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58" r:id="rId3"/>
    <p:sldId id="261" r:id="rId4"/>
    <p:sldId id="262" r:id="rId5"/>
    <p:sldId id="263" r:id="rId6"/>
    <p:sldId id="267" r:id="rId7"/>
    <p:sldId id="259" r:id="rId8"/>
    <p:sldId id="271" r:id="rId9"/>
    <p:sldId id="272" r:id="rId10"/>
    <p:sldId id="273" r:id="rId11"/>
    <p:sldId id="274" r:id="rId12"/>
    <p:sldId id="275" r:id="rId13"/>
    <p:sldId id="276" r:id="rId14"/>
    <p:sldId id="277" r:id="rId15"/>
    <p:sldId id="279"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2" r:id="rId29"/>
    <p:sldId id="291" r:id="rId30"/>
    <p:sldId id="293" r:id="rId31"/>
    <p:sldId id="294" r:id="rId32"/>
    <p:sldId id="29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94434" autoAdjust="0"/>
  </p:normalViewPr>
  <p:slideViewPr>
    <p:cSldViewPr snapToGrid="0">
      <p:cViewPr varScale="1">
        <p:scale>
          <a:sx n="67" d="100"/>
          <a:sy n="67" d="100"/>
        </p:scale>
        <p:origin x="15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A7DC0-5597-44AE-8CD9-6C67426D6849}" type="datetimeFigureOut">
              <a:rPr lang="en-US" smtClean="0"/>
              <a:t>20-Oct-15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25DC3-20DD-45B5-89B0-36BBC633B539}" type="slidenum">
              <a:rPr lang="en-US" smtClean="0"/>
              <a:t>‹#›</a:t>
            </a:fld>
            <a:endParaRPr lang="en-US"/>
          </a:p>
        </p:txBody>
      </p:sp>
    </p:spTree>
    <p:extLst>
      <p:ext uri="{BB962C8B-B14F-4D97-AF65-F5344CB8AC3E}">
        <p14:creationId xmlns:p14="http://schemas.microsoft.com/office/powerpoint/2010/main" val="1822868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a:t>
            </a:fld>
            <a:endParaRPr lang="en-US"/>
          </a:p>
        </p:txBody>
      </p:sp>
    </p:spTree>
    <p:extLst>
      <p:ext uri="{BB962C8B-B14F-4D97-AF65-F5344CB8AC3E}">
        <p14:creationId xmlns:p14="http://schemas.microsoft.com/office/powerpoint/2010/main" val="2723438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13</a:t>
            </a:fld>
            <a:endParaRPr lang="en-US"/>
          </a:p>
        </p:txBody>
      </p:sp>
    </p:spTree>
    <p:extLst>
      <p:ext uri="{BB962C8B-B14F-4D97-AF65-F5344CB8AC3E}">
        <p14:creationId xmlns:p14="http://schemas.microsoft.com/office/powerpoint/2010/main" val="3734462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14</a:t>
            </a:fld>
            <a:endParaRPr lang="en-US"/>
          </a:p>
        </p:txBody>
      </p:sp>
    </p:spTree>
    <p:extLst>
      <p:ext uri="{BB962C8B-B14F-4D97-AF65-F5344CB8AC3E}">
        <p14:creationId xmlns:p14="http://schemas.microsoft.com/office/powerpoint/2010/main" val="1858246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15</a:t>
            </a:fld>
            <a:endParaRPr lang="en-US"/>
          </a:p>
        </p:txBody>
      </p:sp>
    </p:spTree>
    <p:extLst>
      <p:ext uri="{BB962C8B-B14F-4D97-AF65-F5344CB8AC3E}">
        <p14:creationId xmlns:p14="http://schemas.microsoft.com/office/powerpoint/2010/main" val="329153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16</a:t>
            </a:fld>
            <a:endParaRPr lang="en-US"/>
          </a:p>
        </p:txBody>
      </p:sp>
    </p:spTree>
    <p:extLst>
      <p:ext uri="{BB962C8B-B14F-4D97-AF65-F5344CB8AC3E}">
        <p14:creationId xmlns:p14="http://schemas.microsoft.com/office/powerpoint/2010/main" val="224404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2</a:t>
            </a:fld>
            <a:endParaRPr lang="en-US"/>
          </a:p>
        </p:txBody>
      </p:sp>
    </p:spTree>
    <p:extLst>
      <p:ext uri="{BB962C8B-B14F-4D97-AF65-F5344CB8AC3E}">
        <p14:creationId xmlns:p14="http://schemas.microsoft.com/office/powerpoint/2010/main" val="28048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C25DC3-20DD-45B5-89B0-36BBC633B539}" type="slidenum">
              <a:rPr lang="en-US" smtClean="0"/>
              <a:t>6</a:t>
            </a:fld>
            <a:endParaRPr lang="en-US"/>
          </a:p>
        </p:txBody>
      </p:sp>
    </p:spTree>
    <p:extLst>
      <p:ext uri="{BB962C8B-B14F-4D97-AF65-F5344CB8AC3E}">
        <p14:creationId xmlns:p14="http://schemas.microsoft.com/office/powerpoint/2010/main" val="387184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7</a:t>
            </a:fld>
            <a:endParaRPr lang="en-US"/>
          </a:p>
        </p:txBody>
      </p:sp>
    </p:spTree>
    <p:extLst>
      <p:ext uri="{BB962C8B-B14F-4D97-AF65-F5344CB8AC3E}">
        <p14:creationId xmlns:p14="http://schemas.microsoft.com/office/powerpoint/2010/main" val="326389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8</a:t>
            </a:fld>
            <a:endParaRPr lang="en-US"/>
          </a:p>
        </p:txBody>
      </p:sp>
    </p:spTree>
    <p:extLst>
      <p:ext uri="{BB962C8B-B14F-4D97-AF65-F5344CB8AC3E}">
        <p14:creationId xmlns:p14="http://schemas.microsoft.com/office/powerpoint/2010/main" val="109423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9</a:t>
            </a:fld>
            <a:endParaRPr lang="en-US"/>
          </a:p>
        </p:txBody>
      </p:sp>
    </p:spTree>
    <p:extLst>
      <p:ext uri="{BB962C8B-B14F-4D97-AF65-F5344CB8AC3E}">
        <p14:creationId xmlns:p14="http://schemas.microsoft.com/office/powerpoint/2010/main" val="2804684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10</a:t>
            </a:fld>
            <a:endParaRPr lang="en-US"/>
          </a:p>
        </p:txBody>
      </p:sp>
    </p:spTree>
    <p:extLst>
      <p:ext uri="{BB962C8B-B14F-4D97-AF65-F5344CB8AC3E}">
        <p14:creationId xmlns:p14="http://schemas.microsoft.com/office/powerpoint/2010/main" val="320488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11</a:t>
            </a:fld>
            <a:endParaRPr lang="en-US"/>
          </a:p>
        </p:txBody>
      </p:sp>
    </p:spTree>
    <p:extLst>
      <p:ext uri="{BB962C8B-B14F-4D97-AF65-F5344CB8AC3E}">
        <p14:creationId xmlns:p14="http://schemas.microsoft.com/office/powerpoint/2010/main" val="12430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C25DC3-20DD-45B5-89B0-36BBC633B539}" type="slidenum">
              <a:rPr lang="en-US" smtClean="0"/>
              <a:t>12</a:t>
            </a:fld>
            <a:endParaRPr lang="en-US"/>
          </a:p>
        </p:txBody>
      </p:sp>
    </p:spTree>
    <p:extLst>
      <p:ext uri="{BB962C8B-B14F-4D97-AF65-F5344CB8AC3E}">
        <p14:creationId xmlns:p14="http://schemas.microsoft.com/office/powerpoint/2010/main" val="52401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43441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8E056-8DDF-4CE6-87FC-F58353320392}" type="datetimeFigureOut">
              <a:rPr lang="en-US" smtClean="0"/>
              <a:t>20-Oct-15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59564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01412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358384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235566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1537607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1434326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174176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01632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188588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8E056-8DDF-4CE6-87FC-F58353320392}" type="datetimeFigureOut">
              <a:rPr lang="en-US" smtClean="0"/>
              <a:t>20-Oct-15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428195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B8E056-8DDF-4CE6-87FC-F58353320392}" type="datetimeFigureOut">
              <a:rPr lang="en-US" smtClean="0"/>
              <a:t>20-Oct-15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28778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B8E056-8DDF-4CE6-87FC-F58353320392}" type="datetimeFigureOut">
              <a:rPr lang="en-US" smtClean="0"/>
              <a:t>20-Oct-15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5499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B8E056-8DDF-4CE6-87FC-F58353320392}" type="datetimeFigureOut">
              <a:rPr lang="en-US" smtClean="0"/>
              <a:t>20-Oct-15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95931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8E056-8DDF-4CE6-87FC-F58353320392}" type="datetimeFigureOut">
              <a:rPr lang="en-US" smtClean="0"/>
              <a:t>20-Oct-15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255798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8E056-8DDF-4CE6-87FC-F58353320392}" type="datetimeFigureOut">
              <a:rPr lang="en-US" smtClean="0"/>
              <a:t>20-Oct-15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373742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28B8E056-8DDF-4CE6-87FC-F58353320392}" type="datetimeFigureOut">
              <a:rPr lang="en-US" smtClean="0"/>
              <a:t>20-Oct-15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A9305E3E-49ED-4687-A45C-66AEE6867B6B}" type="slidenum">
              <a:rPr lang="en-US" smtClean="0"/>
              <a:t>‹#›</a:t>
            </a:fld>
            <a:endParaRPr lang="en-US"/>
          </a:p>
        </p:txBody>
      </p:sp>
    </p:spTree>
    <p:extLst>
      <p:ext uri="{BB962C8B-B14F-4D97-AF65-F5344CB8AC3E}">
        <p14:creationId xmlns:p14="http://schemas.microsoft.com/office/powerpoint/2010/main" val="400259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28B8E056-8DDF-4CE6-87FC-F58353320392}" type="datetimeFigureOut">
              <a:rPr lang="en-US" smtClean="0"/>
              <a:t>20-Oct-15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A9305E3E-49ED-4687-A45C-66AEE6867B6B}" type="slidenum">
              <a:rPr lang="en-US" smtClean="0"/>
              <a:t>‹#›</a:t>
            </a:fld>
            <a:endParaRPr lang="en-US"/>
          </a:p>
        </p:txBody>
      </p:sp>
    </p:spTree>
    <p:extLst>
      <p:ext uri="{BB962C8B-B14F-4D97-AF65-F5344CB8AC3E}">
        <p14:creationId xmlns:p14="http://schemas.microsoft.com/office/powerpoint/2010/main" val="163742090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00B0F0"/>
                </a:solidFill>
              </a:rPr>
              <a:t>Food Logging System</a:t>
            </a:r>
            <a:br>
              <a:rPr lang="en-US" dirty="0" smtClean="0">
                <a:solidFill>
                  <a:srgbClr val="00B0F0"/>
                </a:solidFill>
              </a:rPr>
            </a:br>
            <a:r>
              <a:rPr lang="en-US" dirty="0" smtClean="0">
                <a:solidFill>
                  <a:srgbClr val="00B0F0"/>
                </a:solidFill>
              </a:rPr>
              <a:t/>
            </a:r>
            <a:br>
              <a:rPr lang="en-US" dirty="0" smtClean="0">
                <a:solidFill>
                  <a:srgbClr val="00B0F0"/>
                </a:solidFill>
              </a:rPr>
            </a:br>
            <a:endParaRPr lang="en-US" dirty="0">
              <a:solidFill>
                <a:srgbClr val="00B0F0"/>
              </a:solidFill>
            </a:endParaRPr>
          </a:p>
        </p:txBody>
      </p:sp>
      <p:sp>
        <p:nvSpPr>
          <p:cNvPr id="3" name="Subtitle 2"/>
          <p:cNvSpPr>
            <a:spLocks noGrp="1"/>
          </p:cNvSpPr>
          <p:nvPr>
            <p:ph type="subTitle" idx="1"/>
          </p:nvPr>
        </p:nvSpPr>
        <p:spPr/>
        <p:txBody>
          <a:bodyPr/>
          <a:lstStyle/>
          <a:p>
            <a:pPr algn="r"/>
            <a:r>
              <a:rPr lang="en-US" cap="none" dirty="0" smtClean="0">
                <a:solidFill>
                  <a:schemeClr val="tx1"/>
                </a:solidFill>
              </a:rPr>
              <a:t>________________________________________________________________</a:t>
            </a:r>
          </a:p>
          <a:p>
            <a:pPr algn="r"/>
            <a:r>
              <a:rPr lang="en-US" sz="2400" cap="none" dirty="0" smtClean="0">
                <a:solidFill>
                  <a:schemeClr val="tx1"/>
                </a:solidFill>
              </a:rPr>
              <a:t>COMP5427 Usability Engineering</a:t>
            </a:r>
          </a:p>
          <a:p>
            <a:pPr algn="r"/>
            <a:r>
              <a:rPr lang="en-US" sz="2400" cap="none" dirty="0">
                <a:solidFill>
                  <a:schemeClr val="tx1"/>
                </a:solidFill>
              </a:rPr>
              <a:t>Tutor: </a:t>
            </a:r>
            <a:r>
              <a:rPr lang="en-US" sz="2400" cap="none" dirty="0" err="1">
                <a:solidFill>
                  <a:schemeClr val="tx1"/>
                </a:solidFill>
                <a:effectLst/>
              </a:rPr>
              <a:t>Thushan</a:t>
            </a:r>
            <a:r>
              <a:rPr lang="en-US" sz="2400" cap="none" dirty="0">
                <a:solidFill>
                  <a:schemeClr val="tx1"/>
                </a:solidFill>
                <a:effectLst/>
              </a:rPr>
              <a:t> </a:t>
            </a:r>
            <a:r>
              <a:rPr lang="en-US" sz="2400" cap="none" dirty="0" err="1">
                <a:solidFill>
                  <a:schemeClr val="tx1"/>
                </a:solidFill>
                <a:effectLst/>
              </a:rPr>
              <a:t>Ganegedara</a:t>
            </a:r>
            <a:endParaRPr lang="en-US" sz="2400" cap="none" dirty="0">
              <a:solidFill>
                <a:schemeClr val="tx1"/>
              </a:solidFill>
            </a:endParaRPr>
          </a:p>
          <a:p>
            <a:pPr algn="r"/>
            <a:r>
              <a:rPr lang="en-US" sz="2400" cap="none" dirty="0" smtClean="0">
                <a:solidFill>
                  <a:schemeClr val="tx1"/>
                </a:solidFill>
              </a:rPr>
              <a:t>Group: 1</a:t>
            </a:r>
          </a:p>
          <a:p>
            <a:pPr algn="r"/>
            <a:endParaRPr lang="en-US" cap="none" dirty="0">
              <a:solidFill>
                <a:schemeClr val="tx1"/>
              </a:solidFill>
            </a:endParaRPr>
          </a:p>
        </p:txBody>
      </p:sp>
    </p:spTree>
    <p:extLst>
      <p:ext uri="{BB962C8B-B14F-4D97-AF65-F5344CB8AC3E}">
        <p14:creationId xmlns:p14="http://schemas.microsoft.com/office/powerpoint/2010/main" val="2668521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2058632"/>
            <a:ext cx="5377131" cy="4342168"/>
          </a:xfrm>
        </p:spPr>
        <p:txBody>
          <a:bodyPr anchor="t">
            <a:normAutofit/>
          </a:bodyPr>
          <a:lstStyle/>
          <a:p>
            <a:pPr marL="0" indent="0">
              <a:buNone/>
            </a:pPr>
            <a:r>
              <a:rPr lang="en-AU" sz="1600" cap="none" dirty="0" smtClean="0">
                <a:solidFill>
                  <a:srgbClr val="FFFF00"/>
                </a:solidFill>
                <a:effectLst/>
              </a:rPr>
              <a:t>Assumption</a:t>
            </a:r>
            <a:r>
              <a:rPr lang="en-AU" sz="1600" cap="none" dirty="0">
                <a:solidFill>
                  <a:schemeClr val="tx1"/>
                </a:solidFill>
                <a:effectLst/>
              </a:rPr>
              <a:t>: The user’s profile has been set up.</a:t>
            </a:r>
            <a:endParaRPr lang="en-US" sz="1600" cap="none" dirty="0">
              <a:solidFill>
                <a:schemeClr val="tx1"/>
              </a:solidFill>
              <a:effectLst/>
            </a:endParaRPr>
          </a:p>
          <a:p>
            <a:pPr marL="0" indent="0">
              <a:buNone/>
            </a:pPr>
            <a:endParaRPr lang="en-AU" sz="2400" u="sng" cap="none" dirty="0" smtClean="0">
              <a:solidFill>
                <a:schemeClr val="tx1"/>
              </a:solidFill>
              <a:effectLst/>
            </a:endParaRPr>
          </a:p>
          <a:p>
            <a:pPr marL="0" indent="0">
              <a:buNone/>
            </a:pPr>
            <a:r>
              <a:rPr lang="en-AU" sz="2000" cap="none" dirty="0" smtClean="0">
                <a:solidFill>
                  <a:srgbClr val="00B0F0"/>
                </a:solidFill>
                <a:effectLst/>
              </a:rPr>
              <a:t>0</a:t>
            </a:r>
            <a:r>
              <a:rPr lang="en-AU" sz="2000" cap="none" dirty="0">
                <a:solidFill>
                  <a:srgbClr val="00B0F0"/>
                </a:solidFill>
                <a:effectLst/>
              </a:rPr>
              <a:t>. will user understand this sub-task is needed 	</a:t>
            </a:r>
            <a:endParaRPr lang="en-AU" sz="2000" cap="none" dirty="0" smtClean="0">
              <a:solidFill>
                <a:srgbClr val="00B0F0"/>
              </a:solidFill>
              <a:effectLst/>
            </a:endParaRPr>
          </a:p>
          <a:p>
            <a:pPr marL="0" indent="0">
              <a:buNone/>
            </a:pPr>
            <a:r>
              <a:rPr lang="en-US" cap="none" dirty="0">
                <a:solidFill>
                  <a:schemeClr val="tx1"/>
                </a:solidFill>
                <a:effectLst/>
              </a:rPr>
              <a:t>	a. Go to “History”</a:t>
            </a:r>
          </a:p>
          <a:p>
            <a:pPr marL="0" indent="0">
              <a:buNone/>
            </a:pPr>
            <a:r>
              <a:rPr lang="en-US" cap="none" dirty="0">
                <a:solidFill>
                  <a:schemeClr val="tx1"/>
                </a:solidFill>
                <a:effectLst/>
              </a:rPr>
              <a:t>	b. Click “Edit” for the item that needs to be updated</a:t>
            </a:r>
          </a:p>
          <a:p>
            <a:pPr marL="0" indent="0">
              <a:buNone/>
            </a:pPr>
            <a:r>
              <a:rPr lang="en-US" cap="none" dirty="0">
                <a:solidFill>
                  <a:schemeClr val="tx1"/>
                </a:solidFill>
                <a:effectLst/>
              </a:rPr>
              <a:t>	c. Change the number</a:t>
            </a:r>
          </a:p>
          <a:p>
            <a:pPr marL="0" indent="0">
              <a:buNone/>
            </a:pPr>
            <a:r>
              <a:rPr lang="en-US" cap="none" dirty="0">
                <a:solidFill>
                  <a:schemeClr val="tx1"/>
                </a:solidFill>
                <a:effectLst/>
              </a:rPr>
              <a:t>	d. Click “Done"</a:t>
            </a:r>
          </a:p>
          <a:p>
            <a:pPr marL="0" indent="0">
              <a:buNone/>
            </a:pPr>
            <a:endParaRPr lang="en-US" sz="2400"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4069" y="1105538"/>
            <a:ext cx="8298610" cy="646331"/>
          </a:xfrm>
          <a:prstGeom prst="rect">
            <a:avLst/>
          </a:prstGeom>
        </p:spPr>
        <p:txBody>
          <a:bodyPr wrap="square">
            <a:spAutoFit/>
          </a:bodyPr>
          <a:lstStyle/>
          <a:p>
            <a:r>
              <a:rPr lang="en-AU" b="1" dirty="0"/>
              <a:t>Task 3: You realise that was a mistake and you actually ate only 2 serves of vegetables. Update the logger for that.</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5" y="1800225"/>
            <a:ext cx="2962275" cy="4752975"/>
          </a:xfrm>
          <a:prstGeom prst="rect">
            <a:avLst/>
          </a:prstGeom>
        </p:spPr>
      </p:pic>
    </p:spTree>
    <p:extLst>
      <p:ext uri="{BB962C8B-B14F-4D97-AF65-F5344CB8AC3E}">
        <p14:creationId xmlns:p14="http://schemas.microsoft.com/office/powerpoint/2010/main" val="875253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AU" cap="none" dirty="0" smtClean="0">
                <a:solidFill>
                  <a:schemeClr val="tx1"/>
                </a:solidFill>
                <a:effectLst/>
              </a:rPr>
              <a:t>a. </a:t>
            </a:r>
            <a:r>
              <a:rPr lang="en-US" cap="none" dirty="0">
                <a:solidFill>
                  <a:schemeClr val="tx1"/>
                </a:solidFill>
                <a:effectLst/>
              </a:rPr>
              <a:t>Go to “History”</a:t>
            </a: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sz="1600" cap="none" dirty="0" smtClean="0">
                <a:solidFill>
                  <a:schemeClr val="tx1"/>
                </a:solidFill>
                <a:effectLst/>
              </a:rPr>
              <a:t>	= </a:t>
            </a:r>
            <a:r>
              <a:rPr lang="en-US" sz="1600" cap="none" dirty="0" smtClean="0">
                <a:solidFill>
                  <a:schemeClr val="tx1"/>
                </a:solidFill>
                <a:effectLst/>
              </a:rPr>
              <a:t>Yes, the term ‘History’ is an obvious link to all recorded items. </a:t>
            </a:r>
          </a:p>
          <a:p>
            <a:pPr marL="0" indent="0">
              <a:buNone/>
            </a:pPr>
            <a:r>
              <a:rPr lang="en-US" cap="none" dirty="0" smtClean="0">
                <a:solidFill>
                  <a:srgbClr val="00B0F0"/>
                </a:solidFill>
                <a:effectLst/>
              </a:rPr>
              <a:t>2.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Yes, </a:t>
            </a:r>
            <a:r>
              <a:rPr lang="en-US" sz="1600" cap="none" dirty="0" smtClean="0">
                <a:solidFill>
                  <a:schemeClr val="tx1"/>
                </a:solidFill>
                <a:effectLst/>
              </a:rPr>
              <a:t>the term is self-explained. “Help</a:t>
            </a:r>
            <a:r>
              <a:rPr lang="en-US" sz="1600" cap="none" dirty="0">
                <a:solidFill>
                  <a:schemeClr val="tx1"/>
                </a:solidFill>
                <a:effectLst/>
              </a:rPr>
              <a:t>” can </a:t>
            </a:r>
            <a:r>
              <a:rPr lang="en-US" sz="1600" cap="none" dirty="0" smtClean="0">
                <a:solidFill>
                  <a:schemeClr val="tx1"/>
                </a:solidFill>
                <a:effectLst/>
              </a:rPr>
              <a:t>also provide </a:t>
            </a:r>
            <a:r>
              <a:rPr lang="en-US" sz="1600" cap="none" dirty="0">
                <a:solidFill>
                  <a:schemeClr val="tx1"/>
                </a:solidFill>
                <a:effectLst/>
              </a:rPr>
              <a:t>the instruction</a:t>
            </a:r>
            <a:r>
              <a:rPr lang="en-US" sz="1600" cap="none" dirty="0" smtClean="0">
                <a:solidFill>
                  <a:schemeClr val="tx1"/>
                </a:solidFill>
                <a:effectLst/>
              </a:rPr>
              <a:t>.</a:t>
            </a:r>
          </a:p>
          <a:p>
            <a:pPr marL="0" indent="0">
              <a:buNone/>
            </a:pPr>
            <a:r>
              <a:rPr lang="en-US" cap="none" dirty="0" smtClean="0">
                <a:solidFill>
                  <a:srgbClr val="00B0F0"/>
                </a:solidFill>
                <a:effectLst/>
              </a:rPr>
              <a:t>3</a:t>
            </a:r>
            <a:r>
              <a:rPr lang="en-US" cap="none" dirty="0">
                <a:solidFill>
                  <a:srgbClr val="00B0F0"/>
                </a:solidFill>
                <a:effectLst/>
              </a:rPr>
              <a:t>. will user know if progress has been made?</a:t>
            </a:r>
          </a:p>
          <a:p>
            <a:pPr marL="0" indent="0">
              <a:buNone/>
            </a:pPr>
            <a:r>
              <a:rPr lang="en-US" cap="none" dirty="0">
                <a:solidFill>
                  <a:schemeClr val="tx1"/>
                </a:solidFill>
                <a:effectLst/>
              </a:rPr>
              <a:t>	</a:t>
            </a:r>
            <a:r>
              <a:rPr lang="en-US" sz="1600" cap="none" dirty="0" smtClean="0">
                <a:solidFill>
                  <a:schemeClr val="tx1"/>
                </a:solidFill>
                <a:effectLst/>
              </a:rPr>
              <a:t>= Yes, user is directed to a new page.</a:t>
            </a:r>
            <a:endParaRPr lang="en-US" sz="1600" cap="none" dirty="0">
              <a:solidFill>
                <a:schemeClr val="tx1"/>
              </a:solidFill>
              <a:effectLst/>
            </a:endParaRPr>
          </a:p>
          <a:p>
            <a:pPr marL="0" indent="0">
              <a:buNone/>
            </a:pPr>
            <a:endParaRPr lang="en-US" cap="none" dirty="0" smtClean="0">
              <a:solidFill>
                <a:schemeClr val="tx1"/>
              </a:solidFill>
              <a:effectLst/>
            </a:endParaRPr>
          </a:p>
          <a:p>
            <a:pPr marL="457200" lvl="1" indent="0">
              <a:buNone/>
            </a:pPr>
            <a:endParaRPr lang="en-US" cap="none" dirty="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5" y="1800225"/>
            <a:ext cx="2962275" cy="4752975"/>
          </a:xfrm>
          <a:prstGeom prst="rect">
            <a:avLst/>
          </a:prstGeom>
        </p:spPr>
      </p:pic>
      <p:cxnSp>
        <p:nvCxnSpPr>
          <p:cNvPr id="20" name="Straight Arrow Connector 19"/>
          <p:cNvCxnSpPr/>
          <p:nvPr/>
        </p:nvCxnSpPr>
        <p:spPr>
          <a:xfrm flipV="1">
            <a:off x="5232400" y="3867985"/>
            <a:ext cx="825500" cy="4869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638800" y="2975059"/>
            <a:ext cx="2438400" cy="5301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4069" y="1105538"/>
            <a:ext cx="8298610" cy="646331"/>
          </a:xfrm>
          <a:prstGeom prst="rect">
            <a:avLst/>
          </a:prstGeom>
        </p:spPr>
        <p:txBody>
          <a:bodyPr wrap="square">
            <a:spAutoFit/>
          </a:bodyPr>
          <a:lstStyle/>
          <a:p>
            <a:r>
              <a:rPr lang="en-AU" b="1" dirty="0"/>
              <a:t>Task 3: You realise that was a mistake and you actually ate only 2 serves of vegetables. Update the logger for that.</a:t>
            </a:r>
            <a:endParaRPr lang="en-US" dirty="0"/>
          </a:p>
        </p:txBody>
      </p:sp>
    </p:spTree>
    <p:extLst>
      <p:ext uri="{BB962C8B-B14F-4D97-AF65-F5344CB8AC3E}">
        <p14:creationId xmlns:p14="http://schemas.microsoft.com/office/powerpoint/2010/main" val="306661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834" y="1787097"/>
            <a:ext cx="2990850" cy="4772025"/>
          </a:xfrm>
          <a:prstGeom prst="rect">
            <a:avLst/>
          </a:prstGeom>
        </p:spPr>
      </p:pic>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AU" cap="none" dirty="0" smtClean="0">
                <a:solidFill>
                  <a:schemeClr val="tx1"/>
                </a:solidFill>
                <a:effectLst/>
              </a:rPr>
              <a:t>b. </a:t>
            </a:r>
            <a:r>
              <a:rPr lang="en-US" cap="none" dirty="0" smtClean="0">
                <a:solidFill>
                  <a:schemeClr val="tx1"/>
                </a:solidFill>
                <a:effectLst/>
              </a:rPr>
              <a:t>Click </a:t>
            </a:r>
            <a:r>
              <a:rPr lang="en-US" cap="none" dirty="0">
                <a:solidFill>
                  <a:schemeClr val="tx1"/>
                </a:solidFill>
                <a:effectLst/>
              </a:rPr>
              <a:t>“Edit” for the item that needs to be updated</a:t>
            </a: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sz="1600" cap="none" dirty="0" smtClean="0">
                <a:solidFill>
                  <a:schemeClr val="tx1"/>
                </a:solidFill>
                <a:effectLst/>
              </a:rPr>
              <a:t>	= </a:t>
            </a:r>
            <a:r>
              <a:rPr lang="en-US" sz="1600" cap="none" dirty="0" smtClean="0">
                <a:solidFill>
                  <a:schemeClr val="tx1"/>
                </a:solidFill>
                <a:effectLst/>
              </a:rPr>
              <a:t>Yes, the log is clearly displayed with Edit link.</a:t>
            </a:r>
          </a:p>
          <a:p>
            <a:pPr marL="0" indent="0">
              <a:buNone/>
            </a:pPr>
            <a:r>
              <a:rPr lang="en-US" cap="none" dirty="0" smtClean="0">
                <a:solidFill>
                  <a:srgbClr val="00B0F0"/>
                </a:solidFill>
                <a:effectLst/>
              </a:rPr>
              <a:t>2.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Yes, “Edit” button is dedicated for each </a:t>
            </a:r>
            <a:r>
              <a:rPr lang="en-US" sz="1600" cap="none" dirty="0" smtClean="0">
                <a:solidFill>
                  <a:schemeClr val="tx1"/>
                </a:solidFill>
                <a:effectLst/>
              </a:rPr>
              <a:t>item</a:t>
            </a:r>
          </a:p>
          <a:p>
            <a:pPr marL="0" indent="0">
              <a:buNone/>
            </a:pPr>
            <a:r>
              <a:rPr lang="en-US" cap="none" dirty="0" smtClean="0">
                <a:solidFill>
                  <a:srgbClr val="00B0F0"/>
                </a:solidFill>
                <a:effectLst/>
              </a:rPr>
              <a:t>3. will user know if progress has been made?</a:t>
            </a:r>
          </a:p>
          <a:p>
            <a:pPr marL="0" indent="0">
              <a:buNone/>
            </a:pPr>
            <a:r>
              <a:rPr lang="en-US" cap="none" dirty="0">
                <a:solidFill>
                  <a:schemeClr val="tx1"/>
                </a:solidFill>
                <a:effectLst/>
              </a:rPr>
              <a:t>	</a:t>
            </a:r>
            <a:r>
              <a:rPr lang="en-US" sz="1600" cap="none" dirty="0" smtClean="0">
                <a:solidFill>
                  <a:schemeClr val="tx1"/>
                </a:solidFill>
                <a:effectLst/>
              </a:rPr>
              <a:t>= Yes</a:t>
            </a:r>
            <a:r>
              <a:rPr lang="en-US" sz="1600" cap="none" dirty="0">
                <a:solidFill>
                  <a:schemeClr val="tx1"/>
                </a:solidFill>
                <a:effectLst/>
              </a:rPr>
              <a:t>, once ‘Edit’ is clicked, a dialog is shown</a:t>
            </a:r>
            <a:endParaRPr lang="en-US" cap="none" dirty="0" smtClean="0">
              <a:solidFill>
                <a:schemeClr val="tx1"/>
              </a:solidFill>
              <a:effectLst/>
            </a:endParaRPr>
          </a:p>
          <a:p>
            <a:pPr marL="457200" lvl="1" indent="0">
              <a:buNone/>
            </a:pPr>
            <a:endParaRPr lang="en-US" cap="none" dirty="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645150" y="3729690"/>
            <a:ext cx="2343150" cy="11090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4069" y="1105538"/>
            <a:ext cx="8298610" cy="646331"/>
          </a:xfrm>
          <a:prstGeom prst="rect">
            <a:avLst/>
          </a:prstGeom>
        </p:spPr>
        <p:txBody>
          <a:bodyPr wrap="square">
            <a:spAutoFit/>
          </a:bodyPr>
          <a:lstStyle/>
          <a:p>
            <a:r>
              <a:rPr lang="en-AU" b="1" dirty="0"/>
              <a:t>Task 3: You realise that was a mistake and you actually ate only 2 serves of vegetables. Update the logger for that.</a:t>
            </a:r>
            <a:endParaRPr lang="en-US" dirty="0"/>
          </a:p>
        </p:txBody>
      </p:sp>
    </p:spTree>
    <p:extLst>
      <p:ext uri="{BB962C8B-B14F-4D97-AF65-F5344CB8AC3E}">
        <p14:creationId xmlns:p14="http://schemas.microsoft.com/office/powerpoint/2010/main" val="2815327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104" y="1802669"/>
            <a:ext cx="2962275" cy="4733925"/>
          </a:xfrm>
          <a:prstGeom prst="rect">
            <a:avLst/>
          </a:prstGeom>
        </p:spPr>
      </p:pic>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US" cap="none" dirty="0" smtClean="0">
                <a:solidFill>
                  <a:schemeClr val="tx1"/>
                </a:solidFill>
                <a:effectLst/>
              </a:rPr>
              <a:t>c. </a:t>
            </a:r>
            <a:r>
              <a:rPr lang="en-US" cap="none" dirty="0">
                <a:solidFill>
                  <a:schemeClr val="tx1"/>
                </a:solidFill>
                <a:effectLst/>
              </a:rPr>
              <a:t>Change the number</a:t>
            </a: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sz="1600" cap="none" dirty="0" smtClean="0">
                <a:solidFill>
                  <a:schemeClr val="tx1"/>
                </a:solidFill>
                <a:effectLst/>
              </a:rPr>
              <a:t>	= </a:t>
            </a:r>
            <a:r>
              <a:rPr lang="en-US" sz="1600" cap="none" dirty="0">
                <a:solidFill>
                  <a:schemeClr val="tx1"/>
                </a:solidFill>
                <a:effectLst/>
              </a:rPr>
              <a:t>Yes, the same pop-up dialog appears upon a click</a:t>
            </a:r>
            <a:r>
              <a:rPr lang="en-US" sz="1600" cap="none" dirty="0" smtClean="0">
                <a:solidFill>
                  <a:schemeClr val="tx1"/>
                </a:solidFill>
                <a:effectLst/>
              </a:rPr>
              <a:t>.</a:t>
            </a:r>
          </a:p>
          <a:p>
            <a:pPr marL="0" indent="0">
              <a:buNone/>
            </a:pPr>
            <a:r>
              <a:rPr lang="en-US" cap="none" dirty="0" smtClean="0">
                <a:solidFill>
                  <a:srgbClr val="00B0F0"/>
                </a:solidFill>
                <a:effectLst/>
              </a:rPr>
              <a:t>2.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a:t>
            </a:r>
            <a:r>
              <a:rPr lang="en-US" sz="1600" cap="none" dirty="0" smtClean="0">
                <a:solidFill>
                  <a:schemeClr val="tx1"/>
                </a:solidFill>
                <a:effectLst/>
              </a:rPr>
              <a:t>Yes, the </a:t>
            </a:r>
            <a:r>
              <a:rPr lang="en-US" sz="1600" cap="none" dirty="0">
                <a:solidFill>
                  <a:schemeClr val="tx1"/>
                </a:solidFill>
                <a:effectLst/>
              </a:rPr>
              <a:t>pop-up dialog has the same </a:t>
            </a:r>
            <a:r>
              <a:rPr lang="en-US" sz="1600" cap="none" dirty="0" smtClean="0">
                <a:solidFill>
                  <a:schemeClr val="tx1"/>
                </a:solidFill>
                <a:effectLst/>
              </a:rPr>
              <a:t>appearance/symbols</a:t>
            </a:r>
          </a:p>
          <a:p>
            <a:pPr marL="0" indent="0">
              <a:buNone/>
            </a:pPr>
            <a:r>
              <a:rPr lang="en-US" cap="none" dirty="0" smtClean="0">
                <a:solidFill>
                  <a:srgbClr val="00B0F0"/>
                </a:solidFill>
                <a:effectLst/>
              </a:rPr>
              <a:t>3. will user know if progress has been made?</a:t>
            </a:r>
          </a:p>
          <a:p>
            <a:pPr marL="0" indent="0">
              <a:buNone/>
            </a:pPr>
            <a:r>
              <a:rPr lang="en-US" cap="none" dirty="0">
                <a:solidFill>
                  <a:schemeClr val="tx1"/>
                </a:solidFill>
                <a:effectLst/>
              </a:rPr>
              <a:t>	</a:t>
            </a:r>
            <a:r>
              <a:rPr lang="en-US" sz="1600" cap="none" dirty="0" smtClean="0">
                <a:solidFill>
                  <a:schemeClr val="tx1"/>
                </a:solidFill>
                <a:effectLst/>
              </a:rPr>
              <a:t>= Yes</a:t>
            </a:r>
            <a:r>
              <a:rPr lang="en-US" sz="1600" cap="none" dirty="0">
                <a:solidFill>
                  <a:schemeClr val="tx1"/>
                </a:solidFill>
                <a:effectLst/>
              </a:rPr>
              <a:t>, </a:t>
            </a:r>
            <a:r>
              <a:rPr lang="en-US" sz="1600" cap="none" dirty="0" smtClean="0">
                <a:solidFill>
                  <a:schemeClr val="tx1"/>
                </a:solidFill>
                <a:effectLst/>
              </a:rPr>
              <a:t>number and meal type changed accordingly</a:t>
            </a:r>
            <a:endParaRPr lang="en-US" cap="none" dirty="0" smtClean="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4851400" y="3797300"/>
            <a:ext cx="1206500" cy="38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4069" y="1105538"/>
            <a:ext cx="8298610" cy="646331"/>
          </a:xfrm>
          <a:prstGeom prst="rect">
            <a:avLst/>
          </a:prstGeom>
        </p:spPr>
        <p:txBody>
          <a:bodyPr wrap="square">
            <a:spAutoFit/>
          </a:bodyPr>
          <a:lstStyle/>
          <a:p>
            <a:r>
              <a:rPr lang="en-AU" b="1" dirty="0"/>
              <a:t>Task 3: You realise that was a mistake and you actually ate only 2 serves of vegetables. Update the logger for that.</a:t>
            </a:r>
            <a:endParaRPr lang="en-US" dirty="0"/>
          </a:p>
        </p:txBody>
      </p:sp>
    </p:spTree>
    <p:extLst>
      <p:ext uri="{BB962C8B-B14F-4D97-AF65-F5344CB8AC3E}">
        <p14:creationId xmlns:p14="http://schemas.microsoft.com/office/powerpoint/2010/main" val="573727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104" y="1802669"/>
            <a:ext cx="2962275" cy="4733925"/>
          </a:xfrm>
          <a:prstGeom prst="rect">
            <a:avLst/>
          </a:prstGeom>
        </p:spPr>
      </p:pic>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US" cap="none" dirty="0" smtClean="0">
                <a:solidFill>
                  <a:schemeClr val="tx1"/>
                </a:solidFill>
                <a:effectLst/>
              </a:rPr>
              <a:t>d. </a:t>
            </a:r>
            <a:r>
              <a:rPr lang="en-US" cap="none" dirty="0">
                <a:solidFill>
                  <a:schemeClr val="tx1"/>
                </a:solidFill>
                <a:effectLst/>
              </a:rPr>
              <a:t>Click “Done"</a:t>
            </a: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sz="1600" cap="none" dirty="0" smtClean="0">
                <a:solidFill>
                  <a:schemeClr val="tx1"/>
                </a:solidFill>
                <a:effectLst/>
              </a:rPr>
              <a:t>	= </a:t>
            </a:r>
            <a:r>
              <a:rPr lang="en-US" sz="1600" cap="none" dirty="0" smtClean="0">
                <a:solidFill>
                  <a:schemeClr val="tx1"/>
                </a:solidFill>
                <a:effectLst/>
              </a:rPr>
              <a:t>Yes</a:t>
            </a:r>
            <a:r>
              <a:rPr lang="en-US" sz="1600" cap="none" dirty="0">
                <a:solidFill>
                  <a:schemeClr val="tx1"/>
                </a:solidFill>
                <a:effectLst/>
              </a:rPr>
              <a:t>, buttons are self-explained</a:t>
            </a:r>
            <a:r>
              <a:rPr lang="en-US" sz="1600" cap="none" dirty="0" smtClean="0">
                <a:solidFill>
                  <a:schemeClr val="tx1"/>
                </a:solidFill>
                <a:effectLst/>
              </a:rPr>
              <a:t>.</a:t>
            </a:r>
          </a:p>
          <a:p>
            <a:pPr marL="0" indent="0">
              <a:buNone/>
            </a:pPr>
            <a:r>
              <a:rPr lang="en-US" cap="none" dirty="0" smtClean="0">
                <a:solidFill>
                  <a:srgbClr val="00B0F0"/>
                </a:solidFill>
                <a:effectLst/>
              </a:rPr>
              <a:t>2.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Yes, buttons are self-explained.</a:t>
            </a:r>
          </a:p>
          <a:p>
            <a:pPr marL="0" indent="0">
              <a:buNone/>
            </a:pPr>
            <a:r>
              <a:rPr lang="en-US" cap="none" dirty="0" smtClean="0">
                <a:solidFill>
                  <a:srgbClr val="00B0F0"/>
                </a:solidFill>
                <a:effectLst/>
              </a:rPr>
              <a:t>3. will user know if progress has been made?</a:t>
            </a:r>
          </a:p>
          <a:p>
            <a:pPr marL="0" indent="0">
              <a:buNone/>
            </a:pPr>
            <a:r>
              <a:rPr lang="en-US" cap="none" dirty="0">
                <a:solidFill>
                  <a:schemeClr val="tx1"/>
                </a:solidFill>
                <a:effectLst/>
              </a:rPr>
              <a:t>	</a:t>
            </a:r>
            <a:r>
              <a:rPr lang="en-US" sz="1600" cap="none" dirty="0" smtClean="0">
                <a:solidFill>
                  <a:schemeClr val="tx1"/>
                </a:solidFill>
                <a:effectLst/>
              </a:rPr>
              <a:t>= Yes</a:t>
            </a:r>
            <a:r>
              <a:rPr lang="en-US" sz="1600" cap="none" dirty="0">
                <a:solidFill>
                  <a:schemeClr val="tx1"/>
                </a:solidFill>
                <a:effectLst/>
              </a:rPr>
              <a:t>, once ‘Done’ is clicked, the dialog disappears. The number of serve changes.</a:t>
            </a: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572000" y="3479800"/>
            <a:ext cx="1993900" cy="4207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4069" y="1105538"/>
            <a:ext cx="8298610" cy="646331"/>
          </a:xfrm>
          <a:prstGeom prst="rect">
            <a:avLst/>
          </a:prstGeom>
        </p:spPr>
        <p:txBody>
          <a:bodyPr wrap="square">
            <a:spAutoFit/>
          </a:bodyPr>
          <a:lstStyle/>
          <a:p>
            <a:r>
              <a:rPr lang="en-AU" b="1" dirty="0"/>
              <a:t>Task 3: You realise that was a mistake and you actually ate only 2 serves of vegetables. Update the logger for that.</a:t>
            </a:r>
            <a:endParaRPr lang="en-US" dirty="0"/>
          </a:p>
        </p:txBody>
      </p:sp>
    </p:spTree>
    <p:extLst>
      <p:ext uri="{BB962C8B-B14F-4D97-AF65-F5344CB8AC3E}">
        <p14:creationId xmlns:p14="http://schemas.microsoft.com/office/powerpoint/2010/main" val="3515918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1397000"/>
            <a:ext cx="8298610" cy="5003800"/>
          </a:xfrm>
        </p:spPr>
        <p:txBody>
          <a:bodyPr anchor="t">
            <a:noAutofit/>
          </a:bodyPr>
          <a:lstStyle/>
          <a:p>
            <a:pPr marL="0" indent="0">
              <a:buNone/>
            </a:pPr>
            <a:r>
              <a:rPr lang="en-AU" sz="2000" b="1" cap="none" dirty="0">
                <a:solidFill>
                  <a:srgbClr val="00B0F0"/>
                </a:solidFill>
                <a:effectLst/>
              </a:rPr>
              <a:t>Strengths:</a:t>
            </a:r>
            <a:endParaRPr lang="en-US" sz="2000" cap="none" dirty="0">
              <a:solidFill>
                <a:srgbClr val="00B0F0"/>
              </a:solidFill>
              <a:effectLst/>
            </a:endParaRPr>
          </a:p>
          <a:p>
            <a:pPr marL="342900" lvl="0" indent="-342900">
              <a:buSzPct val="100000"/>
              <a:buFont typeface="+mj-lt"/>
              <a:buAutoNum type="arabicPeriod"/>
            </a:pPr>
            <a:r>
              <a:rPr lang="en-AU" cap="none" dirty="0">
                <a:solidFill>
                  <a:schemeClr val="tx1"/>
                </a:solidFill>
                <a:effectLst/>
              </a:rPr>
              <a:t>Good balance between minimalist and clear instructions</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Use of symbols where appropriate</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Provide useful information, in terms of report variety (day, week, month)</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System status and progress are clearly indicated</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Flexibility and Controllability provided to users for browsing and making any changes/updates</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Use of images help users to recognize food group more easily</a:t>
            </a:r>
            <a:endParaRPr lang="en-US" cap="none" dirty="0">
              <a:solidFill>
                <a:schemeClr val="tx1"/>
              </a:solidFill>
              <a:effectLst/>
            </a:endParaRPr>
          </a:p>
          <a:p>
            <a:pPr marL="342900" lvl="0" indent="-342900">
              <a:buSzPct val="100000"/>
              <a:buFont typeface="+mj-lt"/>
              <a:buAutoNum type="arabicPeriod"/>
            </a:pPr>
            <a:r>
              <a:rPr lang="en-AU" cap="none" dirty="0">
                <a:solidFill>
                  <a:schemeClr val="tx1"/>
                </a:solidFill>
                <a:effectLst/>
              </a:rPr>
              <a:t>Coloured graphs offer a quick visualization of user’s </a:t>
            </a:r>
            <a:r>
              <a:rPr lang="en-AU" cap="none" dirty="0" smtClean="0">
                <a:solidFill>
                  <a:schemeClr val="tx1"/>
                </a:solidFill>
                <a:effectLst/>
              </a:rPr>
              <a:t>performance</a:t>
            </a: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725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1397000"/>
            <a:ext cx="8298610" cy="5003800"/>
          </a:xfrm>
        </p:spPr>
        <p:txBody>
          <a:bodyPr anchor="t">
            <a:noAutofit/>
          </a:bodyPr>
          <a:lstStyle/>
          <a:p>
            <a:pPr marL="0" indent="0">
              <a:buNone/>
            </a:pPr>
            <a:r>
              <a:rPr lang="en-AU" sz="2000" b="1" cap="none" dirty="0" smtClean="0">
                <a:solidFill>
                  <a:srgbClr val="00B0F0"/>
                </a:solidFill>
                <a:effectLst/>
              </a:rPr>
              <a:t>Weaknesses</a:t>
            </a:r>
            <a:r>
              <a:rPr lang="en-AU" sz="2000" b="1" cap="none" dirty="0">
                <a:solidFill>
                  <a:srgbClr val="00B0F0"/>
                </a:solidFill>
                <a:effectLst/>
              </a:rPr>
              <a:t>:</a:t>
            </a:r>
            <a:endParaRPr lang="en-US" sz="2000" cap="none" dirty="0">
              <a:solidFill>
                <a:srgbClr val="00B0F0"/>
              </a:solidFill>
              <a:effectLst/>
            </a:endParaRPr>
          </a:p>
          <a:p>
            <a:pPr marL="342900" indent="-342900">
              <a:buSzPct val="100000"/>
              <a:buFont typeface="+mj-lt"/>
              <a:buAutoNum type="arabicPeriod"/>
            </a:pPr>
            <a:r>
              <a:rPr lang="en-AU" cap="none" dirty="0" smtClean="0">
                <a:solidFill>
                  <a:schemeClr val="tx1"/>
                </a:solidFill>
                <a:effectLst/>
              </a:rPr>
              <a:t>System </a:t>
            </a:r>
            <a:r>
              <a:rPr lang="en-AU" cap="none" dirty="0">
                <a:solidFill>
                  <a:schemeClr val="tx1"/>
                </a:solidFill>
                <a:effectLst/>
              </a:rPr>
              <a:t>only allows logging of 5 food groups. Other types of intakes, such as drinks or discretionary, cannot be logged</a:t>
            </a:r>
            <a:r>
              <a:rPr lang="en-AU" cap="none" dirty="0" smtClean="0">
                <a:solidFill>
                  <a:schemeClr val="tx1"/>
                </a:solidFill>
                <a:effectLst/>
              </a:rPr>
              <a:t>.</a:t>
            </a:r>
          </a:p>
          <a:p>
            <a:pPr marL="342900" indent="-342900">
              <a:buSzPct val="100000"/>
              <a:buFont typeface="+mj-lt"/>
              <a:buAutoNum type="arabicPeriod"/>
            </a:pPr>
            <a:r>
              <a:rPr lang="en-AU" cap="none" dirty="0" smtClean="0">
                <a:solidFill>
                  <a:schemeClr val="tx1"/>
                </a:solidFill>
                <a:effectLst/>
              </a:rPr>
              <a:t>No calendar to </a:t>
            </a:r>
            <a:r>
              <a:rPr lang="en-US" cap="none" dirty="0" smtClean="0">
                <a:solidFill>
                  <a:schemeClr val="tx1"/>
                </a:solidFill>
                <a:effectLst/>
              </a:rPr>
              <a:t>help browsing to a specific date when logging</a:t>
            </a:r>
            <a:endParaRPr lang="en-US" cap="none" dirty="0">
              <a:solidFill>
                <a:schemeClr val="tx1"/>
              </a:solidFill>
              <a:effectLst/>
            </a:endParaRPr>
          </a:p>
          <a:p>
            <a:pPr marL="342900" indent="-342900">
              <a:buSzPct val="100000"/>
              <a:buFont typeface="+mj-lt"/>
              <a:buAutoNum type="arabicPeriod"/>
            </a:pPr>
            <a:r>
              <a:rPr lang="en-AU" cap="none" dirty="0" smtClean="0">
                <a:solidFill>
                  <a:schemeClr val="tx1"/>
                </a:solidFill>
                <a:effectLst/>
              </a:rPr>
              <a:t>Unable </a:t>
            </a:r>
            <a:r>
              <a:rPr lang="en-AU" cap="none" dirty="0">
                <a:solidFill>
                  <a:schemeClr val="tx1"/>
                </a:solidFill>
                <a:effectLst/>
              </a:rPr>
              <a:t>to add more items for any date via the “Daily Report” </a:t>
            </a:r>
            <a:r>
              <a:rPr lang="en-AU" cap="none" dirty="0" smtClean="0">
                <a:solidFill>
                  <a:schemeClr val="tx1"/>
                </a:solidFill>
                <a:effectLst/>
              </a:rPr>
              <a:t>page.</a:t>
            </a:r>
            <a:endParaRPr lang="en-US" cap="none" dirty="0">
              <a:solidFill>
                <a:schemeClr val="tx1"/>
              </a:solidFill>
              <a:effectLst/>
            </a:endParaRPr>
          </a:p>
          <a:p>
            <a:pPr marL="342900" indent="-342900">
              <a:buSzPct val="100000"/>
              <a:buFont typeface="+mj-lt"/>
              <a:buAutoNum type="arabicPeriod"/>
            </a:pPr>
            <a:r>
              <a:rPr lang="en-AU" cap="none" dirty="0" smtClean="0">
                <a:solidFill>
                  <a:schemeClr val="tx1"/>
                </a:solidFill>
                <a:effectLst/>
              </a:rPr>
              <a:t>Limited </a:t>
            </a:r>
            <a:r>
              <a:rPr lang="en-AU" cap="none" dirty="0">
                <a:solidFill>
                  <a:schemeClr val="tx1"/>
                </a:solidFill>
                <a:effectLst/>
              </a:rPr>
              <a:t>types of food to </a:t>
            </a:r>
            <a:r>
              <a:rPr lang="en-AU" cap="none" dirty="0" smtClean="0">
                <a:solidFill>
                  <a:schemeClr val="tx1"/>
                </a:solidFill>
                <a:effectLst/>
              </a:rPr>
              <a:t>provide examples when estimating </a:t>
            </a:r>
            <a:r>
              <a:rPr lang="en-AU" cap="none" dirty="0">
                <a:solidFill>
                  <a:schemeClr val="tx1"/>
                </a:solidFill>
                <a:effectLst/>
              </a:rPr>
              <a:t>a serving size in “Size a Serve” </a:t>
            </a:r>
            <a:r>
              <a:rPr lang="en-AU" cap="none" dirty="0" smtClean="0">
                <a:solidFill>
                  <a:schemeClr val="tx1"/>
                </a:solidFill>
                <a:effectLst/>
              </a:rPr>
              <a:t>page.</a:t>
            </a:r>
            <a:endParaRPr lang="en-US" cap="none" dirty="0">
              <a:solidFill>
                <a:schemeClr val="tx1"/>
              </a:solidFill>
              <a:effectLst/>
            </a:endParaRPr>
          </a:p>
          <a:p>
            <a:pPr marL="342900" indent="-342900">
              <a:buSzPct val="100000"/>
              <a:buFont typeface="+mj-lt"/>
              <a:buAutoNum type="arabicPeriod"/>
            </a:pPr>
            <a:r>
              <a:rPr lang="en-AU" cap="none" dirty="0" smtClean="0">
                <a:solidFill>
                  <a:schemeClr val="tx1"/>
                </a:solidFill>
                <a:effectLst/>
              </a:rPr>
              <a:t>Precooked </a:t>
            </a:r>
            <a:r>
              <a:rPr lang="en-AU" cap="none" dirty="0">
                <a:solidFill>
                  <a:schemeClr val="tx1"/>
                </a:solidFill>
                <a:effectLst/>
              </a:rPr>
              <a:t>meal, such as hamburger or pasta, may be considerably difficult to break down into groups.</a:t>
            </a:r>
            <a:endParaRPr lang="en-US" cap="none" dirty="0">
              <a:solidFill>
                <a:schemeClr val="tx1"/>
              </a:solidFill>
              <a:effectLst/>
            </a:endParaRPr>
          </a:p>
          <a:p>
            <a:pPr marL="342900" indent="-342900">
              <a:buSzPct val="100000"/>
              <a:buFont typeface="+mj-lt"/>
              <a:buAutoNum type="arabicPeriod"/>
            </a:pPr>
            <a:r>
              <a:rPr lang="en-AU" cap="none" dirty="0" smtClean="0">
                <a:solidFill>
                  <a:schemeClr val="tx1"/>
                </a:solidFill>
                <a:effectLst/>
              </a:rPr>
              <a:t>Users </a:t>
            </a:r>
            <a:r>
              <a:rPr lang="en-AU" cap="none" dirty="0">
                <a:solidFill>
                  <a:schemeClr val="tx1"/>
                </a:solidFill>
                <a:effectLst/>
              </a:rPr>
              <a:t>need to be familiar with serving size. </a:t>
            </a:r>
            <a:endParaRPr lang="en-AU" cap="none" dirty="0" smtClean="0">
              <a:solidFill>
                <a:schemeClr val="tx1"/>
              </a:solidFill>
              <a:effectLst/>
            </a:endParaRPr>
          </a:p>
          <a:p>
            <a:pPr marL="342900" indent="-342900">
              <a:buSzPct val="100000"/>
              <a:buFont typeface="+mj-lt"/>
              <a:buAutoNum type="arabicPeriod"/>
            </a:pPr>
            <a:r>
              <a:rPr lang="en-AU" cap="none" dirty="0" smtClean="0">
                <a:solidFill>
                  <a:schemeClr val="tx1"/>
                </a:solidFill>
                <a:effectLst/>
              </a:rPr>
              <a:t>No system reminder.</a:t>
            </a: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3554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771" y="1248229"/>
            <a:ext cx="8570259" cy="5152571"/>
          </a:xfrm>
        </p:spPr>
        <p:txBody>
          <a:bodyPr anchor="t"/>
          <a:lstStyle/>
          <a:p>
            <a:pPr marL="0" indent="0">
              <a:buNone/>
            </a:pPr>
            <a:r>
              <a:rPr lang="en-US" sz="2000" b="1" cap="none" dirty="0" smtClean="0">
                <a:solidFill>
                  <a:srgbClr val="00B0F0"/>
                </a:solidFill>
              </a:rPr>
              <a:t>Summary </a:t>
            </a:r>
            <a:r>
              <a:rPr lang="en-US" sz="2000" b="1" cap="none" dirty="0">
                <a:solidFill>
                  <a:srgbClr val="00B0F0"/>
                </a:solidFill>
              </a:rPr>
              <a:t>of relevant information about the </a:t>
            </a:r>
            <a:r>
              <a:rPr lang="en-US" sz="2000" b="1" cap="none" dirty="0" smtClean="0">
                <a:solidFill>
                  <a:srgbClr val="00B0F0"/>
                </a:solidFill>
              </a:rPr>
              <a:t>users:</a:t>
            </a:r>
          </a:p>
          <a:p>
            <a:pPr lvl="1"/>
            <a:r>
              <a:rPr lang="en-US" sz="1800" cap="none" dirty="0" smtClean="0">
                <a:solidFill>
                  <a:schemeClr val="tx1"/>
                </a:solidFill>
              </a:rPr>
              <a:t>18 – 34 years old</a:t>
            </a:r>
          </a:p>
          <a:p>
            <a:pPr lvl="1"/>
            <a:r>
              <a:rPr lang="en-US" sz="1800" cap="none" dirty="0" smtClean="0">
                <a:solidFill>
                  <a:schemeClr val="tx1"/>
                </a:solidFill>
              </a:rPr>
              <a:t>Good mix of genders</a:t>
            </a:r>
          </a:p>
          <a:p>
            <a:pPr lvl="1"/>
            <a:r>
              <a:rPr lang="en-US" sz="1800" cap="none" dirty="0" smtClean="0">
                <a:solidFill>
                  <a:schemeClr val="tx1"/>
                </a:solidFill>
              </a:rPr>
              <a:t>Most are students</a:t>
            </a:r>
          </a:p>
          <a:p>
            <a:pPr lvl="1"/>
            <a:r>
              <a:rPr lang="en-US" sz="1800" cap="none" dirty="0" smtClean="0">
                <a:solidFill>
                  <a:schemeClr val="tx1"/>
                </a:solidFill>
              </a:rPr>
              <a:t>Medium to high computer skills</a:t>
            </a:r>
            <a:endParaRPr lang="en-US" sz="1800" cap="none" dirty="0">
              <a:solidFill>
                <a:schemeClr val="tx1"/>
              </a:solidFill>
            </a:endParaRPr>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658690" y="3790648"/>
          <a:ext cx="7820493" cy="2438400"/>
        </p:xfrm>
        <a:graphic>
          <a:graphicData uri="http://schemas.openxmlformats.org/drawingml/2006/table">
            <a:tbl>
              <a:tblPr firstRow="1" firstCol="1" bandRow="1">
                <a:tableStyleId>{74C1A8A3-306A-4EB7-A6B1-4F7E0EB9C5D6}</a:tableStyleId>
              </a:tblPr>
              <a:tblGrid>
                <a:gridCol w="2171595"/>
                <a:gridCol w="1067975"/>
                <a:gridCol w="1067975"/>
                <a:gridCol w="1376998"/>
                <a:gridCol w="1067975"/>
                <a:gridCol w="1067975"/>
              </a:tblGrid>
              <a:tr h="263892">
                <a:tc>
                  <a:txBody>
                    <a:bodyPr/>
                    <a:lstStyle/>
                    <a:p>
                      <a:pPr marL="0" marR="0" algn="ctr">
                        <a:lnSpc>
                          <a:spcPct val="200000"/>
                        </a:lnSpc>
                        <a:spcBef>
                          <a:spcPts val="0"/>
                        </a:spcBef>
                        <a:spcAft>
                          <a:spcPts val="0"/>
                        </a:spcAft>
                      </a:pPr>
                      <a:r>
                        <a:rPr lang="en-AU" sz="1600" dirty="0">
                          <a:effectLst/>
                        </a:rPr>
                        <a:t>Background</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dirty="0">
                          <a:effectLst/>
                        </a:rPr>
                        <a:t>P1</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dirty="0">
                          <a:effectLst/>
                        </a:rPr>
                        <a:t>P2</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dirty="0">
                          <a:effectLst/>
                        </a:rPr>
                        <a:t>P3</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dirty="0">
                          <a:effectLst/>
                        </a:rPr>
                        <a:t>P4</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dirty="0">
                          <a:effectLst/>
                        </a:rPr>
                        <a:t>P5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r>
              <a:tr h="143302">
                <a:tc>
                  <a:txBody>
                    <a:bodyPr/>
                    <a:lstStyle/>
                    <a:p>
                      <a:pPr marL="0" marR="0" algn="l">
                        <a:lnSpc>
                          <a:spcPct val="200000"/>
                        </a:lnSpc>
                        <a:spcBef>
                          <a:spcPts val="0"/>
                        </a:spcBef>
                        <a:spcAft>
                          <a:spcPts val="0"/>
                        </a:spcAft>
                      </a:pPr>
                      <a:r>
                        <a:rPr lang="en-AU" sz="1600" dirty="0">
                          <a:effectLst/>
                        </a:rPr>
                        <a:t>Age</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22</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34</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29</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18</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a:effectLst/>
                        </a:rPr>
                        <a:t>24</a:t>
                      </a:r>
                      <a:endParaRPr lang="en-US" sz="1600" b="1">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r>
              <a:tr h="261257">
                <a:tc>
                  <a:txBody>
                    <a:bodyPr/>
                    <a:lstStyle/>
                    <a:p>
                      <a:pPr marL="0" marR="0" algn="l">
                        <a:lnSpc>
                          <a:spcPct val="200000"/>
                        </a:lnSpc>
                        <a:spcBef>
                          <a:spcPts val="0"/>
                        </a:spcBef>
                        <a:spcAft>
                          <a:spcPts val="0"/>
                        </a:spcAft>
                      </a:pPr>
                      <a:r>
                        <a:rPr lang="en-AU" sz="1600" dirty="0">
                          <a:effectLst/>
                        </a:rPr>
                        <a:t>Gender</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Female</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a:effectLst/>
                        </a:rPr>
                        <a:t>Male</a:t>
                      </a:r>
                      <a:endParaRPr lang="en-US" sz="1600" b="1">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smtClean="0">
                          <a:effectLst/>
                        </a:rPr>
                        <a:t>Female</a:t>
                      </a:r>
                      <a:endParaRPr lang="en-US" sz="1600" b="1" dirty="0">
                        <a:effectLst/>
                      </a:endParaRPr>
                    </a:p>
                  </a:txBody>
                  <a:tcPr marL="68580" marR="68580" marT="0" marB="0" anchor="ctr"/>
                </a:tc>
                <a:tc>
                  <a:txBody>
                    <a:bodyPr/>
                    <a:lstStyle/>
                    <a:p>
                      <a:pPr marL="0" marR="0" algn="ctr">
                        <a:lnSpc>
                          <a:spcPct val="200000"/>
                        </a:lnSpc>
                        <a:spcBef>
                          <a:spcPts val="0"/>
                        </a:spcBef>
                        <a:spcAft>
                          <a:spcPts val="0"/>
                        </a:spcAft>
                      </a:pPr>
                      <a:r>
                        <a:rPr lang="en-AU" sz="1600" b="1" dirty="0" smtClean="0">
                          <a:effectLst/>
                        </a:rPr>
                        <a:t>Female</a:t>
                      </a:r>
                      <a:endParaRPr lang="en-US" sz="1600" b="1" dirty="0">
                        <a:effectLst/>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Male</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r>
              <a:tr h="188686">
                <a:tc>
                  <a:txBody>
                    <a:bodyPr/>
                    <a:lstStyle/>
                    <a:p>
                      <a:pPr marL="0" marR="0" algn="l">
                        <a:lnSpc>
                          <a:spcPct val="200000"/>
                        </a:lnSpc>
                        <a:spcBef>
                          <a:spcPts val="0"/>
                        </a:spcBef>
                        <a:spcAft>
                          <a:spcPts val="0"/>
                        </a:spcAft>
                      </a:pPr>
                      <a:r>
                        <a:rPr lang="en-AU" sz="1600" dirty="0">
                          <a:effectLst/>
                        </a:rPr>
                        <a:t>Occupation</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Student</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800"/>
                        </a:spcAft>
                      </a:pPr>
                      <a:r>
                        <a:rPr lang="en-AU" sz="1600" b="1" dirty="0">
                          <a:effectLst/>
                        </a:rPr>
                        <a:t>Manager</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Accountant</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smtClean="0">
                          <a:effectLst/>
                        </a:rPr>
                        <a:t>Student</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smtClean="0">
                          <a:effectLst/>
                        </a:rPr>
                        <a:t>Student</a:t>
                      </a:r>
                      <a:endParaRPr lang="en-US" sz="1600" b="1" dirty="0">
                        <a:effectLst/>
                      </a:endParaRPr>
                    </a:p>
                  </a:txBody>
                  <a:tcPr marL="68580" marR="68580" marT="0" marB="0" anchor="ctr"/>
                </a:tc>
              </a:tr>
              <a:tr h="25628">
                <a:tc>
                  <a:txBody>
                    <a:bodyPr/>
                    <a:lstStyle/>
                    <a:p>
                      <a:pPr marL="0" marR="0" algn="l">
                        <a:lnSpc>
                          <a:spcPct val="200000"/>
                        </a:lnSpc>
                        <a:spcBef>
                          <a:spcPts val="0"/>
                        </a:spcBef>
                        <a:spcAft>
                          <a:spcPts val="0"/>
                        </a:spcAft>
                      </a:pPr>
                      <a:r>
                        <a:rPr lang="en-AU" sz="1600" dirty="0">
                          <a:effectLst/>
                        </a:rPr>
                        <a:t>Computer Literacy</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a:effectLst/>
                        </a:rPr>
                        <a:t>High</a:t>
                      </a:r>
                      <a:endParaRPr lang="en-US" sz="1600" b="1">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Medium</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a:effectLst/>
                        </a:rPr>
                        <a:t>Medium</a:t>
                      </a:r>
                      <a:endParaRPr lang="en-US" sz="1600" b="1">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a:effectLst/>
                        </a:rPr>
                        <a:t>Medium</a:t>
                      </a:r>
                      <a:endParaRPr lang="en-US" sz="1600" b="1">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c>
                  <a:txBody>
                    <a:bodyPr/>
                    <a:lstStyle/>
                    <a:p>
                      <a:pPr marL="0" marR="0" algn="ctr">
                        <a:lnSpc>
                          <a:spcPct val="200000"/>
                        </a:lnSpc>
                        <a:spcBef>
                          <a:spcPts val="0"/>
                        </a:spcBef>
                        <a:spcAft>
                          <a:spcPts val="0"/>
                        </a:spcAft>
                      </a:pPr>
                      <a:r>
                        <a:rPr lang="en-AU" sz="1600" b="1" dirty="0">
                          <a:effectLst/>
                        </a:rPr>
                        <a:t>High</a:t>
                      </a:r>
                      <a:endParaRPr lang="en-US" sz="1600" b="1"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tc>
              </a:tr>
            </a:tbl>
          </a:graphicData>
        </a:graphic>
      </p:graphicFrame>
    </p:spTree>
    <p:extLst>
      <p:ext uri="{BB962C8B-B14F-4D97-AF65-F5344CB8AC3E}">
        <p14:creationId xmlns:p14="http://schemas.microsoft.com/office/powerpoint/2010/main" val="3194169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USER 1 - Summary </a:t>
            </a:r>
            <a:r>
              <a:rPr lang="en-US" sz="2000" b="1" cap="none" dirty="0">
                <a:solidFill>
                  <a:srgbClr val="00B0F0"/>
                </a:solidFill>
              </a:rPr>
              <a:t>of O</a:t>
            </a:r>
            <a:r>
              <a:rPr lang="en-US" sz="2000" b="1" cap="none" dirty="0" smtClean="0">
                <a:solidFill>
                  <a:srgbClr val="00B0F0"/>
                </a:solidFill>
              </a:rPr>
              <a:t>bservations</a:t>
            </a:r>
            <a:endParaRPr lang="en-US" cap="none" dirty="0"/>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nvPr>
        </p:nvGraphicFramePr>
        <p:xfrm>
          <a:off x="282389" y="1782501"/>
          <a:ext cx="8563640" cy="3880805"/>
        </p:xfrm>
        <a:graphic>
          <a:graphicData uri="http://schemas.openxmlformats.org/drawingml/2006/table">
            <a:tbl>
              <a:tblPr firstRow="1" firstCol="1" bandRow="1">
                <a:tableStyleId>{5C22544A-7EE6-4342-B048-85BDC9FD1C3A}</a:tableStyleId>
              </a:tblPr>
              <a:tblGrid>
                <a:gridCol w="1411940"/>
                <a:gridCol w="2383900"/>
                <a:gridCol w="2383900"/>
                <a:gridCol w="2383900"/>
              </a:tblGrid>
              <a:tr h="126731">
                <a:tc>
                  <a:txBody>
                    <a:bodyPr/>
                    <a:lstStyle/>
                    <a:p>
                      <a:pPr>
                        <a:lnSpc>
                          <a:spcPct val="107000"/>
                        </a:lnSpc>
                        <a:spcAft>
                          <a:spcPts val="0"/>
                        </a:spcAft>
                      </a:pPr>
                      <a:r>
                        <a:rPr lang="en-US" sz="1400" dirty="0">
                          <a:effectLst/>
                        </a:rPr>
                        <a:t>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Task 1</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2</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3</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61181">
                <a:tc>
                  <a:txBody>
                    <a:bodyPr/>
                    <a:lstStyle/>
                    <a:p>
                      <a:pPr>
                        <a:lnSpc>
                          <a:spcPct val="107000"/>
                        </a:lnSpc>
                        <a:spcAft>
                          <a:spcPts val="0"/>
                        </a:spcAft>
                      </a:pPr>
                      <a:r>
                        <a:rPr lang="en-US" sz="1400">
                          <a:effectLst/>
                        </a:rPr>
                        <a:t>Success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Yes</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61181">
                <a:tc>
                  <a:txBody>
                    <a:bodyPr/>
                    <a:lstStyle/>
                    <a:p>
                      <a:pPr>
                        <a:lnSpc>
                          <a:spcPct val="107000"/>
                        </a:lnSpc>
                        <a:spcAft>
                          <a:spcPts val="0"/>
                        </a:spcAft>
                      </a:pPr>
                      <a:r>
                        <a:rPr lang="en-US" sz="1400">
                          <a:effectLst/>
                        </a:rPr>
                        <a:t>Time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50s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15s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40s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520393">
                <a:tc>
                  <a:txBody>
                    <a:bodyPr/>
                    <a:lstStyle/>
                    <a:p>
                      <a:pPr>
                        <a:lnSpc>
                          <a:spcPct val="107000"/>
                        </a:lnSpc>
                        <a:spcAft>
                          <a:spcPts val="0"/>
                        </a:spcAft>
                      </a:pPr>
                      <a:r>
                        <a:rPr lang="en-US" sz="1400">
                          <a:effectLst/>
                        </a:rPr>
                        <a:t>Observations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user firstly look into Instruction, then click fruit group pie chart based on instruction.</a:t>
                      </a:r>
                      <a:endParaRPr lang="en-AU" sz="1400" dirty="0">
                        <a:effectLst/>
                      </a:endParaRPr>
                    </a:p>
                    <a:p>
                      <a:pPr>
                        <a:lnSpc>
                          <a:spcPct val="107000"/>
                        </a:lnSpc>
                        <a:spcAft>
                          <a:spcPts val="0"/>
                        </a:spcAft>
                      </a:pPr>
                      <a:r>
                        <a:rPr lang="en-US" sz="1400" dirty="0">
                          <a:effectLst/>
                        </a:rPr>
                        <a:t>Next, the user adjust the numbers of serves into 1. Finally clicking "done".</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user click vegetable group and adjust the numbers of serves into 3. Then click "Done".</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First of all, the user click on "History" and the food that the user logged is displayed on the screen. click on "Edit" button, and adjust the numbers of serves into 2. Finally click "Done".</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61181">
                <a:tc>
                  <a:txBody>
                    <a:bodyPr/>
                    <a:lstStyle/>
                    <a:p>
                      <a:pPr>
                        <a:lnSpc>
                          <a:spcPct val="107000"/>
                        </a:lnSpc>
                        <a:spcAft>
                          <a:spcPts val="0"/>
                        </a:spcAft>
                      </a:pPr>
                      <a:r>
                        <a:rPr lang="en-US" sz="1400">
                          <a:effectLst/>
                        </a:rPr>
                        <a:t>Errors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No</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No</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No</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706247">
                <a:tc>
                  <a:txBody>
                    <a:bodyPr/>
                    <a:lstStyle/>
                    <a:p>
                      <a:pPr>
                        <a:lnSpc>
                          <a:spcPct val="107000"/>
                        </a:lnSpc>
                        <a:spcAft>
                          <a:spcPts val="0"/>
                        </a:spcAft>
                      </a:pPr>
                      <a:r>
                        <a:rPr lang="en-US" sz="1400">
                          <a:effectLst/>
                        </a:rPr>
                        <a:t>User’s comments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Very easy under the instructions.</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same operation with the first task.</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400" dirty="0">
                          <a:effectLst/>
                        </a:rPr>
                        <a:t>All information they need is displayed on the screen. The information is useful and the navigation is clearly.</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9" name="Rectangle 8"/>
          <p:cNvSpPr/>
          <p:nvPr/>
        </p:nvSpPr>
        <p:spPr>
          <a:xfrm>
            <a:off x="497297" y="5660146"/>
            <a:ext cx="8120376" cy="923330"/>
          </a:xfrm>
          <a:prstGeom prst="rect">
            <a:avLst/>
          </a:prstGeom>
        </p:spPr>
        <p:txBody>
          <a:bodyPr wrap="square">
            <a:spAutoFit/>
          </a:bodyPr>
          <a:lstStyle/>
          <a:p>
            <a:r>
              <a:rPr lang="en-AU" dirty="0">
                <a:solidFill>
                  <a:schemeClr val="accent2">
                    <a:lumMod val="20000"/>
                    <a:lumOff val="80000"/>
                  </a:schemeClr>
                </a:solidFill>
                <a:latin typeface="Calibri" panose="020F0502020204030204" pitchFamily="34" charset="0"/>
              </a:rPr>
              <a:t>The user can easily complete all three tasks in a short time. There is no errors during the user perform these tasks, because she read carefully all instructions before she preform the tasks.</a:t>
            </a:r>
            <a:endParaRPr lang="en-AU" dirty="0">
              <a:solidFill>
                <a:schemeClr val="accent2">
                  <a:lumMod val="20000"/>
                  <a:lumOff val="80000"/>
                </a:schemeClr>
              </a:solidFill>
            </a:endParaRPr>
          </a:p>
        </p:txBody>
      </p:sp>
    </p:spTree>
    <p:extLst>
      <p:ext uri="{BB962C8B-B14F-4D97-AF65-F5344CB8AC3E}">
        <p14:creationId xmlns:p14="http://schemas.microsoft.com/office/powerpoint/2010/main" val="4165535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USER 2 - Summary </a:t>
            </a:r>
            <a:r>
              <a:rPr lang="en-US" sz="2000" b="1" cap="none" dirty="0">
                <a:solidFill>
                  <a:srgbClr val="00B0F0"/>
                </a:solidFill>
              </a:rPr>
              <a:t>of O</a:t>
            </a:r>
            <a:r>
              <a:rPr lang="en-US" sz="2000" b="1" cap="none" dirty="0" smtClean="0">
                <a:solidFill>
                  <a:srgbClr val="00B0F0"/>
                </a:solidFill>
              </a:rPr>
              <a:t>bservations</a:t>
            </a:r>
            <a:endParaRPr lang="en-US" cap="none" dirty="0"/>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275771" y="1813090"/>
          <a:ext cx="8526776" cy="3652523"/>
        </p:xfrm>
        <a:graphic>
          <a:graphicData uri="http://schemas.openxmlformats.org/drawingml/2006/table">
            <a:tbl>
              <a:tblPr firstRow="1" firstCol="1" bandRow="1">
                <a:tableStyleId>{5C22544A-7EE6-4342-B048-85BDC9FD1C3A}</a:tableStyleId>
              </a:tblPr>
              <a:tblGrid>
                <a:gridCol w="1485794"/>
                <a:gridCol w="3173506"/>
                <a:gridCol w="772440"/>
                <a:gridCol w="3095036"/>
              </a:tblGrid>
              <a:tr h="170424">
                <a:tc>
                  <a:txBody>
                    <a:bodyPr/>
                    <a:lstStyle/>
                    <a:p>
                      <a:pPr>
                        <a:lnSpc>
                          <a:spcPct val="107000"/>
                        </a:lnSpc>
                        <a:spcAft>
                          <a:spcPts val="0"/>
                        </a:spcAft>
                      </a:pPr>
                      <a:r>
                        <a:rPr lang="en-AU" sz="1400" dirty="0">
                          <a:effectLst/>
                        </a:rPr>
                        <a:t>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1</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2</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3</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70424">
                <a:tc>
                  <a:txBody>
                    <a:bodyPr/>
                    <a:lstStyle/>
                    <a:p>
                      <a:pPr>
                        <a:lnSpc>
                          <a:spcPct val="107000"/>
                        </a:lnSpc>
                        <a:spcAft>
                          <a:spcPts val="0"/>
                        </a:spcAft>
                      </a:pPr>
                      <a:r>
                        <a:rPr lang="en-US" sz="1400">
                          <a:effectLst/>
                        </a:rPr>
                        <a:t>Success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70424">
                <a:tc>
                  <a:txBody>
                    <a:bodyPr/>
                    <a:lstStyle/>
                    <a:p>
                      <a:pPr>
                        <a:lnSpc>
                          <a:spcPct val="107000"/>
                        </a:lnSpc>
                        <a:spcAft>
                          <a:spcPts val="0"/>
                        </a:spcAft>
                      </a:pPr>
                      <a:r>
                        <a:rPr lang="en-US" sz="1400">
                          <a:effectLst/>
                        </a:rPr>
                        <a:t>Time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20s</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7s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15s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192965">
                <a:tc>
                  <a:txBody>
                    <a:bodyPr/>
                    <a:lstStyle/>
                    <a:p>
                      <a:pPr>
                        <a:lnSpc>
                          <a:spcPct val="107000"/>
                        </a:lnSpc>
                        <a:spcAft>
                          <a:spcPts val="0"/>
                        </a:spcAft>
                      </a:pPr>
                      <a:r>
                        <a:rPr lang="en-US" sz="1400">
                          <a:effectLst/>
                        </a:rPr>
                        <a:t>Observations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user looks at the pie chart and clicks on "Fruit" section. Then he changes the serve number, but couldn't find where to change the date. Then, he realizes the date up top, and proceeds by clicking "Done"</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Perform the task quickly.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user tries clicking on the graph, but nothing happens. Then, he sees the history, clicks, and finds the logged information. He searches through the log and finds vegetable item. He clicks on "edit" and changes the number.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170424">
                <a:tc>
                  <a:txBody>
                    <a:bodyPr/>
                    <a:lstStyle/>
                    <a:p>
                      <a:pPr>
                        <a:lnSpc>
                          <a:spcPct val="107000"/>
                        </a:lnSpc>
                        <a:spcAft>
                          <a:spcPts val="0"/>
                        </a:spcAft>
                      </a:pPr>
                      <a:r>
                        <a:rPr lang="en-US" sz="1400">
                          <a:effectLst/>
                        </a:rPr>
                        <a:t>Errors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Trying to click on the graph.</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681694">
                <a:tc>
                  <a:txBody>
                    <a:bodyPr/>
                    <a:lstStyle/>
                    <a:p>
                      <a:pPr>
                        <a:lnSpc>
                          <a:spcPct val="107000"/>
                        </a:lnSpc>
                        <a:spcAft>
                          <a:spcPts val="0"/>
                        </a:spcAft>
                      </a:pPr>
                      <a:r>
                        <a:rPr lang="en-US" sz="1400">
                          <a:effectLst/>
                        </a:rPr>
                        <a:t>User’s comments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The date should be located close to the pie chart. It also could be better if a calendar is implemented for a faster way to select any date.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history is clearly displayed, but he just didn't notice it.</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Rectangle 7"/>
          <p:cNvSpPr/>
          <p:nvPr/>
        </p:nvSpPr>
        <p:spPr>
          <a:xfrm>
            <a:off x="414069" y="5505270"/>
            <a:ext cx="8120376" cy="1200329"/>
          </a:xfrm>
          <a:prstGeom prst="rect">
            <a:avLst/>
          </a:prstGeom>
        </p:spPr>
        <p:txBody>
          <a:bodyPr wrap="square">
            <a:spAutoFit/>
          </a:bodyPr>
          <a:lstStyle/>
          <a:p>
            <a:r>
              <a:rPr lang="en-AU" dirty="0"/>
              <a:t>The user complete all tasks very quickly. He just simply click buttons that he need. One error that made by him is that he click on the graph rather than the "History". Once he found the "History" button, he can easily finish the task. </a:t>
            </a:r>
            <a:endParaRPr lang="en-AU" dirty="0">
              <a:solidFill>
                <a:schemeClr val="accent2">
                  <a:lumMod val="20000"/>
                  <a:lumOff val="80000"/>
                </a:schemeClr>
              </a:solidFill>
            </a:endParaRPr>
          </a:p>
        </p:txBody>
      </p:sp>
    </p:spTree>
    <p:extLst>
      <p:ext uri="{BB962C8B-B14F-4D97-AF65-F5344CB8AC3E}">
        <p14:creationId xmlns:p14="http://schemas.microsoft.com/office/powerpoint/2010/main" val="54589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8348" y="1290918"/>
            <a:ext cx="7511472" cy="5109882"/>
          </a:xfrm>
        </p:spPr>
        <p:txBody>
          <a:bodyPr anchor="t">
            <a:normAutofit/>
          </a:bodyPr>
          <a:lstStyle/>
          <a:p>
            <a:r>
              <a:rPr lang="en-US" sz="2000" cap="none" dirty="0" smtClean="0">
                <a:solidFill>
                  <a:schemeClr val="tx1"/>
                </a:solidFill>
                <a:effectLst/>
              </a:rPr>
              <a:t>Take into account the key lessons from our initial log</a:t>
            </a:r>
          </a:p>
          <a:p>
            <a:pPr marL="800100" lvl="1" indent="-342900">
              <a:buSzPct val="100000"/>
              <a:buFont typeface="+mj-lt"/>
              <a:buAutoNum type="arabicPeriod"/>
            </a:pPr>
            <a:r>
              <a:rPr lang="en-US" sz="1800" cap="none" dirty="0" smtClean="0">
                <a:solidFill>
                  <a:srgbClr val="00B0F0"/>
                </a:solidFill>
              </a:rPr>
              <a:t>Minimalist </a:t>
            </a:r>
            <a:r>
              <a:rPr lang="en-US" sz="1800" cap="none" dirty="0">
                <a:solidFill>
                  <a:srgbClr val="00B0F0"/>
                </a:solidFill>
              </a:rPr>
              <a:t>and Ease of </a:t>
            </a:r>
            <a:r>
              <a:rPr lang="en-US" sz="1800" cap="none" dirty="0" smtClean="0">
                <a:solidFill>
                  <a:srgbClr val="00B0F0"/>
                </a:solidFill>
              </a:rPr>
              <a:t>Use</a:t>
            </a:r>
          </a:p>
          <a:p>
            <a:pPr marL="1257300" lvl="2" indent="-342900">
              <a:buSzPct val="100000"/>
              <a:buFont typeface="+mj-lt"/>
              <a:buAutoNum type="arabicPeriod"/>
            </a:pPr>
            <a:r>
              <a:rPr lang="en-US" sz="1600" cap="none" dirty="0" smtClean="0">
                <a:solidFill>
                  <a:schemeClr val="tx1"/>
                </a:solidFill>
              </a:rPr>
              <a:t>Simplicity but provide enough instructions</a:t>
            </a:r>
          </a:p>
          <a:p>
            <a:pPr marL="1257300" lvl="2" indent="-342900">
              <a:buSzPct val="100000"/>
              <a:buFont typeface="+mj-lt"/>
              <a:buAutoNum type="arabicPeriod"/>
            </a:pPr>
            <a:r>
              <a:rPr lang="en-US" sz="1600" cap="none" dirty="0" smtClean="0">
                <a:solidFill>
                  <a:schemeClr val="tx1"/>
                </a:solidFill>
              </a:rPr>
              <a:t>Intuitiveness</a:t>
            </a:r>
          </a:p>
          <a:p>
            <a:pPr marL="800100" lvl="1" indent="-342900">
              <a:buSzPct val="100000"/>
              <a:buFont typeface="+mj-lt"/>
              <a:buAutoNum type="arabicPeriod"/>
            </a:pPr>
            <a:r>
              <a:rPr lang="en-US" sz="1800" cap="none" dirty="0" smtClean="0">
                <a:solidFill>
                  <a:srgbClr val="00B0F0"/>
                </a:solidFill>
              </a:rPr>
              <a:t>Timeline </a:t>
            </a:r>
            <a:r>
              <a:rPr lang="en-US" sz="1800" cap="none" dirty="0">
                <a:solidFill>
                  <a:srgbClr val="00B0F0"/>
                </a:solidFill>
              </a:rPr>
              <a:t>and </a:t>
            </a:r>
            <a:r>
              <a:rPr lang="en-US" sz="1800" cap="none" dirty="0" smtClean="0">
                <a:solidFill>
                  <a:srgbClr val="00B0F0"/>
                </a:solidFill>
              </a:rPr>
              <a:t>Categorization</a:t>
            </a:r>
          </a:p>
          <a:p>
            <a:pPr marL="1257300" lvl="2" indent="-342900">
              <a:buSzPct val="100000"/>
              <a:buFont typeface="+mj-lt"/>
              <a:buAutoNum type="arabicPeriod"/>
            </a:pPr>
            <a:r>
              <a:rPr lang="en-US" sz="1600" cap="none" dirty="0" smtClean="0">
                <a:solidFill>
                  <a:schemeClr val="tx1"/>
                </a:solidFill>
              </a:rPr>
              <a:t>Easy to browse</a:t>
            </a:r>
          </a:p>
          <a:p>
            <a:pPr marL="1257300" lvl="2" indent="-342900">
              <a:buSzPct val="100000"/>
              <a:buFont typeface="+mj-lt"/>
              <a:buAutoNum type="arabicPeriod"/>
            </a:pPr>
            <a:r>
              <a:rPr lang="en-US" sz="1600" cap="none" dirty="0" smtClean="0">
                <a:solidFill>
                  <a:schemeClr val="tx1"/>
                </a:solidFill>
              </a:rPr>
              <a:t>Keep things in group</a:t>
            </a:r>
          </a:p>
          <a:p>
            <a:pPr marL="800100" lvl="1" indent="-342900">
              <a:buSzPct val="100000"/>
              <a:buFont typeface="+mj-lt"/>
              <a:buAutoNum type="arabicPeriod"/>
            </a:pPr>
            <a:r>
              <a:rPr lang="en-US" sz="1800" cap="none" dirty="0" smtClean="0">
                <a:solidFill>
                  <a:srgbClr val="00B0F0"/>
                </a:solidFill>
              </a:rPr>
              <a:t>Knowledge </a:t>
            </a:r>
            <a:r>
              <a:rPr lang="en-US" sz="1800" cap="none" dirty="0">
                <a:solidFill>
                  <a:srgbClr val="00B0F0"/>
                </a:solidFill>
              </a:rPr>
              <a:t>about </a:t>
            </a:r>
            <a:r>
              <a:rPr lang="en-US" sz="1800" cap="none" dirty="0" smtClean="0">
                <a:solidFill>
                  <a:srgbClr val="00B0F0"/>
                </a:solidFill>
              </a:rPr>
              <a:t>Quantity</a:t>
            </a:r>
          </a:p>
          <a:p>
            <a:pPr marL="1257300" lvl="2" indent="-342900">
              <a:buSzPct val="100000"/>
              <a:buFont typeface="+mj-lt"/>
              <a:buAutoNum type="arabicPeriod"/>
            </a:pPr>
            <a:r>
              <a:rPr lang="en-US" sz="1600" cap="none" dirty="0" smtClean="0">
                <a:solidFill>
                  <a:schemeClr val="tx1"/>
                </a:solidFill>
              </a:rPr>
              <a:t>Provide assistance ( how to estimate a serve size)</a:t>
            </a:r>
          </a:p>
          <a:p>
            <a:pPr marL="1257300" lvl="2" indent="-342900">
              <a:buSzPct val="100000"/>
              <a:buFont typeface="+mj-lt"/>
              <a:buAutoNum type="arabicPeriod"/>
            </a:pPr>
            <a:r>
              <a:rPr lang="en-US" sz="1600" cap="none" dirty="0" smtClean="0">
                <a:solidFill>
                  <a:schemeClr val="tx1"/>
                </a:solidFill>
              </a:rPr>
              <a:t>Recommended serves for the user</a:t>
            </a:r>
          </a:p>
          <a:p>
            <a:pPr marL="1257300" lvl="2" indent="-342900">
              <a:buSzPct val="100000"/>
              <a:buFont typeface="+mj-lt"/>
              <a:buAutoNum type="arabicPeriod"/>
            </a:pPr>
            <a:r>
              <a:rPr lang="en-US" sz="1600" cap="none" dirty="0" smtClean="0">
                <a:solidFill>
                  <a:schemeClr val="tx1"/>
                </a:solidFill>
              </a:rPr>
              <a:t>User’s performance</a:t>
            </a:r>
          </a:p>
          <a:p>
            <a:pPr marL="800100" lvl="1" indent="-342900">
              <a:buSzPct val="100000"/>
              <a:buFont typeface="+mj-lt"/>
              <a:buAutoNum type="arabicPeriod"/>
            </a:pPr>
            <a:r>
              <a:rPr lang="en-US" sz="1800" cap="none" dirty="0" smtClean="0">
                <a:solidFill>
                  <a:srgbClr val="00B0F0"/>
                </a:solidFill>
              </a:rPr>
              <a:t>Visualization</a:t>
            </a:r>
          </a:p>
          <a:p>
            <a:pPr marL="1257300" lvl="2" indent="-342900">
              <a:buSzPct val="100000"/>
              <a:buFont typeface="+mj-lt"/>
              <a:buAutoNum type="arabicPeriod"/>
            </a:pPr>
            <a:r>
              <a:rPr lang="en-US" sz="1600" cap="none" dirty="0" smtClean="0">
                <a:solidFill>
                  <a:schemeClr val="tx1"/>
                </a:solidFill>
              </a:rPr>
              <a:t>Graphical views = quick interpretation</a:t>
            </a:r>
          </a:p>
          <a:p>
            <a:pPr marL="1257300" lvl="2" indent="-342900">
              <a:buSzPct val="100000"/>
              <a:buFont typeface="+mj-lt"/>
              <a:buAutoNum type="arabicPeriod"/>
            </a:pPr>
            <a:endParaRPr lang="en-US" cap="none" dirty="0" smtClean="0">
              <a:solidFill>
                <a:srgbClr val="00B0F0"/>
              </a:solidFill>
            </a:endParaRPr>
          </a:p>
          <a:p>
            <a:endParaRPr lang="en-US" cap="none" dirty="0">
              <a:solidFill>
                <a:srgbClr val="00B0F0"/>
              </a:solidFill>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Design Overview</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004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USER 3 - Summary </a:t>
            </a:r>
            <a:r>
              <a:rPr lang="en-US" sz="2000" b="1" cap="none" dirty="0">
                <a:solidFill>
                  <a:srgbClr val="00B0F0"/>
                </a:solidFill>
              </a:rPr>
              <a:t>of O</a:t>
            </a:r>
            <a:r>
              <a:rPr lang="en-US" sz="2000" b="1" cap="none" dirty="0" smtClean="0">
                <a:solidFill>
                  <a:srgbClr val="00B0F0"/>
                </a:solidFill>
              </a:rPr>
              <a:t>bservations</a:t>
            </a:r>
            <a:endParaRPr lang="en-US" cap="none" dirty="0"/>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275770" y="1811389"/>
          <a:ext cx="8666523" cy="2739393"/>
        </p:xfrm>
        <a:graphic>
          <a:graphicData uri="http://schemas.openxmlformats.org/drawingml/2006/table">
            <a:tbl>
              <a:tblPr firstRow="1" firstCol="1" bandRow="1">
                <a:tableStyleId>{5C22544A-7EE6-4342-B048-85BDC9FD1C3A}</a:tableStyleId>
              </a:tblPr>
              <a:tblGrid>
                <a:gridCol w="1830370"/>
                <a:gridCol w="2336495"/>
                <a:gridCol w="2168364"/>
                <a:gridCol w="2331294"/>
              </a:tblGrid>
              <a:tr h="0">
                <a:tc>
                  <a:txBody>
                    <a:bodyPr/>
                    <a:lstStyle/>
                    <a:p>
                      <a:pPr>
                        <a:lnSpc>
                          <a:spcPct val="107000"/>
                        </a:lnSpc>
                        <a:spcAft>
                          <a:spcPts val="0"/>
                        </a:spcAft>
                      </a:pPr>
                      <a:r>
                        <a:rPr lang="en-AU" sz="1400" dirty="0">
                          <a:effectLst/>
                        </a:rPr>
                        <a:t>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1</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2</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Task 3</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Success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Time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40s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20s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1m 15s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Observations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Looking for fruit items.</a:t>
                      </a:r>
                      <a:endParaRPr lang="en-AU" sz="1400">
                        <a:effectLst/>
                      </a:endParaRPr>
                    </a:p>
                    <a:p>
                      <a:pPr>
                        <a:lnSpc>
                          <a:spcPct val="107000"/>
                        </a:lnSpc>
                        <a:spcAft>
                          <a:spcPts val="0"/>
                        </a:spcAft>
                      </a:pPr>
                      <a:r>
                        <a:rPr lang="en-US" sz="1400">
                          <a:effectLst/>
                        </a:rPr>
                        <a:t>User doesn’t know if bf, lunch or dinner.</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Very quick. Similar procedure than task 1</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User clicked vegetable option. Then, try to find an update option. Came back to main page. User used help option.</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Errors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User’s comments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Very easy and interactive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No problems</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history button is not very intuitive in order to update an item.</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Rectangle 7"/>
          <p:cNvSpPr/>
          <p:nvPr/>
        </p:nvSpPr>
        <p:spPr>
          <a:xfrm>
            <a:off x="682171" y="4884880"/>
            <a:ext cx="8120376" cy="1200329"/>
          </a:xfrm>
          <a:prstGeom prst="rect">
            <a:avLst/>
          </a:prstGeom>
        </p:spPr>
        <p:txBody>
          <a:bodyPr wrap="square">
            <a:spAutoFit/>
          </a:bodyPr>
          <a:lstStyle/>
          <a:p>
            <a:r>
              <a:rPr lang="en-AU" dirty="0"/>
              <a:t>All tasks can be successfully performed by the user. For the first two task, the users can finish them very easily without any  problems. When the user preform the third task, he click on "Help" to help him complete the task.  </a:t>
            </a:r>
            <a:endParaRPr lang="en-AU" dirty="0">
              <a:solidFill>
                <a:schemeClr val="accent2">
                  <a:lumMod val="20000"/>
                  <a:lumOff val="80000"/>
                </a:schemeClr>
              </a:solidFill>
            </a:endParaRPr>
          </a:p>
        </p:txBody>
      </p:sp>
    </p:spTree>
    <p:extLst>
      <p:ext uri="{BB962C8B-B14F-4D97-AF65-F5344CB8AC3E}">
        <p14:creationId xmlns:p14="http://schemas.microsoft.com/office/powerpoint/2010/main" val="3312364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USER 4 - Summary </a:t>
            </a:r>
            <a:r>
              <a:rPr lang="en-US" sz="2000" b="1" cap="none" dirty="0">
                <a:solidFill>
                  <a:srgbClr val="00B0F0"/>
                </a:solidFill>
              </a:rPr>
              <a:t>of O</a:t>
            </a:r>
            <a:r>
              <a:rPr lang="en-US" sz="2000" b="1" cap="none" dirty="0" smtClean="0">
                <a:solidFill>
                  <a:srgbClr val="00B0F0"/>
                </a:solidFill>
              </a:rPr>
              <a:t>bservations</a:t>
            </a:r>
            <a:endParaRPr lang="en-US" cap="none" dirty="0"/>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275771" y="1801745"/>
          <a:ext cx="8570258" cy="3424239"/>
        </p:xfrm>
        <a:graphic>
          <a:graphicData uri="http://schemas.openxmlformats.org/drawingml/2006/table">
            <a:tbl>
              <a:tblPr firstRow="1" firstCol="1" bandRow="1">
                <a:tableStyleId>{5C22544A-7EE6-4342-B048-85BDC9FD1C3A}</a:tableStyleId>
              </a:tblPr>
              <a:tblGrid>
                <a:gridCol w="1391633"/>
                <a:gridCol w="2366714"/>
                <a:gridCol w="1775011"/>
                <a:gridCol w="3036900"/>
              </a:tblGrid>
              <a:tr h="0">
                <a:tc>
                  <a:txBody>
                    <a:bodyPr/>
                    <a:lstStyle/>
                    <a:p>
                      <a:pPr>
                        <a:lnSpc>
                          <a:spcPct val="107000"/>
                        </a:lnSpc>
                        <a:spcAft>
                          <a:spcPts val="0"/>
                        </a:spcAft>
                      </a:pPr>
                      <a:r>
                        <a:rPr lang="en-AU" sz="1400" dirty="0">
                          <a:effectLst/>
                        </a:rPr>
                        <a:t>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1</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2</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3</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Success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Time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16s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9s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36s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Observations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The user did the logging through the pie chart after some error operation.</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The user quickly did the logging through the pie chart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user was not sure about where to click, so she clicked the help button, and read closely until she found instructions on task 3. And then successfully completed the task.</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Errors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The user tried to click at the spreadsheet at first.</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No</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No</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User’s comments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It could better if the instruction is "select a food group to log"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Pretty easy, because it is basically the same with Task 1.</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dirty="0">
                          <a:effectLst/>
                        </a:rPr>
                        <a:t>The help information is useful.</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Rectangle 7"/>
          <p:cNvSpPr/>
          <p:nvPr/>
        </p:nvSpPr>
        <p:spPr>
          <a:xfrm>
            <a:off x="592303" y="5583704"/>
            <a:ext cx="8120376" cy="646331"/>
          </a:xfrm>
          <a:prstGeom prst="rect">
            <a:avLst/>
          </a:prstGeom>
        </p:spPr>
        <p:txBody>
          <a:bodyPr wrap="square">
            <a:spAutoFit/>
          </a:bodyPr>
          <a:lstStyle/>
          <a:p>
            <a:r>
              <a:rPr lang="en-US" altLang="zh-CN" dirty="0" smtClean="0"/>
              <a:t>T</a:t>
            </a:r>
            <a:r>
              <a:rPr lang="en-AU" dirty="0" smtClean="0"/>
              <a:t>he </a:t>
            </a:r>
            <a:r>
              <a:rPr lang="en-AU" dirty="0"/>
              <a:t>user can complete all tasks in the case of relying on the help information and has some suggestions for the help.</a:t>
            </a:r>
            <a:endParaRPr lang="en-AU" dirty="0">
              <a:solidFill>
                <a:schemeClr val="accent2">
                  <a:lumMod val="20000"/>
                  <a:lumOff val="80000"/>
                </a:schemeClr>
              </a:solidFill>
            </a:endParaRPr>
          </a:p>
        </p:txBody>
      </p:sp>
    </p:spTree>
    <p:extLst>
      <p:ext uri="{BB962C8B-B14F-4D97-AF65-F5344CB8AC3E}">
        <p14:creationId xmlns:p14="http://schemas.microsoft.com/office/powerpoint/2010/main" val="1432730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USER 5 - Summary </a:t>
            </a:r>
            <a:r>
              <a:rPr lang="en-US" sz="2000" b="1" cap="none" dirty="0">
                <a:solidFill>
                  <a:srgbClr val="00B0F0"/>
                </a:solidFill>
              </a:rPr>
              <a:t>of O</a:t>
            </a:r>
            <a:r>
              <a:rPr lang="en-US" sz="2000" b="1" cap="none" dirty="0" smtClean="0">
                <a:solidFill>
                  <a:srgbClr val="00B0F0"/>
                </a:solidFill>
              </a:rPr>
              <a:t>bservations</a:t>
            </a:r>
            <a:endParaRPr lang="en-US" cap="none" dirty="0"/>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275770" y="1778578"/>
          <a:ext cx="8570259" cy="2282827"/>
        </p:xfrm>
        <a:graphic>
          <a:graphicData uri="http://schemas.openxmlformats.org/drawingml/2006/table">
            <a:tbl>
              <a:tblPr firstRow="1" firstCol="1" bandRow="1">
                <a:tableStyleId>{5C22544A-7EE6-4342-B048-85BDC9FD1C3A}</a:tableStyleId>
              </a:tblPr>
              <a:tblGrid>
                <a:gridCol w="1386668"/>
                <a:gridCol w="3650930"/>
                <a:gridCol w="863883"/>
                <a:gridCol w="2668778"/>
              </a:tblGrid>
              <a:tr h="0">
                <a:tc>
                  <a:txBody>
                    <a:bodyPr/>
                    <a:lstStyle/>
                    <a:p>
                      <a:pPr>
                        <a:lnSpc>
                          <a:spcPct val="107000"/>
                        </a:lnSpc>
                        <a:spcAft>
                          <a:spcPts val="0"/>
                        </a:spcAft>
                      </a:pPr>
                      <a:r>
                        <a:rPr lang="en-AU" sz="1400" dirty="0">
                          <a:effectLst/>
                        </a:rPr>
                        <a:t>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1</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2</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Task 3</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Success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 </a:t>
                      </a:r>
                      <a:r>
                        <a:rPr lang="en-AU" sz="1400">
                          <a:effectLst/>
                        </a:rPr>
                        <a:t>Yes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Time</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30s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15s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 </a:t>
                      </a:r>
                      <a:r>
                        <a:rPr lang="en-AU" sz="1400">
                          <a:effectLst/>
                        </a:rPr>
                        <a:t>30s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Observations </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dirty="0">
                          <a:effectLst/>
                        </a:rPr>
                        <a:t>The user skipped the Instruction at the first time and then go back through help. After spending a few seconds to read it, the task is done quickly. </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Easy and quick.</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 </a:t>
                      </a:r>
                      <a:r>
                        <a:rPr lang="en-AU" sz="1400">
                          <a:effectLst/>
                        </a:rPr>
                        <a:t>The user go back and check the instruction again and then finished the task without problem.</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Errors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N/A</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N/A</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US" sz="1400">
                          <a:effectLst/>
                        </a:rPr>
                        <a:t> N/A</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0">
                <a:tc>
                  <a:txBody>
                    <a:bodyPr/>
                    <a:lstStyle/>
                    <a:p>
                      <a:pPr>
                        <a:lnSpc>
                          <a:spcPct val="107000"/>
                        </a:lnSpc>
                        <a:spcAft>
                          <a:spcPts val="0"/>
                        </a:spcAft>
                      </a:pPr>
                      <a:r>
                        <a:rPr lang="en-US" sz="1400">
                          <a:effectLst/>
                        </a:rPr>
                        <a:t>User’s comments</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Instruction is too long to be read totally.</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a:effectLst/>
                        </a:rPr>
                        <a:t>Easy</a:t>
                      </a:r>
                      <a:endParaRPr lang="en-AU"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AU" sz="1400" dirty="0">
                          <a:effectLst/>
                        </a:rPr>
                        <a:t> instruction looks not perfect.</a:t>
                      </a:r>
                      <a:endParaRPr lang="en-AU"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
        <p:nvSpPr>
          <p:cNvPr id="8" name="Rectangle 7"/>
          <p:cNvSpPr/>
          <p:nvPr/>
        </p:nvSpPr>
        <p:spPr>
          <a:xfrm>
            <a:off x="592303" y="4601297"/>
            <a:ext cx="8120376" cy="923330"/>
          </a:xfrm>
          <a:prstGeom prst="rect">
            <a:avLst/>
          </a:prstGeom>
        </p:spPr>
        <p:txBody>
          <a:bodyPr wrap="square">
            <a:spAutoFit/>
          </a:bodyPr>
          <a:lstStyle/>
          <a:p>
            <a:r>
              <a:rPr lang="en-AU" dirty="0"/>
              <a:t>The user can finish all tasks properly and the only problem with him is that the instruction seems not so friendly and might make the experience slightly worse.</a:t>
            </a:r>
            <a:endParaRPr lang="en-AU" dirty="0">
              <a:solidFill>
                <a:schemeClr val="accent2">
                  <a:lumMod val="20000"/>
                  <a:lumOff val="80000"/>
                </a:schemeClr>
              </a:solidFill>
            </a:endParaRPr>
          </a:p>
        </p:txBody>
      </p:sp>
    </p:spTree>
    <p:extLst>
      <p:ext uri="{BB962C8B-B14F-4D97-AF65-F5344CB8AC3E}">
        <p14:creationId xmlns:p14="http://schemas.microsoft.com/office/powerpoint/2010/main" val="3817480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a:solidFill>
                  <a:srgbClr val="00B0F0"/>
                </a:solidFill>
              </a:rPr>
              <a:t>Summary of Key Problems </a:t>
            </a:r>
            <a:r>
              <a:rPr lang="en-US" sz="2000" b="1" cap="none" dirty="0" smtClean="0">
                <a:solidFill>
                  <a:srgbClr val="00B0F0"/>
                </a:solidFill>
              </a:rPr>
              <a:t>Identified</a:t>
            </a:r>
          </a:p>
          <a:p>
            <a:pPr marL="0" indent="0">
              <a:buNone/>
            </a:pPr>
            <a:r>
              <a:rPr lang="en-US" sz="2000" b="1" cap="none" dirty="0" smtClean="0">
                <a:solidFill>
                  <a:srgbClr val="00B0F0"/>
                </a:solidFill>
              </a:rPr>
              <a:t> </a:t>
            </a:r>
            <a:endParaRPr lang="en-US" sz="2000" b="1" cap="none" dirty="0">
              <a:solidFill>
                <a:srgbClr val="00B0F0"/>
              </a:solidFill>
            </a:endParaRPr>
          </a:p>
          <a:p>
            <a:r>
              <a:rPr lang="en-AU" sz="2000" cap="none" dirty="0" smtClean="0">
                <a:solidFill>
                  <a:schemeClr val="tx1"/>
                </a:solidFill>
              </a:rPr>
              <a:t>The </a:t>
            </a:r>
            <a:r>
              <a:rPr lang="en-AU" sz="2000" cap="none" dirty="0">
                <a:solidFill>
                  <a:schemeClr val="tx1"/>
                </a:solidFill>
              </a:rPr>
              <a:t>history button is not so intuitive for updating records</a:t>
            </a:r>
            <a:r>
              <a:rPr lang="en-AU" sz="2000" cap="none" dirty="0" smtClean="0">
                <a:solidFill>
                  <a:schemeClr val="tx1"/>
                </a:solidFill>
              </a:rPr>
              <a:t>.</a:t>
            </a:r>
            <a:endParaRPr lang="en-AU" sz="2000" cap="none" dirty="0">
              <a:solidFill>
                <a:schemeClr val="tx1"/>
              </a:solidFill>
            </a:endParaRPr>
          </a:p>
          <a:p>
            <a:r>
              <a:rPr lang="en-AU" sz="2000" cap="none" dirty="0" smtClean="0">
                <a:solidFill>
                  <a:schemeClr val="tx1"/>
                </a:solidFill>
              </a:rPr>
              <a:t>The </a:t>
            </a:r>
            <a:r>
              <a:rPr lang="en-AU" sz="2000" cap="none" dirty="0">
                <a:solidFill>
                  <a:schemeClr val="tx1"/>
                </a:solidFill>
              </a:rPr>
              <a:t>interface of instruction is not perfectly </a:t>
            </a:r>
            <a:r>
              <a:rPr lang="en-AU" sz="2000" cap="none" dirty="0" smtClean="0">
                <a:solidFill>
                  <a:schemeClr val="tx1"/>
                </a:solidFill>
              </a:rPr>
              <a:t>user-friendly</a:t>
            </a:r>
            <a:endParaRPr lang="en-AU" sz="2000" cap="none" dirty="0">
              <a:solidFill>
                <a:schemeClr val="tx1"/>
              </a:solidFill>
            </a:endParaRPr>
          </a:p>
          <a:p>
            <a:r>
              <a:rPr lang="en-AU" sz="2000" cap="none" dirty="0" smtClean="0">
                <a:solidFill>
                  <a:schemeClr val="tx1"/>
                </a:solidFill>
              </a:rPr>
              <a:t>“</a:t>
            </a:r>
            <a:r>
              <a:rPr lang="en-AU" sz="2000" cap="none" dirty="0">
                <a:solidFill>
                  <a:schemeClr val="tx1"/>
                </a:solidFill>
              </a:rPr>
              <a:t>Size a serve” button is not easy to figure out in the number of serves field. Its size and location is not so intuitive for user experience</a:t>
            </a:r>
            <a:r>
              <a:rPr lang="en-AU" sz="2000" cap="none" dirty="0" smtClean="0">
                <a:solidFill>
                  <a:schemeClr val="tx1"/>
                </a:solidFill>
              </a:rPr>
              <a:t>.</a:t>
            </a:r>
            <a:endParaRPr lang="en-AU" sz="2000" cap="none" dirty="0">
              <a:solidFill>
                <a:schemeClr val="tx1"/>
              </a:solidFill>
            </a:endParaRPr>
          </a:p>
          <a:p>
            <a:r>
              <a:rPr lang="en-AU" sz="2000" cap="none" dirty="0" smtClean="0">
                <a:solidFill>
                  <a:schemeClr val="tx1"/>
                </a:solidFill>
              </a:rPr>
              <a:t>There </a:t>
            </a:r>
            <a:r>
              <a:rPr lang="en-AU" sz="2000" cap="none" dirty="0">
                <a:solidFill>
                  <a:schemeClr val="tx1"/>
                </a:solidFill>
              </a:rPr>
              <a:t>is no changes or process status when user enter a new record.</a:t>
            </a:r>
            <a:endParaRPr lang="en-US" sz="2000" cap="none" dirty="0">
              <a:solidFill>
                <a:schemeClr val="tx1"/>
              </a:solidFill>
            </a:endParaRPr>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823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611089" cy="5109882"/>
          </a:xfrm>
        </p:spPr>
        <p:txBody>
          <a:bodyPr anchor="t"/>
          <a:lstStyle/>
          <a:p>
            <a:pPr marL="0" indent="0">
              <a:buNone/>
            </a:pPr>
            <a:r>
              <a:rPr lang="en-US" sz="2000" b="1" cap="none" dirty="0">
                <a:solidFill>
                  <a:srgbClr val="00B0F0"/>
                </a:solidFill>
              </a:rPr>
              <a:t>Critique of </a:t>
            </a:r>
            <a:r>
              <a:rPr lang="en-US" sz="2000" b="1" cap="none" dirty="0" smtClean="0">
                <a:solidFill>
                  <a:srgbClr val="00B0F0"/>
                </a:solidFill>
              </a:rPr>
              <a:t>the Work</a:t>
            </a:r>
          </a:p>
          <a:p>
            <a:pPr marL="0" indent="0">
              <a:buNone/>
            </a:pPr>
            <a:endParaRPr lang="en-US" sz="2000" b="1" cap="none" dirty="0">
              <a:solidFill>
                <a:srgbClr val="00B0F0"/>
              </a:solidFill>
            </a:endParaRPr>
          </a:p>
          <a:p>
            <a:r>
              <a:rPr lang="en-AU" sz="2000" cap="none" dirty="0">
                <a:solidFill>
                  <a:schemeClr val="tx1"/>
                </a:solidFill>
              </a:rPr>
              <a:t>The demographics of participants for think-aloud tasks do not has good </a:t>
            </a:r>
            <a:r>
              <a:rPr lang="en-AU" sz="2000" cap="none" dirty="0" smtClean="0">
                <a:solidFill>
                  <a:schemeClr val="tx1"/>
                </a:solidFill>
              </a:rPr>
              <a:t>coverage. The </a:t>
            </a:r>
            <a:r>
              <a:rPr lang="en-AU" sz="2000" cap="none" dirty="0">
                <a:solidFill>
                  <a:schemeClr val="tx1"/>
                </a:solidFill>
              </a:rPr>
              <a:t>age range only covers 18 to 34. In addition, none of the participants has low computer literacy. </a:t>
            </a:r>
            <a:endParaRPr lang="en-AU" sz="2000" cap="none" dirty="0" smtClean="0">
              <a:solidFill>
                <a:schemeClr val="tx1"/>
              </a:solidFill>
            </a:endParaRPr>
          </a:p>
          <a:p>
            <a:r>
              <a:rPr lang="en-AU" sz="2000" cap="none" dirty="0" smtClean="0">
                <a:solidFill>
                  <a:schemeClr val="tx1"/>
                </a:solidFill>
              </a:rPr>
              <a:t>Further </a:t>
            </a:r>
            <a:r>
              <a:rPr lang="en-AU" sz="2000" cap="none" dirty="0">
                <a:solidFill>
                  <a:schemeClr val="tx1"/>
                </a:solidFill>
              </a:rPr>
              <a:t>TA tests for a wide number of users and with different background (range of age or computer literacy), would allow us to can get other problems and comments about the user experience and their usability.</a:t>
            </a:r>
            <a:endParaRPr lang="en-US" sz="2000" cap="none" dirty="0">
              <a:solidFill>
                <a:schemeClr val="tx1"/>
              </a:solidFill>
            </a:endParaRPr>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Think-Aloud Evaluation</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8003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SUS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265494"/>
              </p:ext>
            </p:extLst>
          </p:nvPr>
        </p:nvGraphicFramePr>
        <p:xfrm>
          <a:off x="316113" y="1236215"/>
          <a:ext cx="8503917" cy="5373194"/>
        </p:xfrm>
        <a:graphic>
          <a:graphicData uri="http://schemas.openxmlformats.org/drawingml/2006/table">
            <a:tbl>
              <a:tblPr firstRow="1" firstCol="1" bandRow="1">
                <a:tableStyleId>{5C22544A-7EE6-4342-B048-85BDC9FD1C3A}</a:tableStyleId>
              </a:tblPr>
              <a:tblGrid>
                <a:gridCol w="346528"/>
                <a:gridCol w="4961796"/>
                <a:gridCol w="678073"/>
                <a:gridCol w="629380"/>
                <a:gridCol w="629380"/>
                <a:gridCol w="629380"/>
                <a:gridCol w="629380"/>
              </a:tblGrid>
              <a:tr h="112272">
                <a:tc>
                  <a:txBody>
                    <a:bodyPr/>
                    <a:lstStyle/>
                    <a:p>
                      <a:pPr marL="228600" marR="0" algn="r">
                        <a:lnSpc>
                          <a:spcPct val="107000"/>
                        </a:lnSpc>
                        <a:spcBef>
                          <a:spcPts val="0"/>
                        </a:spcBef>
                        <a:spcAft>
                          <a:spcPts val="0"/>
                        </a:spcAft>
                      </a:pP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228600" marR="0" algn="ctr">
                        <a:lnSpc>
                          <a:spcPct val="107000"/>
                        </a:lnSpc>
                        <a:spcBef>
                          <a:spcPts val="0"/>
                        </a:spcBef>
                        <a:spcAft>
                          <a:spcPts val="0"/>
                        </a:spcAft>
                      </a:pPr>
                      <a:r>
                        <a:rPr lang="en-AU" sz="1300" dirty="0">
                          <a:effectLst/>
                        </a:rPr>
                        <a:t>Questions</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P1</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P2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P3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P4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P5</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1</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dirty="0">
                          <a:effectLst/>
                        </a:rPr>
                        <a:t>I think that I would like to use this system frequently.</a:t>
                      </a:r>
                      <a:endParaRPr lang="en-US" sz="1300" dirty="0">
                        <a:effectLst/>
                      </a:endParaRPr>
                    </a:p>
                    <a:p>
                      <a:pPr marL="457200" marR="0" indent="0">
                        <a:lnSpc>
                          <a:spcPct val="107000"/>
                        </a:lnSpc>
                        <a:spcBef>
                          <a:spcPts val="0"/>
                        </a:spcBef>
                        <a:spcAft>
                          <a:spcPts val="0"/>
                        </a:spcAft>
                        <a:buFontTx/>
                        <a:buNone/>
                      </a:pPr>
                      <a:r>
                        <a:rPr lang="en-AU" sz="1300" dirty="0">
                          <a:effectLst/>
                        </a:rPr>
                        <a:t> </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dirty="0">
                          <a:effectLst/>
                        </a:rPr>
                        <a:t>3</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dirty="0">
                          <a:effectLst/>
                        </a:rPr>
                        <a:t>2</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2</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dirty="0">
                          <a:effectLst/>
                        </a:rPr>
                        <a:t>I found the system unnecessarily complex.</a:t>
                      </a:r>
                      <a:endParaRPr lang="en-US" sz="1300" dirty="0">
                        <a:effectLst/>
                      </a:endParaRPr>
                    </a:p>
                    <a:p>
                      <a:pPr marL="457200" marR="0" indent="0">
                        <a:lnSpc>
                          <a:spcPct val="107000"/>
                        </a:lnSpc>
                        <a:spcBef>
                          <a:spcPts val="0"/>
                        </a:spcBef>
                        <a:spcAft>
                          <a:spcPts val="0"/>
                        </a:spcAft>
                        <a:buFontTx/>
                        <a:buNone/>
                      </a:pPr>
                      <a:r>
                        <a:rPr lang="en-AU" sz="1300" dirty="0">
                          <a:effectLst/>
                        </a:rPr>
                        <a:t> </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3</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dirty="0">
                          <a:effectLst/>
                        </a:rPr>
                        <a:t>I thought the system was easy to use.</a:t>
                      </a:r>
                      <a:endParaRPr lang="en-US" sz="1300" dirty="0">
                        <a:effectLst/>
                      </a:endParaRPr>
                    </a:p>
                    <a:p>
                      <a:pPr marL="457200" marR="0" indent="0">
                        <a:lnSpc>
                          <a:spcPct val="107000"/>
                        </a:lnSpc>
                        <a:spcBef>
                          <a:spcPts val="0"/>
                        </a:spcBef>
                        <a:spcAft>
                          <a:spcPts val="0"/>
                        </a:spcAft>
                        <a:buFontTx/>
                        <a:buNone/>
                      </a:pPr>
                      <a:r>
                        <a:rPr lang="en-AU" sz="1300" dirty="0">
                          <a:effectLst/>
                        </a:rPr>
                        <a:t> </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449086">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4</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dirty="0">
                          <a:effectLst/>
                        </a:rPr>
                        <a:t>I think that I would need the support of a technical person to be able to use this system.</a:t>
                      </a:r>
                      <a:endParaRPr lang="en-US" sz="1300" dirty="0">
                        <a:effectLst/>
                      </a:endParaRPr>
                    </a:p>
                    <a:p>
                      <a:pPr marL="457200" marR="0" indent="0">
                        <a:lnSpc>
                          <a:spcPct val="107000"/>
                        </a:lnSpc>
                        <a:spcBef>
                          <a:spcPts val="0"/>
                        </a:spcBef>
                        <a:spcAft>
                          <a:spcPts val="0"/>
                        </a:spcAft>
                        <a:buFontTx/>
                        <a:buNone/>
                      </a:pPr>
                      <a:r>
                        <a:rPr lang="en-AU" sz="1300" dirty="0">
                          <a:effectLst/>
                        </a:rPr>
                        <a:t> </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1</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449086">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5</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a:effectLst/>
                        </a:rPr>
                        <a:t>I found the various functions in this system were well integrated.</a:t>
                      </a:r>
                      <a:endParaRPr lang="en-US" sz="1300">
                        <a:effectLst/>
                      </a:endParaRPr>
                    </a:p>
                    <a:p>
                      <a:pPr marL="457200" marR="0" indent="0">
                        <a:lnSpc>
                          <a:spcPct val="107000"/>
                        </a:lnSpc>
                        <a:spcBef>
                          <a:spcPts val="0"/>
                        </a:spcBef>
                        <a:spcAft>
                          <a:spcPts val="0"/>
                        </a:spcAft>
                        <a:buFontTx/>
                        <a:buNone/>
                      </a:pPr>
                      <a:r>
                        <a:rPr lang="en-AU" sz="1300">
                          <a:effectLst/>
                        </a:rPr>
                        <a:t> </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6</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a:effectLst/>
                        </a:rPr>
                        <a:t>I thought there was too much inconsistency in this system.</a:t>
                      </a:r>
                      <a:endParaRPr lang="en-US" sz="1300">
                        <a:effectLst/>
                      </a:endParaRPr>
                    </a:p>
                    <a:p>
                      <a:pPr marL="457200" marR="0" indent="0">
                        <a:lnSpc>
                          <a:spcPct val="107000"/>
                        </a:lnSpc>
                        <a:spcBef>
                          <a:spcPts val="0"/>
                        </a:spcBef>
                        <a:spcAft>
                          <a:spcPts val="0"/>
                        </a:spcAft>
                        <a:buFontTx/>
                        <a:buNone/>
                      </a:pPr>
                      <a:r>
                        <a:rPr lang="en-AU" sz="1300">
                          <a:effectLst/>
                        </a:rPr>
                        <a:t> </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449086">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7</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a:effectLst/>
                        </a:rPr>
                        <a:t>I would imagine that most people would learn to use this system very quickly.</a:t>
                      </a:r>
                      <a:endParaRPr lang="en-US" sz="1300">
                        <a:effectLst/>
                      </a:endParaRPr>
                    </a:p>
                    <a:p>
                      <a:pPr marL="457200" marR="0" indent="0">
                        <a:lnSpc>
                          <a:spcPct val="107000"/>
                        </a:lnSpc>
                        <a:spcBef>
                          <a:spcPts val="0"/>
                        </a:spcBef>
                        <a:spcAft>
                          <a:spcPts val="0"/>
                        </a:spcAft>
                        <a:buFontTx/>
                        <a:buNone/>
                      </a:pPr>
                      <a:r>
                        <a:rPr lang="en-AU" sz="1300">
                          <a:effectLst/>
                        </a:rPr>
                        <a:t> </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449086">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8</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a:effectLst/>
                        </a:rPr>
                        <a:t>I found the system very cumbersome (*awkward) to use.</a:t>
                      </a:r>
                      <a:endParaRPr lang="en-US" sz="1300">
                        <a:effectLst/>
                      </a:endParaRPr>
                    </a:p>
                    <a:p>
                      <a:pPr marL="457200" marR="0" indent="0">
                        <a:lnSpc>
                          <a:spcPct val="107000"/>
                        </a:lnSpc>
                        <a:spcBef>
                          <a:spcPts val="0"/>
                        </a:spcBef>
                        <a:spcAft>
                          <a:spcPts val="0"/>
                        </a:spcAft>
                        <a:buFontTx/>
                        <a:buNone/>
                      </a:pPr>
                      <a:r>
                        <a:rPr lang="en-AU" sz="1300">
                          <a:effectLst/>
                        </a:rPr>
                        <a:t> </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1</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9</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a:effectLst/>
                        </a:rPr>
                        <a:t>I felt very confident using the system.</a:t>
                      </a:r>
                      <a:endParaRPr lang="en-US" sz="1300">
                        <a:effectLst/>
                      </a:endParaRPr>
                    </a:p>
                    <a:p>
                      <a:pPr marL="457200" marR="0" indent="0">
                        <a:lnSpc>
                          <a:spcPct val="107000"/>
                        </a:lnSpc>
                        <a:spcBef>
                          <a:spcPts val="0"/>
                        </a:spcBef>
                        <a:spcAft>
                          <a:spcPts val="0"/>
                        </a:spcAft>
                        <a:buFontTx/>
                        <a:buNone/>
                      </a:pPr>
                      <a:r>
                        <a:rPr lang="en-AU" sz="1300">
                          <a:effectLst/>
                        </a:rPr>
                        <a:t> </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336815">
                <a:tc>
                  <a:txBody>
                    <a:bodyPr/>
                    <a:lstStyle/>
                    <a:p>
                      <a:pPr marL="0" marR="0" lvl="0" indent="0" algn="l">
                        <a:lnSpc>
                          <a:spcPct val="100000"/>
                        </a:lnSpc>
                        <a:spcBef>
                          <a:spcPts val="0"/>
                        </a:spcBef>
                        <a:spcAft>
                          <a:spcPts val="0"/>
                        </a:spcAft>
                        <a:buFontTx/>
                        <a:buNone/>
                      </a:pPr>
                      <a:r>
                        <a:rPr lang="en-US" sz="1300" dirty="0" smtClean="0">
                          <a:effectLst/>
                          <a:latin typeface="Calibri" panose="020F0502020204030204" pitchFamily="34" charset="0"/>
                          <a:ea typeface="Calibri" panose="020F0502020204030204" pitchFamily="34" charset="0"/>
                          <a:cs typeface="Cordia New" panose="020B0304020202020204" pitchFamily="34" charset="-34"/>
                        </a:rPr>
                        <a:t>10</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lvl="0" indent="0">
                        <a:lnSpc>
                          <a:spcPct val="107000"/>
                        </a:lnSpc>
                        <a:spcBef>
                          <a:spcPts val="0"/>
                        </a:spcBef>
                        <a:spcAft>
                          <a:spcPts val="0"/>
                        </a:spcAft>
                        <a:buFontTx/>
                        <a:buNone/>
                      </a:pPr>
                      <a:r>
                        <a:rPr lang="en-AU" sz="1300" dirty="0">
                          <a:effectLst/>
                        </a:rPr>
                        <a:t>I needed to learn a lot of things before I could get going with this system. </a:t>
                      </a: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3</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2</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300">
                          <a:effectLst/>
                        </a:rPr>
                        <a:t>4</a:t>
                      </a:r>
                      <a:endParaRPr lang="en-US" sz="130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r h="112272">
                <a:tc>
                  <a:txBody>
                    <a:bodyPr/>
                    <a:lstStyle/>
                    <a:p>
                      <a:pPr marL="457200" marR="0" algn="l">
                        <a:lnSpc>
                          <a:spcPct val="100000"/>
                        </a:lnSpc>
                        <a:spcBef>
                          <a:spcPts val="0"/>
                        </a:spcBef>
                        <a:spcAft>
                          <a:spcPts val="0"/>
                        </a:spcAft>
                      </a:pPr>
                      <a:endParaRPr lang="en-US" sz="13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457200" marR="0">
                        <a:lnSpc>
                          <a:spcPct val="107000"/>
                        </a:lnSpc>
                        <a:spcBef>
                          <a:spcPts val="0"/>
                        </a:spcBef>
                        <a:spcAft>
                          <a:spcPts val="0"/>
                        </a:spcAft>
                      </a:pPr>
                      <a:r>
                        <a:rPr lang="en-AU" sz="1600" dirty="0">
                          <a:effectLst/>
                        </a:rPr>
                        <a:t>Grand </a:t>
                      </a:r>
                      <a:r>
                        <a:rPr lang="en-AU" sz="1600" dirty="0" smtClean="0">
                          <a:effectLst/>
                        </a:rPr>
                        <a:t>total</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600" dirty="0">
                          <a:effectLst/>
                        </a:rPr>
                        <a:t>67.5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600" dirty="0">
                          <a:effectLst/>
                        </a:rPr>
                        <a:t>65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600" dirty="0">
                          <a:effectLst/>
                        </a:rPr>
                        <a:t>67.5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600" dirty="0">
                          <a:effectLst/>
                        </a:rPr>
                        <a:t>72.5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c>
                  <a:txBody>
                    <a:bodyPr/>
                    <a:lstStyle/>
                    <a:p>
                      <a:pPr marL="0" marR="0" algn="ctr">
                        <a:lnSpc>
                          <a:spcPct val="107000"/>
                        </a:lnSpc>
                        <a:spcBef>
                          <a:spcPts val="0"/>
                        </a:spcBef>
                        <a:spcAft>
                          <a:spcPts val="0"/>
                        </a:spcAft>
                      </a:pPr>
                      <a:r>
                        <a:rPr lang="en-AU" sz="1600" dirty="0">
                          <a:effectLst/>
                        </a:rPr>
                        <a:t>82.5</a:t>
                      </a:r>
                      <a:endParaRPr lang="en-US" sz="1600" dirty="0">
                        <a:effectLst/>
                        <a:latin typeface="Calibri" panose="020F0502020204030204" pitchFamily="34" charset="0"/>
                        <a:ea typeface="Calibri" panose="020F0502020204030204" pitchFamily="34" charset="0"/>
                        <a:cs typeface="Cordia New" panose="020B0304020202020204" pitchFamily="34" charset="-34"/>
                      </a:endParaRPr>
                    </a:p>
                  </a:txBody>
                  <a:tcPr marL="42921" marR="42921" marT="0" marB="0"/>
                </a:tc>
              </a:tr>
            </a:tbl>
          </a:graphicData>
        </a:graphic>
      </p:graphicFrame>
    </p:spTree>
    <p:extLst>
      <p:ext uri="{BB962C8B-B14F-4D97-AF65-F5344CB8AC3E}">
        <p14:creationId xmlns:p14="http://schemas.microsoft.com/office/powerpoint/2010/main" val="2894352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SUS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682171" y="1290918"/>
            <a:ext cx="7611089" cy="5109882"/>
          </a:xfrm>
        </p:spPr>
        <p:txBody>
          <a:bodyPr anchor="t"/>
          <a:lstStyle/>
          <a:p>
            <a:pPr marL="0" indent="0">
              <a:buNone/>
            </a:pPr>
            <a:r>
              <a:rPr lang="en-US" sz="2000" b="1" cap="none" dirty="0">
                <a:solidFill>
                  <a:srgbClr val="00B0F0"/>
                </a:solidFill>
              </a:rPr>
              <a:t>Key Conclusions:</a:t>
            </a:r>
          </a:p>
          <a:p>
            <a:pPr marL="0" indent="0">
              <a:buNone/>
            </a:pPr>
            <a:r>
              <a:rPr lang="en-US" cap="none" dirty="0">
                <a:solidFill>
                  <a:schemeClr val="tx1"/>
                </a:solidFill>
              </a:rPr>
              <a:t>The median value for five participants in this questionnaire is 67.5 and the average is 71, slightly bigger than the median score.  Using an adjective rating scale (Bangor, 2009) and matching the corresponding SUS scores given by participants, the results are as following:</a:t>
            </a:r>
          </a:p>
        </p:txBody>
      </p:sp>
      <p:graphicFrame>
        <p:nvGraphicFramePr>
          <p:cNvPr id="3" name="Table 2"/>
          <p:cNvGraphicFramePr>
            <a:graphicFrameLocks noGrp="1"/>
          </p:cNvGraphicFramePr>
          <p:nvPr>
            <p:extLst>
              <p:ext uri="{D42A27DB-BD31-4B8C-83A1-F6EECF244321}">
                <p14:modId xmlns:p14="http://schemas.microsoft.com/office/powerpoint/2010/main" val="3934737659"/>
              </p:ext>
            </p:extLst>
          </p:nvPr>
        </p:nvGraphicFramePr>
        <p:xfrm>
          <a:off x="812800" y="3251200"/>
          <a:ext cx="4978401" cy="1597981"/>
        </p:xfrm>
        <a:graphic>
          <a:graphicData uri="http://schemas.openxmlformats.org/drawingml/2006/table">
            <a:tbl>
              <a:tblPr firstRow="1" firstCol="1" bandRow="1">
                <a:tableStyleId>{5C22544A-7EE6-4342-B048-85BDC9FD1C3A}</a:tableStyleId>
              </a:tblPr>
              <a:tblGrid>
                <a:gridCol w="1292393"/>
                <a:gridCol w="1243605"/>
                <a:gridCol w="2442403"/>
              </a:tblGrid>
              <a:tr h="164876">
                <a:tc>
                  <a:txBody>
                    <a:bodyPr/>
                    <a:lstStyle/>
                    <a:p>
                      <a:pPr marL="0" marR="0">
                        <a:lnSpc>
                          <a:spcPct val="107000"/>
                        </a:lnSpc>
                        <a:spcBef>
                          <a:spcPts val="0"/>
                        </a:spcBef>
                        <a:spcAft>
                          <a:spcPts val="0"/>
                        </a:spcAft>
                      </a:pPr>
                      <a:r>
                        <a:rPr lang="en-AU" sz="1400" dirty="0">
                          <a:effectLst/>
                        </a:rPr>
                        <a:t>Participant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SUS Score</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Adjective Rating Scale</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61290">
                <a:tc>
                  <a:txBody>
                    <a:bodyPr/>
                    <a:lstStyle/>
                    <a:p>
                      <a:pPr marL="0" marR="0" algn="ctr">
                        <a:lnSpc>
                          <a:spcPct val="107000"/>
                        </a:lnSpc>
                        <a:spcBef>
                          <a:spcPts val="0"/>
                        </a:spcBef>
                        <a:spcAft>
                          <a:spcPts val="0"/>
                        </a:spcAft>
                      </a:pPr>
                      <a:r>
                        <a:rPr lang="en-AU" sz="1400" dirty="0">
                          <a:effectLst/>
                        </a:rPr>
                        <a:t>1</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67.5</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Good</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52400">
                <a:tc>
                  <a:txBody>
                    <a:bodyPr/>
                    <a:lstStyle/>
                    <a:p>
                      <a:pPr marL="0" marR="0" algn="ctr">
                        <a:lnSpc>
                          <a:spcPct val="107000"/>
                        </a:lnSpc>
                        <a:spcBef>
                          <a:spcPts val="0"/>
                        </a:spcBef>
                        <a:spcAft>
                          <a:spcPts val="0"/>
                        </a:spcAft>
                      </a:pPr>
                      <a:r>
                        <a:rPr lang="en-AU" sz="1400" dirty="0">
                          <a:effectLst/>
                        </a:rPr>
                        <a:t>2</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a:effectLst/>
                        </a:rPr>
                        <a:t>65</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Good</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61290">
                <a:tc>
                  <a:txBody>
                    <a:bodyPr/>
                    <a:lstStyle/>
                    <a:p>
                      <a:pPr marL="0" marR="0" algn="ctr">
                        <a:lnSpc>
                          <a:spcPct val="107000"/>
                        </a:lnSpc>
                        <a:spcBef>
                          <a:spcPts val="0"/>
                        </a:spcBef>
                        <a:spcAft>
                          <a:spcPts val="0"/>
                        </a:spcAft>
                      </a:pPr>
                      <a:r>
                        <a:rPr lang="en-AU" sz="1400" dirty="0">
                          <a:effectLst/>
                        </a:rPr>
                        <a:t>3</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a:effectLst/>
                        </a:rPr>
                        <a:t>67.5</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Good</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52400">
                <a:tc>
                  <a:txBody>
                    <a:bodyPr/>
                    <a:lstStyle/>
                    <a:p>
                      <a:pPr marL="0" marR="0" algn="ctr">
                        <a:lnSpc>
                          <a:spcPct val="107000"/>
                        </a:lnSpc>
                        <a:spcBef>
                          <a:spcPts val="0"/>
                        </a:spcBef>
                        <a:spcAft>
                          <a:spcPts val="0"/>
                        </a:spcAft>
                      </a:pPr>
                      <a:r>
                        <a:rPr lang="en-AU" sz="1400" dirty="0">
                          <a:effectLst/>
                        </a:rPr>
                        <a:t>4</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a:effectLst/>
                        </a:rPr>
                        <a:t>72.5</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Good</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61290">
                <a:tc>
                  <a:txBody>
                    <a:bodyPr/>
                    <a:lstStyle/>
                    <a:p>
                      <a:pPr marL="0" marR="0" algn="ctr">
                        <a:lnSpc>
                          <a:spcPct val="107000"/>
                        </a:lnSpc>
                        <a:spcBef>
                          <a:spcPts val="0"/>
                        </a:spcBef>
                        <a:spcAft>
                          <a:spcPts val="0"/>
                        </a:spcAft>
                      </a:pPr>
                      <a:r>
                        <a:rPr lang="en-AU" sz="1400" dirty="0">
                          <a:effectLst/>
                        </a:rPr>
                        <a:t>5</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a:effectLst/>
                        </a:rPr>
                        <a:t>82.5</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Excellent</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r h="161290">
                <a:tc>
                  <a:txBody>
                    <a:bodyPr/>
                    <a:lstStyle/>
                    <a:p>
                      <a:pPr marL="0" marR="0" algn="ctr">
                        <a:lnSpc>
                          <a:spcPct val="107000"/>
                        </a:lnSpc>
                        <a:spcBef>
                          <a:spcPts val="0"/>
                        </a:spcBef>
                        <a:spcAft>
                          <a:spcPts val="0"/>
                        </a:spcAft>
                      </a:pPr>
                      <a:r>
                        <a:rPr lang="en-AU" sz="1400" dirty="0">
                          <a:effectLst/>
                        </a:rPr>
                        <a:t>Average</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a:effectLst/>
                        </a:rPr>
                        <a:t>71</a:t>
                      </a:r>
                      <a:endParaRPr lang="en-US" sz="14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marL="0" marR="0" algn="ctr">
                        <a:lnSpc>
                          <a:spcPct val="107000"/>
                        </a:lnSpc>
                        <a:spcBef>
                          <a:spcPts val="0"/>
                        </a:spcBef>
                        <a:spcAft>
                          <a:spcPts val="0"/>
                        </a:spcAft>
                      </a:pPr>
                      <a:r>
                        <a:rPr lang="en-AU" sz="1400" dirty="0">
                          <a:effectLst/>
                        </a:rPr>
                        <a:t>Good</a:t>
                      </a:r>
                      <a:endParaRPr lang="en-US" sz="14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r>
            </a:tbl>
          </a:graphicData>
        </a:graphic>
      </p:graphicFrame>
      <p:pic>
        <p:nvPicPr>
          <p:cNvPr id="10" name="Picture 9"/>
          <p:cNvPicPr/>
          <p:nvPr/>
        </p:nvPicPr>
        <p:blipFill>
          <a:blip r:embed="rId2"/>
          <a:stretch>
            <a:fillRect/>
          </a:stretch>
        </p:blipFill>
        <p:spPr>
          <a:xfrm>
            <a:off x="4560900" y="4841726"/>
            <a:ext cx="4180809" cy="1344293"/>
          </a:xfrm>
          <a:prstGeom prst="rect">
            <a:avLst/>
          </a:prstGeom>
        </p:spPr>
      </p:pic>
      <p:grpSp>
        <p:nvGrpSpPr>
          <p:cNvPr id="11" name="Group 10"/>
          <p:cNvGrpSpPr/>
          <p:nvPr/>
        </p:nvGrpSpPr>
        <p:grpSpPr>
          <a:xfrm>
            <a:off x="7231062" y="5415280"/>
            <a:ext cx="600075" cy="901067"/>
            <a:chOff x="0" y="0"/>
            <a:chExt cx="600075" cy="901461"/>
          </a:xfrm>
        </p:grpSpPr>
        <p:sp>
          <p:nvSpPr>
            <p:cNvPr id="12" name="Oval 11"/>
            <p:cNvSpPr/>
            <p:nvPr/>
          </p:nvSpPr>
          <p:spPr>
            <a:xfrm>
              <a:off x="224287" y="0"/>
              <a:ext cx="276225" cy="17145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 name="Straight Arrow Connector 12"/>
            <p:cNvCxnSpPr/>
            <p:nvPr/>
          </p:nvCxnSpPr>
          <p:spPr>
            <a:xfrm flipV="1">
              <a:off x="301924" y="301925"/>
              <a:ext cx="0" cy="4095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0" y="672861"/>
              <a:ext cx="600075" cy="228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AU" sz="900" dirty="0" smtClean="0">
                  <a:solidFill>
                    <a:schemeClr val="bg1"/>
                  </a:solidFill>
                  <a:latin typeface="Calibri" panose="020F0502020204030204" pitchFamily="34" charset="0"/>
                  <a:ea typeface="Calibri" panose="020F0502020204030204" pitchFamily="34" charset="0"/>
                  <a:cs typeface="Cordia New" panose="020B0304020202020204" pitchFamily="34" charset="-34"/>
                </a:rPr>
                <a:t>Average</a:t>
              </a:r>
              <a:endParaRPr lang="en-US" sz="1100" dirty="0">
                <a:effectLst/>
                <a:latin typeface="Calibri" panose="020F0502020204030204" pitchFamily="34" charset="0"/>
                <a:ea typeface="Calibri" panose="020F0502020204030204" pitchFamily="34" charset="0"/>
                <a:cs typeface="Cordia New" panose="020B0304020202020204" pitchFamily="34" charset="-34"/>
              </a:endParaRPr>
            </a:p>
          </p:txBody>
        </p:sp>
      </p:grpSp>
    </p:spTree>
    <p:extLst>
      <p:ext uri="{BB962C8B-B14F-4D97-AF65-F5344CB8AC3E}">
        <p14:creationId xmlns:p14="http://schemas.microsoft.com/office/powerpoint/2010/main" val="301171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err="1" smtClean="0">
                <a:solidFill>
                  <a:schemeClr val="tx1"/>
                </a:solidFill>
                <a:effectLst/>
              </a:rPr>
              <a:t>AttrakDiff</a:t>
            </a:r>
            <a:r>
              <a:rPr lang="en-US" cap="none" dirty="0" smtClean="0">
                <a:solidFill>
                  <a:schemeClr val="tx1"/>
                </a:solidFill>
                <a:effectLst/>
              </a:rPr>
              <a:t>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34150" y="101123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762750" y="10812463"/>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6176963" y="97567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p:cNvSpPr/>
          <p:nvPr/>
        </p:nvSpPr>
        <p:spPr>
          <a:xfrm>
            <a:off x="6403975" y="994092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6311900" y="102822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6511925" y="104600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p:cNvSpPr/>
          <p:nvPr/>
        </p:nvSpPr>
        <p:spPr>
          <a:xfrm>
            <a:off x="6419850" y="106330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5" y="1466570"/>
            <a:ext cx="8553450" cy="1914525"/>
          </a:xfrm>
          <a:prstGeom prst="rect">
            <a:avLst/>
          </a:prstGeom>
        </p:spPr>
      </p:pic>
      <p:sp>
        <p:nvSpPr>
          <p:cNvPr id="41" name="Rectangle 40"/>
          <p:cNvSpPr/>
          <p:nvPr/>
        </p:nvSpPr>
        <p:spPr>
          <a:xfrm>
            <a:off x="301625" y="3635348"/>
            <a:ext cx="8411054" cy="1903470"/>
          </a:xfrm>
          <a:prstGeom prst="rect">
            <a:avLst/>
          </a:prstGeom>
        </p:spPr>
        <p:txBody>
          <a:bodyPr wrap="square">
            <a:spAutoFit/>
          </a:bodyPr>
          <a:lstStyle/>
          <a:p>
            <a:pPr marR="0" lvl="0">
              <a:lnSpc>
                <a:spcPct val="107000"/>
              </a:lnSpc>
              <a:spcBef>
                <a:spcPts val="0"/>
              </a:spcBef>
              <a:spcAft>
                <a:spcPts val="0"/>
              </a:spcAft>
            </a:pPr>
            <a:r>
              <a:rPr lang="en-AU" sz="2000" b="1" dirty="0">
                <a:solidFill>
                  <a:srgbClr val="00B0F0"/>
                </a:solidFill>
                <a:ea typeface="Calibri" panose="020F0502020204030204" pitchFamily="34" charset="0"/>
                <a:cs typeface="Cordia New" panose="020B0304020202020204" pitchFamily="34" charset="-34"/>
              </a:rPr>
              <a:t>Pragmatic Quality (PQ): </a:t>
            </a:r>
            <a:endParaRPr lang="en-US" sz="2000" b="1" dirty="0">
              <a:solidFill>
                <a:srgbClr val="00B0F0"/>
              </a:solidFill>
              <a:ea typeface="Calibri" panose="020F0502020204030204" pitchFamily="34" charset="0"/>
              <a:cs typeface="Cordia New" panose="020B0304020202020204" pitchFamily="34" charset="-34"/>
            </a:endParaRPr>
          </a:p>
          <a:p>
            <a:pPr marL="457200" marR="0">
              <a:lnSpc>
                <a:spcPct val="107000"/>
              </a:lnSpc>
              <a:spcBef>
                <a:spcPts val="0"/>
              </a:spcBef>
              <a:spcAft>
                <a:spcPts val="800"/>
              </a:spcAft>
            </a:pPr>
            <a:r>
              <a:rPr lang="en-AU" dirty="0">
                <a:ea typeface="Calibri" panose="020F0502020204030204" pitchFamily="34" charset="0"/>
                <a:cs typeface="Cordia New" panose="020B0304020202020204" pitchFamily="34" charset="-34"/>
              </a:rPr>
              <a:t>The average score for PQ is 0.829, showing that the overall pragmatic quality of our system is very good. The highest average score within this part is 1.4, indicating the system is much more “manageable” than “unruly”. The lowest average score within this part is 0.2, indicating the system is more “human” than “technical”.</a:t>
            </a:r>
            <a:endParaRPr lang="en-US" dirty="0">
              <a:effectLst/>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33332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err="1" smtClean="0">
                <a:solidFill>
                  <a:schemeClr val="tx1"/>
                </a:solidFill>
                <a:effectLst/>
              </a:rPr>
              <a:t>AttrakDiff</a:t>
            </a:r>
            <a:r>
              <a:rPr lang="en-US" cap="none" dirty="0" smtClean="0">
                <a:solidFill>
                  <a:schemeClr val="tx1"/>
                </a:solidFill>
                <a:effectLst/>
              </a:rPr>
              <a:t>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34150" y="101123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762750" y="10812463"/>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6176963" y="97567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p:cNvSpPr/>
          <p:nvPr/>
        </p:nvSpPr>
        <p:spPr>
          <a:xfrm>
            <a:off x="6403975" y="994092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6311900" y="102822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6511925" y="104600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p:cNvSpPr/>
          <p:nvPr/>
        </p:nvSpPr>
        <p:spPr>
          <a:xfrm>
            <a:off x="6419850" y="106330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Rectangle 40"/>
          <p:cNvSpPr/>
          <p:nvPr/>
        </p:nvSpPr>
        <p:spPr>
          <a:xfrm>
            <a:off x="301625" y="3635348"/>
            <a:ext cx="8411054" cy="1903470"/>
          </a:xfrm>
          <a:prstGeom prst="rect">
            <a:avLst/>
          </a:prstGeom>
        </p:spPr>
        <p:txBody>
          <a:bodyPr wrap="square">
            <a:spAutoFit/>
          </a:bodyPr>
          <a:lstStyle/>
          <a:p>
            <a:pPr marR="0" lvl="0">
              <a:lnSpc>
                <a:spcPct val="107000"/>
              </a:lnSpc>
              <a:spcBef>
                <a:spcPts val="0"/>
              </a:spcBef>
              <a:spcAft>
                <a:spcPts val="0"/>
              </a:spcAft>
            </a:pPr>
            <a:r>
              <a:rPr lang="en-US" sz="2000" b="1" dirty="0" smtClean="0">
                <a:solidFill>
                  <a:srgbClr val="00B0F0"/>
                </a:solidFill>
                <a:ea typeface="Calibri" panose="020F0502020204030204" pitchFamily="34" charset="0"/>
                <a:cs typeface="Cordia New" panose="020B0304020202020204" pitchFamily="34" charset="-34"/>
              </a:rPr>
              <a:t>Hedonic </a:t>
            </a:r>
            <a:r>
              <a:rPr lang="en-US" sz="2000" b="1" dirty="0">
                <a:solidFill>
                  <a:srgbClr val="00B0F0"/>
                </a:solidFill>
                <a:ea typeface="Calibri" panose="020F0502020204030204" pitchFamily="34" charset="0"/>
                <a:cs typeface="Cordia New" panose="020B0304020202020204" pitchFamily="34" charset="-34"/>
              </a:rPr>
              <a:t>quality - Identity (HQ-I):</a:t>
            </a:r>
          </a:p>
          <a:p>
            <a:pPr lvl="1">
              <a:lnSpc>
                <a:spcPct val="107000"/>
              </a:lnSpc>
            </a:pPr>
            <a:r>
              <a:rPr lang="en-US" dirty="0">
                <a:ea typeface="Calibri" panose="020F0502020204030204" pitchFamily="34" charset="0"/>
                <a:cs typeface="Cordia New" panose="020B0304020202020204" pitchFamily="34" charset="-34"/>
              </a:rPr>
              <a:t>The average score of HQ-I is 0.514, showing that the hedonic quality of our system on identity of our system is good. The highest average score within this part is 1.6, indicating the system is much more “stylish” than “tacky”. The lowest average score within this part is -0.4, indicating the system is more “separates me” than “brings me closer”.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05" y="1524767"/>
            <a:ext cx="8543925" cy="1905000"/>
          </a:xfrm>
          <a:prstGeom prst="rect">
            <a:avLst/>
          </a:prstGeom>
        </p:spPr>
      </p:pic>
    </p:spTree>
    <p:extLst>
      <p:ext uri="{BB962C8B-B14F-4D97-AF65-F5344CB8AC3E}">
        <p14:creationId xmlns:p14="http://schemas.microsoft.com/office/powerpoint/2010/main" val="622474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err="1" smtClean="0">
                <a:solidFill>
                  <a:schemeClr val="tx1"/>
                </a:solidFill>
                <a:effectLst/>
              </a:rPr>
              <a:t>AttrakDiff</a:t>
            </a:r>
            <a:r>
              <a:rPr lang="en-US" cap="none" dirty="0" smtClean="0">
                <a:solidFill>
                  <a:schemeClr val="tx1"/>
                </a:solidFill>
                <a:effectLst/>
              </a:rPr>
              <a:t>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34150" y="101123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762750" y="10812463"/>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6176963" y="97567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p:cNvSpPr/>
          <p:nvPr/>
        </p:nvSpPr>
        <p:spPr>
          <a:xfrm>
            <a:off x="6403975" y="994092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6311900" y="102822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6511925" y="104600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p:cNvSpPr/>
          <p:nvPr/>
        </p:nvSpPr>
        <p:spPr>
          <a:xfrm>
            <a:off x="6419850" y="106330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Rectangle 40"/>
          <p:cNvSpPr/>
          <p:nvPr/>
        </p:nvSpPr>
        <p:spPr>
          <a:xfrm>
            <a:off x="301625" y="3635348"/>
            <a:ext cx="8411054" cy="2062103"/>
          </a:xfrm>
          <a:prstGeom prst="rect">
            <a:avLst/>
          </a:prstGeom>
        </p:spPr>
        <p:txBody>
          <a:bodyPr wrap="square">
            <a:spAutoFit/>
          </a:bodyPr>
          <a:lstStyle/>
          <a:p>
            <a:pPr lvl="0"/>
            <a:r>
              <a:rPr lang="en-AU" sz="2000" b="1" dirty="0">
                <a:solidFill>
                  <a:srgbClr val="00B0F0"/>
                </a:solidFill>
              </a:rPr>
              <a:t>Hedonic quality - stimulation (HQ-S): </a:t>
            </a:r>
            <a:endParaRPr lang="en-US" sz="2000" b="1" dirty="0">
              <a:solidFill>
                <a:srgbClr val="00B0F0"/>
              </a:solidFill>
            </a:endParaRPr>
          </a:p>
          <a:p>
            <a:pPr lvl="1"/>
            <a:r>
              <a:rPr lang="en-AU" dirty="0"/>
              <a:t>The average score for PQ is -0.283, showing that our system did not do well in hedonic quality of our system on stimulation. The highest average score within this part is 0.1, indicating the system is little bit more “captivating” than “dull”. The lowest average score within this part is -0.7, indicating the system is much more “cautious” than “bold”.</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55" y="1520907"/>
            <a:ext cx="8524875" cy="1590675"/>
          </a:xfrm>
          <a:prstGeom prst="rect">
            <a:avLst/>
          </a:prstGeom>
        </p:spPr>
      </p:pic>
    </p:spTree>
    <p:extLst>
      <p:ext uri="{BB962C8B-B14F-4D97-AF65-F5344CB8AC3E}">
        <p14:creationId xmlns:p14="http://schemas.microsoft.com/office/powerpoint/2010/main" val="3846124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1736032"/>
            <a:ext cx="2299298" cy="3358478"/>
          </a:xfrm>
        </p:spPr>
        <p:txBody>
          <a:bodyPr anchor="t"/>
          <a:lstStyle/>
          <a:p>
            <a:pPr marL="0" indent="0" algn="r">
              <a:buNone/>
            </a:pPr>
            <a:r>
              <a:rPr lang="en-US" b="1" cap="none" dirty="0" smtClean="0">
                <a:solidFill>
                  <a:schemeClr val="tx1"/>
                </a:solidFill>
              </a:rPr>
              <a:t>Minimalist Design</a:t>
            </a:r>
          </a:p>
          <a:p>
            <a:pPr marL="0" indent="0">
              <a:buNone/>
            </a:pPr>
            <a:endParaRPr lang="en-US" cap="none" dirty="0">
              <a:solidFill>
                <a:schemeClr val="tx1"/>
              </a:solidFill>
            </a:endParaRPr>
          </a:p>
          <a:p>
            <a:pPr>
              <a:buFontTx/>
              <a:buChar char="-"/>
            </a:pPr>
            <a:endParaRPr lang="en-US" cap="none" dirty="0">
              <a:solidFill>
                <a:schemeClr val="tx1"/>
              </a:solidFill>
            </a:endParaRPr>
          </a:p>
          <a:p>
            <a:pPr marL="0" indent="0" algn="r">
              <a:buNone/>
            </a:pPr>
            <a:r>
              <a:rPr lang="en-US" b="1" cap="none" dirty="0" smtClean="0">
                <a:solidFill>
                  <a:schemeClr val="tx1"/>
                </a:solidFill>
              </a:rPr>
              <a:t>Clear Instruction</a:t>
            </a:r>
          </a:p>
          <a:p>
            <a:pPr marL="0" indent="0">
              <a:buNone/>
            </a:pPr>
            <a:endParaRPr lang="en-US" cap="none" dirty="0" smtClean="0">
              <a:solidFill>
                <a:schemeClr val="tx1"/>
              </a:solidFill>
            </a:endParaRPr>
          </a:p>
          <a:p>
            <a:pPr marL="0" indent="0">
              <a:buNone/>
            </a:pPr>
            <a:endParaRPr lang="en-US" cap="none" dirty="0">
              <a:solidFill>
                <a:schemeClr val="tx1"/>
              </a:solidFill>
            </a:endParaRPr>
          </a:p>
          <a:p>
            <a:pPr marL="0" indent="0" algn="r">
              <a:buNone/>
            </a:pPr>
            <a:r>
              <a:rPr lang="en-US" b="1" cap="none" dirty="0" smtClean="0">
                <a:solidFill>
                  <a:schemeClr val="tx1"/>
                </a:solidFill>
              </a:rPr>
              <a:t>Assistance</a:t>
            </a:r>
          </a:p>
          <a:p>
            <a:pPr>
              <a:buFontTx/>
              <a:buChar char="-"/>
            </a:pPr>
            <a:endParaRPr lang="en-US" cap="none" dirty="0">
              <a:solidFill>
                <a:schemeClr val="tx1"/>
              </a:solidFill>
            </a:endParaRPr>
          </a:p>
          <a:p>
            <a:pPr marL="0" indent="0">
              <a:buNone/>
            </a:pPr>
            <a:endParaRPr lang="en-US" cap="none" dirty="0">
              <a:solidFill>
                <a:schemeClr val="tx1"/>
              </a:solidFill>
            </a:endParaRPr>
          </a:p>
        </p:txBody>
      </p:sp>
      <p:sp>
        <p:nvSpPr>
          <p:cNvPr id="4" name="Rectangle 3"/>
          <p:cNvSpPr/>
          <p:nvPr/>
        </p:nvSpPr>
        <p:spPr>
          <a:xfrm>
            <a:off x="6706678" y="1736031"/>
            <a:ext cx="2139352" cy="3970318"/>
          </a:xfrm>
          <a:prstGeom prst="rect">
            <a:avLst/>
          </a:prstGeom>
        </p:spPr>
        <p:txBody>
          <a:bodyPr wrap="square">
            <a:spAutoFit/>
          </a:bodyPr>
          <a:lstStyle/>
          <a:p>
            <a:r>
              <a:rPr lang="en-US" b="1" cap="none" dirty="0" smtClean="0"/>
              <a:t>Visualization</a:t>
            </a:r>
          </a:p>
          <a:p>
            <a:endParaRPr lang="en-US" cap="none" dirty="0" smtClean="0"/>
          </a:p>
          <a:p>
            <a:pPr>
              <a:buFontTx/>
              <a:buChar char="-"/>
            </a:pPr>
            <a:r>
              <a:rPr lang="en-US" cap="none" dirty="0" smtClean="0"/>
              <a:t> Graphs</a:t>
            </a:r>
          </a:p>
          <a:p>
            <a:pPr>
              <a:buFontTx/>
              <a:buChar char="-"/>
            </a:pPr>
            <a:endParaRPr lang="en-US" dirty="0" smtClean="0"/>
          </a:p>
          <a:p>
            <a:pPr>
              <a:buFontTx/>
              <a:buChar char="-"/>
            </a:pPr>
            <a:endParaRPr lang="en-US" dirty="0"/>
          </a:p>
          <a:p>
            <a:pPr>
              <a:buFontTx/>
              <a:buChar char="-"/>
            </a:pPr>
            <a:r>
              <a:rPr lang="en-US" dirty="0" smtClean="0"/>
              <a:t> Symbols</a:t>
            </a:r>
            <a:endParaRPr lang="en-US" cap="none" dirty="0" smtClean="0"/>
          </a:p>
          <a:p>
            <a:pPr>
              <a:buFontTx/>
              <a:buChar char="-"/>
            </a:pPr>
            <a:endParaRPr lang="en-US" cap="none" dirty="0" smtClean="0"/>
          </a:p>
          <a:p>
            <a:pPr>
              <a:buFontTx/>
              <a:buChar char="-"/>
            </a:pPr>
            <a:endParaRPr lang="en-US" cap="none" dirty="0" smtClean="0"/>
          </a:p>
          <a:p>
            <a:pPr>
              <a:buFontTx/>
              <a:buChar char="-"/>
            </a:pPr>
            <a:r>
              <a:rPr lang="en-US" cap="none" dirty="0" smtClean="0"/>
              <a:t> Images</a:t>
            </a:r>
          </a:p>
          <a:p>
            <a:pPr>
              <a:buFontTx/>
              <a:buChar char="-"/>
            </a:pPr>
            <a:endParaRPr lang="en-US" dirty="0"/>
          </a:p>
          <a:p>
            <a:pPr>
              <a:buFontTx/>
              <a:buChar char="-"/>
            </a:pPr>
            <a:endParaRPr lang="en-US" cap="none" dirty="0" smtClean="0"/>
          </a:p>
          <a:p>
            <a:r>
              <a:rPr lang="en-US" b="1" dirty="0" smtClean="0"/>
              <a:t>Prime Pixels</a:t>
            </a:r>
            <a:endParaRPr lang="en-US" b="1" cap="none" dirty="0" smtClean="0"/>
          </a:p>
          <a:p>
            <a:pPr>
              <a:buFontTx/>
              <a:buChar char="-"/>
            </a:pPr>
            <a:endParaRPr lang="en-US" dirty="0"/>
          </a:p>
          <a:p>
            <a:pPr>
              <a:buFontTx/>
              <a:buChar char="-"/>
            </a:pPr>
            <a:endParaRPr lang="en-US" cap="none" dirty="0" smtClean="0"/>
          </a:p>
        </p:txBody>
      </p:sp>
      <p:cxnSp>
        <p:nvCxnSpPr>
          <p:cNvPr id="7" name="Straight Connector 6"/>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713367" y="1552170"/>
            <a:ext cx="4070590" cy="4752975"/>
            <a:chOff x="2713367" y="1552170"/>
            <a:chExt cx="4070590" cy="4752975"/>
          </a:xfrm>
        </p:grpSpPr>
        <p:grpSp>
          <p:nvGrpSpPr>
            <p:cNvPr id="28" name="Group 27"/>
            <p:cNvGrpSpPr/>
            <p:nvPr/>
          </p:nvGrpSpPr>
          <p:grpSpPr>
            <a:xfrm>
              <a:off x="2713367" y="1552170"/>
              <a:ext cx="4070590" cy="4752975"/>
              <a:chOff x="2713367" y="1290918"/>
              <a:chExt cx="4070590" cy="4752975"/>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885" y="1290918"/>
                <a:ext cx="2962275" cy="4752975"/>
              </a:xfrm>
              <a:prstGeom prst="rect">
                <a:avLst/>
              </a:prstGeom>
            </p:spPr>
          </p:pic>
          <p:cxnSp>
            <p:nvCxnSpPr>
              <p:cNvPr id="9" name="Straight Arrow Connector 8"/>
              <p:cNvCxnSpPr/>
              <p:nvPr/>
            </p:nvCxnSpPr>
            <p:spPr>
              <a:xfrm flipH="1">
                <a:off x="4691742" y="2228850"/>
                <a:ext cx="2058478" cy="571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981700" y="2652538"/>
                <a:ext cx="802256" cy="3875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30171" y="3057876"/>
                <a:ext cx="3053785" cy="1648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012665" y="3879530"/>
                <a:ext cx="1771292" cy="2876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713367" y="1698171"/>
                <a:ext cx="40720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13367" y="2868075"/>
                <a:ext cx="1274666" cy="9490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713367" y="3465130"/>
                <a:ext cx="813604" cy="654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flipH="1" flipV="1">
              <a:off x="4691742" y="4773088"/>
              <a:ext cx="2014936" cy="1981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7380323" y="1053868"/>
            <a:ext cx="1549202" cy="369332"/>
          </a:xfrm>
          <a:prstGeom prst="rect">
            <a:avLst/>
          </a:prstGeom>
          <a:noFill/>
        </p:spPr>
        <p:txBody>
          <a:bodyPr wrap="square" rtlCol="0">
            <a:spAutoFit/>
          </a:bodyPr>
          <a:lstStyle/>
          <a:p>
            <a:pPr algn="r"/>
            <a:r>
              <a:rPr lang="en-US" b="1" dirty="0" smtClean="0">
                <a:solidFill>
                  <a:srgbClr val="00B0F0"/>
                </a:solidFill>
              </a:rPr>
              <a:t>Final Design</a:t>
            </a:r>
            <a:endParaRPr lang="en-US" b="1" dirty="0">
              <a:solidFill>
                <a:srgbClr val="00B0F0"/>
              </a:solidFill>
            </a:endParaRPr>
          </a:p>
        </p:txBody>
      </p:sp>
      <p:sp>
        <p:nvSpPr>
          <p:cNvPr id="20"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Design Overview</a:t>
            </a:r>
            <a:endParaRPr lang="en-US" sz="3200" cap="none" dirty="0">
              <a:solidFill>
                <a:schemeClr val="tx1"/>
              </a:solidFill>
            </a:endParaRPr>
          </a:p>
        </p:txBody>
      </p:sp>
    </p:spTree>
    <p:extLst>
      <p:ext uri="{BB962C8B-B14F-4D97-AF65-F5344CB8AC3E}">
        <p14:creationId xmlns:p14="http://schemas.microsoft.com/office/powerpoint/2010/main" val="196747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069" y="157850"/>
            <a:ext cx="8298610" cy="950391"/>
          </a:xfrm>
        </p:spPr>
        <p:txBody>
          <a:bodyPr/>
          <a:lstStyle/>
          <a:p>
            <a:r>
              <a:rPr lang="en-US" cap="none" dirty="0" err="1" smtClean="0">
                <a:solidFill>
                  <a:schemeClr val="tx1"/>
                </a:solidFill>
                <a:effectLst/>
              </a:rPr>
              <a:t>AttrakDiff</a:t>
            </a:r>
            <a:r>
              <a:rPr lang="en-US" cap="none" dirty="0" smtClean="0">
                <a:solidFill>
                  <a:schemeClr val="tx1"/>
                </a:solidFill>
                <a:effectLst/>
              </a:rPr>
              <a:t> Questionnaire</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534150" y="101123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p:cNvSpPr/>
          <p:nvPr/>
        </p:nvSpPr>
        <p:spPr>
          <a:xfrm>
            <a:off x="6762750" y="10812463"/>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p:cNvSpPr/>
          <p:nvPr/>
        </p:nvSpPr>
        <p:spPr>
          <a:xfrm>
            <a:off x="6176963" y="97567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p:cNvSpPr/>
          <p:nvPr/>
        </p:nvSpPr>
        <p:spPr>
          <a:xfrm>
            <a:off x="6403975" y="994092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6311900" y="102822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p:cNvSpPr/>
          <p:nvPr/>
        </p:nvSpPr>
        <p:spPr>
          <a:xfrm>
            <a:off x="6511925" y="10460038"/>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ectangle 21"/>
          <p:cNvSpPr/>
          <p:nvPr/>
        </p:nvSpPr>
        <p:spPr>
          <a:xfrm>
            <a:off x="6419850" y="10633075"/>
            <a:ext cx="107950" cy="107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Rectangle 40"/>
          <p:cNvSpPr/>
          <p:nvPr/>
        </p:nvSpPr>
        <p:spPr>
          <a:xfrm>
            <a:off x="301625" y="3635348"/>
            <a:ext cx="8411054" cy="1785104"/>
          </a:xfrm>
          <a:prstGeom prst="rect">
            <a:avLst/>
          </a:prstGeom>
        </p:spPr>
        <p:txBody>
          <a:bodyPr wrap="square">
            <a:spAutoFit/>
          </a:bodyPr>
          <a:lstStyle/>
          <a:p>
            <a:pPr lvl="0"/>
            <a:r>
              <a:rPr lang="en-AU" sz="2000" b="1" dirty="0">
                <a:solidFill>
                  <a:srgbClr val="00B0F0"/>
                </a:solidFill>
              </a:rPr>
              <a:t>Attractiveness (ATT):</a:t>
            </a:r>
            <a:endParaRPr lang="en-US" sz="2000" b="1" dirty="0">
              <a:solidFill>
                <a:srgbClr val="00B0F0"/>
              </a:solidFill>
            </a:endParaRPr>
          </a:p>
          <a:p>
            <a:pPr lvl="1"/>
            <a:r>
              <a:rPr lang="en-AU" dirty="0"/>
              <a:t>The average score for ATT is 0.467, showing that the overall attractiveness of our system is okay. The highest average score within this part is 1.2, indicating the system appears much more “pleasant” than “unpleasant”. The lowest average score within this part is -0.6, indicating the system is less “motivating” than “discouraging”.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37" y="1519404"/>
            <a:ext cx="8543925" cy="1885950"/>
          </a:xfrm>
          <a:prstGeom prst="rect">
            <a:avLst/>
          </a:prstGeom>
        </p:spPr>
      </p:pic>
    </p:spTree>
    <p:extLst>
      <p:ext uri="{BB962C8B-B14F-4D97-AF65-F5344CB8AC3E}">
        <p14:creationId xmlns:p14="http://schemas.microsoft.com/office/powerpoint/2010/main" val="34149487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 </a:t>
            </a:r>
            <a:endParaRPr lang="en-US" sz="2000" b="1" cap="none" dirty="0">
              <a:solidFill>
                <a:srgbClr val="00B0F0"/>
              </a:solidFill>
            </a:endParaRPr>
          </a:p>
        </p:txBody>
      </p:sp>
      <p:sp>
        <p:nvSpPr>
          <p:cNvPr id="5" name="Title 1"/>
          <p:cNvSpPr>
            <a:spLocks noGrp="1"/>
          </p:cNvSpPr>
          <p:nvPr>
            <p:ph type="title"/>
          </p:nvPr>
        </p:nvSpPr>
        <p:spPr>
          <a:xfrm>
            <a:off x="414069" y="157850"/>
            <a:ext cx="8298610" cy="950391"/>
          </a:xfrm>
        </p:spPr>
        <p:txBody>
          <a:bodyPr/>
          <a:lstStyle/>
          <a:p>
            <a:r>
              <a:rPr lang="en-US" cap="none" dirty="0" smtClean="0">
                <a:solidFill>
                  <a:schemeClr val="tx1"/>
                </a:solidFill>
                <a:effectLst/>
              </a:rPr>
              <a:t>Summary of Questionnaires</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2171" y="1443841"/>
            <a:ext cx="7750629" cy="3139321"/>
          </a:xfrm>
          <a:prstGeom prst="rect">
            <a:avLst/>
          </a:prstGeom>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In general, both </a:t>
            </a:r>
            <a:r>
              <a:rPr lang="en-US" dirty="0" smtClean="0">
                <a:latin typeface="Tahoma" panose="020B0604030504040204" pitchFamily="34" charset="0"/>
                <a:ea typeface="Tahoma" panose="020B0604030504040204" pitchFamily="34" charset="0"/>
                <a:cs typeface="Tahoma" panose="020B0604030504040204" pitchFamily="34" charset="0"/>
              </a:rPr>
              <a:t>questionnaires show positive </a:t>
            </a:r>
            <a:r>
              <a:rPr lang="en-US" dirty="0">
                <a:latin typeface="Tahoma" panose="020B0604030504040204" pitchFamily="34" charset="0"/>
                <a:ea typeface="Tahoma" panose="020B0604030504040204" pitchFamily="34" charset="0"/>
                <a:cs typeface="Tahoma" panose="020B0604030504040204" pitchFamily="34" charset="0"/>
              </a:rPr>
              <a:t>results. SUS questionnaire gave a </a:t>
            </a:r>
            <a:r>
              <a:rPr lang="en-US" dirty="0" smtClean="0">
                <a:latin typeface="Tahoma" panose="020B0604030504040204" pitchFamily="34" charset="0"/>
                <a:ea typeface="Tahoma" panose="020B0604030504040204" pitchFamily="34" charset="0"/>
                <a:cs typeface="Tahoma" panose="020B0604030504040204" pitchFamily="34" charset="0"/>
              </a:rPr>
              <a:t>broad view </a:t>
            </a:r>
            <a:r>
              <a:rPr lang="en-US" dirty="0">
                <a:latin typeface="Tahoma" panose="020B0604030504040204" pitchFamily="34" charset="0"/>
                <a:ea typeface="Tahoma" panose="020B0604030504040204" pitchFamily="34" charset="0"/>
                <a:cs typeface="Tahoma" panose="020B0604030504040204" pitchFamily="34" charset="0"/>
              </a:rPr>
              <a:t>of the user experience for our prototype. </a:t>
            </a:r>
            <a:r>
              <a:rPr lang="en-US" dirty="0" smtClean="0">
                <a:latin typeface="Tahoma" panose="020B0604030504040204" pitchFamily="34" charset="0"/>
                <a:ea typeface="Tahoma" panose="020B0604030504040204" pitchFamily="34" charset="0"/>
                <a:cs typeface="Tahoma" panose="020B0604030504040204" pitchFamily="34" charset="0"/>
              </a:rPr>
              <a:t>Its result indicates good </a:t>
            </a:r>
            <a:r>
              <a:rPr lang="en-US" dirty="0">
                <a:latin typeface="Tahoma" panose="020B0604030504040204" pitchFamily="34" charset="0"/>
                <a:ea typeface="Tahoma" panose="020B0604030504040204" pitchFamily="34" charset="0"/>
                <a:cs typeface="Tahoma" panose="020B0604030504040204" pitchFamily="34" charset="0"/>
              </a:rPr>
              <a:t>user acceptance and an easy way to realize what </a:t>
            </a:r>
            <a:r>
              <a:rPr lang="en-US" dirty="0" smtClean="0">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user </a:t>
            </a:r>
            <a:r>
              <a:rPr lang="en-US" dirty="0" smtClean="0">
                <a:latin typeface="Tahoma" panose="020B0604030504040204" pitchFamily="34" charset="0"/>
                <a:ea typeface="Tahoma" panose="020B0604030504040204" pitchFamily="34" charset="0"/>
                <a:cs typeface="Tahoma" panose="020B0604030504040204" pitchFamily="34" charset="0"/>
              </a:rPr>
              <a:t>perspective</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is.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On the other hand, </a:t>
            </a:r>
            <a:r>
              <a:rPr lang="en-US" dirty="0" err="1" smtClean="0">
                <a:latin typeface="Tahoma" panose="020B0604030504040204" pitchFamily="34" charset="0"/>
                <a:ea typeface="Tahoma" panose="020B0604030504040204" pitchFamily="34" charset="0"/>
                <a:cs typeface="Tahoma" panose="020B0604030504040204" pitchFamily="34" charset="0"/>
              </a:rPr>
              <a:t>AttrakDiff</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questionnaire </a:t>
            </a:r>
            <a:r>
              <a:rPr lang="en-US" dirty="0" smtClean="0">
                <a:latin typeface="Tahoma" panose="020B0604030504040204" pitchFamily="34" charset="0"/>
                <a:ea typeface="Tahoma" panose="020B0604030504040204" pitchFamily="34" charset="0"/>
                <a:cs typeface="Tahoma" panose="020B0604030504040204" pitchFamily="34" charset="0"/>
              </a:rPr>
              <a:t>gives </a:t>
            </a:r>
            <a:r>
              <a:rPr lang="en-US" dirty="0">
                <a:latin typeface="Tahoma" panose="020B0604030504040204" pitchFamily="34" charset="0"/>
                <a:ea typeface="Tahoma" panose="020B0604030504040204" pitchFamily="34" charset="0"/>
                <a:cs typeface="Tahoma" panose="020B0604030504040204" pitchFamily="34" charset="0"/>
              </a:rPr>
              <a:t>a more specific user perception and more </a:t>
            </a:r>
            <a:r>
              <a:rPr lang="en-US" dirty="0" smtClean="0">
                <a:latin typeface="Tahoma" panose="020B0604030504040204" pitchFamily="34" charset="0"/>
                <a:ea typeface="Tahoma" panose="020B0604030504040204" pitchFamily="34" charset="0"/>
                <a:cs typeface="Tahoma" panose="020B0604030504040204" pitchFamily="34" charset="0"/>
              </a:rPr>
              <a:t>neutral </a:t>
            </a:r>
            <a:r>
              <a:rPr lang="en-US" dirty="0">
                <a:latin typeface="Tahoma" panose="020B0604030504040204" pitchFamily="34" charset="0"/>
                <a:ea typeface="Tahoma" panose="020B0604030504040204" pitchFamily="34" charset="0"/>
                <a:cs typeface="Tahoma" panose="020B0604030504040204" pitchFamily="34" charset="0"/>
              </a:rPr>
              <a:t>user </a:t>
            </a:r>
            <a:r>
              <a:rPr lang="en-US" dirty="0" smtClean="0">
                <a:latin typeface="Tahoma" panose="020B0604030504040204" pitchFamily="34" charset="0"/>
                <a:ea typeface="Tahoma" panose="020B0604030504040204" pitchFamily="34" charset="0"/>
                <a:cs typeface="Tahoma" panose="020B0604030504040204" pitchFamily="34" charset="0"/>
              </a:rPr>
              <a:t>feedback. Pragmatic </a:t>
            </a:r>
            <a:r>
              <a:rPr lang="en-US" dirty="0">
                <a:latin typeface="Tahoma" panose="020B0604030504040204" pitchFamily="34" charset="0"/>
                <a:ea typeface="Tahoma" panose="020B0604030504040204" pitchFamily="34" charset="0"/>
                <a:cs typeface="Tahoma" panose="020B0604030504040204" pitchFamily="34" charset="0"/>
              </a:rPr>
              <a:t>Quality (PQ), Identity (HQ-I) and Attractiveness (</a:t>
            </a:r>
            <a:r>
              <a:rPr lang="en-US" dirty="0" smtClean="0">
                <a:latin typeface="Tahoma" panose="020B0604030504040204" pitchFamily="34" charset="0"/>
                <a:ea typeface="Tahoma" panose="020B0604030504040204" pitchFamily="34" charset="0"/>
                <a:cs typeface="Tahoma" panose="020B0604030504040204" pitchFamily="34" charset="0"/>
              </a:rPr>
              <a:t>ATT) all reflects user’s acceptance with positive feedback; however, </a:t>
            </a:r>
            <a:r>
              <a:rPr lang="en-US" dirty="0">
                <a:latin typeface="Tahoma" panose="020B0604030504040204" pitchFamily="34" charset="0"/>
                <a:ea typeface="Tahoma" panose="020B0604030504040204" pitchFamily="34" charset="0"/>
                <a:cs typeface="Tahoma" panose="020B0604030504040204" pitchFamily="34" charset="0"/>
              </a:rPr>
              <a:t>Stimulation (</a:t>
            </a:r>
            <a:r>
              <a:rPr lang="en-US" dirty="0" smtClean="0">
                <a:latin typeface="Tahoma" panose="020B0604030504040204" pitchFamily="34" charset="0"/>
                <a:ea typeface="Tahoma" panose="020B0604030504040204" pitchFamily="34" charset="0"/>
                <a:cs typeface="Tahoma" panose="020B0604030504040204" pitchFamily="34" charset="0"/>
              </a:rPr>
              <a:t>HQ-S) rates </a:t>
            </a:r>
            <a:r>
              <a:rPr lang="en-US" dirty="0">
                <a:latin typeface="Tahoma" panose="020B0604030504040204" pitchFamily="34" charset="0"/>
                <a:ea typeface="Tahoma" panose="020B0604030504040204" pitchFamily="34" charset="0"/>
                <a:cs typeface="Tahoma" panose="020B0604030504040204" pitchFamily="34" charset="0"/>
              </a:rPr>
              <a:t>are slightly </a:t>
            </a:r>
            <a:r>
              <a:rPr lang="en-US" dirty="0" smtClean="0">
                <a:latin typeface="Tahoma" panose="020B0604030504040204" pitchFamily="34" charset="0"/>
                <a:ea typeface="Tahoma" panose="020B0604030504040204" pitchFamily="34" charset="0"/>
                <a:cs typeface="Tahoma" panose="020B0604030504040204" pitchFamily="34" charset="0"/>
              </a:rPr>
              <a:t>below 0 mark, indicating </a:t>
            </a:r>
            <a:r>
              <a:rPr lang="en-US" dirty="0">
                <a:latin typeface="Tahoma" panose="020B0604030504040204" pitchFamily="34" charset="0"/>
                <a:ea typeface="Tahoma" panose="020B0604030504040204" pitchFamily="34" charset="0"/>
                <a:cs typeface="Tahoma" panose="020B0604030504040204" pitchFamily="34" charset="0"/>
              </a:rPr>
              <a:t>that our system is more cautious and conservative than innovative and bold.</a:t>
            </a:r>
            <a:endParaRPr lang="en-US" b="0"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39935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171" y="1290918"/>
            <a:ext cx="7750629" cy="5109882"/>
          </a:xfrm>
        </p:spPr>
        <p:txBody>
          <a:bodyPr anchor="t"/>
          <a:lstStyle/>
          <a:p>
            <a:pPr marL="0" indent="0">
              <a:buNone/>
            </a:pPr>
            <a:r>
              <a:rPr lang="en-US" sz="2000" b="1" cap="none" dirty="0" smtClean="0">
                <a:solidFill>
                  <a:srgbClr val="00B0F0"/>
                </a:solidFill>
              </a:rPr>
              <a:t> </a:t>
            </a:r>
            <a:endParaRPr lang="en-US" sz="2000" b="1" cap="none" dirty="0">
              <a:solidFill>
                <a:srgbClr val="00B0F0"/>
              </a:solidFill>
            </a:endParaRPr>
          </a:p>
        </p:txBody>
      </p:sp>
      <p:sp>
        <p:nvSpPr>
          <p:cNvPr id="5" name="Title 1"/>
          <p:cNvSpPr>
            <a:spLocks noGrp="1"/>
          </p:cNvSpPr>
          <p:nvPr>
            <p:ph type="title"/>
          </p:nvPr>
        </p:nvSpPr>
        <p:spPr>
          <a:xfrm>
            <a:off x="414069" y="157850"/>
            <a:ext cx="8298610" cy="950391"/>
          </a:xfrm>
        </p:spPr>
        <p:txBody>
          <a:bodyPr/>
          <a:lstStyle/>
          <a:p>
            <a:pPr algn="ctr"/>
            <a:r>
              <a:rPr lang="en-US" cap="none" dirty="0" smtClean="0">
                <a:solidFill>
                  <a:schemeClr val="tx1"/>
                </a:solidFill>
                <a:effectLst/>
              </a:rPr>
              <a:t>Thank You</a:t>
            </a:r>
            <a:endParaRPr lang="en-US"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122" y="1628193"/>
            <a:ext cx="4264959" cy="4264959"/>
          </a:xfrm>
          <a:prstGeom prst="rect">
            <a:avLst/>
          </a:prstGeom>
        </p:spPr>
      </p:pic>
    </p:spTree>
    <p:extLst>
      <p:ext uri="{BB962C8B-B14F-4D97-AF65-F5344CB8AC3E}">
        <p14:creationId xmlns:p14="http://schemas.microsoft.com/office/powerpoint/2010/main" val="256247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8382" y="3619319"/>
            <a:ext cx="2395358" cy="947151"/>
          </a:xfrm>
        </p:spPr>
        <p:txBody>
          <a:bodyPr anchor="t"/>
          <a:lstStyle/>
          <a:p>
            <a:pPr marL="0" indent="0" algn="ctr">
              <a:buNone/>
            </a:pPr>
            <a:r>
              <a:rPr lang="en-US" b="1" cap="none" dirty="0" smtClean="0">
                <a:solidFill>
                  <a:schemeClr val="tx1"/>
                </a:solidFill>
              </a:rPr>
              <a:t>Clear Instructions</a:t>
            </a:r>
          </a:p>
          <a:p>
            <a:pPr marL="0" indent="0">
              <a:buNone/>
            </a:pPr>
            <a:endParaRPr lang="en-US" cap="none" dirty="0" smtClean="0">
              <a:solidFill>
                <a:schemeClr val="tx1"/>
              </a:solidFill>
            </a:endParaRPr>
          </a:p>
          <a:p>
            <a:pPr marL="0" indent="0" algn="ctr">
              <a:buNone/>
            </a:pPr>
            <a:endParaRPr lang="en-US" cap="none" dirty="0">
              <a:solidFill>
                <a:schemeClr val="tx1"/>
              </a:solidFill>
            </a:endParaRPr>
          </a:p>
          <a:p>
            <a:pPr marL="0" indent="0">
              <a:buNone/>
            </a:pPr>
            <a:endParaRPr lang="en-US" cap="none" dirty="0">
              <a:solidFill>
                <a:schemeClr val="tx1"/>
              </a:solidFill>
            </a:endParaRPr>
          </a:p>
        </p:txBody>
      </p:sp>
      <p:cxnSp>
        <p:nvCxnSpPr>
          <p:cNvPr id="7" name="Straight Connector 6"/>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705" y="1683682"/>
            <a:ext cx="2981325" cy="47815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71" y="1721782"/>
            <a:ext cx="2962275" cy="4743450"/>
          </a:xfrm>
          <a:prstGeom prst="rect">
            <a:avLst/>
          </a:prstGeom>
        </p:spPr>
      </p:pic>
      <p:cxnSp>
        <p:nvCxnSpPr>
          <p:cNvPr id="20" name="Straight Arrow Connector 19"/>
          <p:cNvCxnSpPr/>
          <p:nvPr/>
        </p:nvCxnSpPr>
        <p:spPr>
          <a:xfrm flipH="1">
            <a:off x="3463776" y="4092894"/>
            <a:ext cx="2044570" cy="7763"/>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3353696" y="5373642"/>
            <a:ext cx="2395358" cy="62010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Consistency</a:t>
            </a:r>
            <a:endParaRPr lang="en-US" cap="none" dirty="0">
              <a:solidFill>
                <a:schemeClr val="tx1"/>
              </a:solidFill>
            </a:endParaRPr>
          </a:p>
        </p:txBody>
      </p:sp>
      <p:cxnSp>
        <p:nvCxnSpPr>
          <p:cNvPr id="23" name="Straight Arrow Connector 22"/>
          <p:cNvCxnSpPr/>
          <p:nvPr/>
        </p:nvCxnSpPr>
        <p:spPr>
          <a:xfrm flipH="1">
            <a:off x="2452914" y="5700692"/>
            <a:ext cx="4339773" cy="293053"/>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3310692" y="1913383"/>
            <a:ext cx="2395358" cy="62010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Consistent Format</a:t>
            </a:r>
            <a:endParaRPr lang="en-US" cap="none" dirty="0">
              <a:solidFill>
                <a:schemeClr val="tx1"/>
              </a:solidFill>
            </a:endParaRPr>
          </a:p>
        </p:txBody>
      </p:sp>
      <p:cxnSp>
        <p:nvCxnSpPr>
          <p:cNvPr id="27" name="Straight Arrow Connector 26"/>
          <p:cNvCxnSpPr/>
          <p:nvPr/>
        </p:nvCxnSpPr>
        <p:spPr>
          <a:xfrm flipH="1" flipV="1">
            <a:off x="2743776" y="2322496"/>
            <a:ext cx="3453824" cy="18523"/>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80323" y="1053868"/>
            <a:ext cx="1549202" cy="369332"/>
          </a:xfrm>
          <a:prstGeom prst="rect">
            <a:avLst/>
          </a:prstGeom>
          <a:noFill/>
        </p:spPr>
        <p:txBody>
          <a:bodyPr wrap="square" rtlCol="0">
            <a:spAutoFit/>
          </a:bodyPr>
          <a:lstStyle/>
          <a:p>
            <a:pPr algn="r"/>
            <a:r>
              <a:rPr lang="en-US" b="1" dirty="0" smtClean="0">
                <a:solidFill>
                  <a:srgbClr val="00B0F0"/>
                </a:solidFill>
              </a:rPr>
              <a:t>Final Design</a:t>
            </a:r>
            <a:endParaRPr lang="en-US" b="1" dirty="0">
              <a:solidFill>
                <a:srgbClr val="00B0F0"/>
              </a:solidFill>
            </a:endParaRPr>
          </a:p>
        </p:txBody>
      </p:sp>
      <p:sp>
        <p:nvSpPr>
          <p:cNvPr id="17"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Design Overview</a:t>
            </a:r>
            <a:endParaRPr lang="en-US" sz="3200" cap="none" dirty="0">
              <a:solidFill>
                <a:schemeClr val="tx1"/>
              </a:solidFill>
            </a:endParaRPr>
          </a:p>
        </p:txBody>
      </p:sp>
    </p:spTree>
    <p:extLst>
      <p:ext uri="{BB962C8B-B14F-4D97-AF65-F5344CB8AC3E}">
        <p14:creationId xmlns:p14="http://schemas.microsoft.com/office/powerpoint/2010/main" val="555691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725091"/>
            <a:ext cx="2962275" cy="4762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134" y="1698197"/>
            <a:ext cx="2990850" cy="4772025"/>
          </a:xfrm>
          <a:prstGeom prst="rect">
            <a:avLst/>
          </a:prstGeom>
        </p:spPr>
      </p:pic>
      <p:sp>
        <p:nvSpPr>
          <p:cNvPr id="3" name="Content Placeholder 2"/>
          <p:cNvSpPr>
            <a:spLocks noGrp="1"/>
          </p:cNvSpPr>
          <p:nvPr>
            <p:ph idx="1"/>
          </p:nvPr>
        </p:nvSpPr>
        <p:spPr>
          <a:xfrm>
            <a:off x="3288382" y="3605872"/>
            <a:ext cx="2395358" cy="947151"/>
          </a:xfrm>
        </p:spPr>
        <p:txBody>
          <a:bodyPr anchor="t">
            <a:normAutofit/>
          </a:bodyPr>
          <a:lstStyle/>
          <a:p>
            <a:pPr marL="0" indent="0" algn="ctr">
              <a:buNone/>
            </a:pPr>
            <a:r>
              <a:rPr lang="en-US" b="1" cap="none" dirty="0" smtClean="0">
                <a:solidFill>
                  <a:schemeClr val="tx1"/>
                </a:solidFill>
              </a:rPr>
              <a:t>Simplicity</a:t>
            </a:r>
          </a:p>
          <a:p>
            <a:pPr marL="0" indent="0" algn="ctr">
              <a:buNone/>
            </a:pPr>
            <a:endParaRPr lang="en-US" b="1" cap="none" dirty="0">
              <a:solidFill>
                <a:schemeClr val="tx1"/>
              </a:solidFill>
            </a:endParaRPr>
          </a:p>
          <a:p>
            <a:pPr marL="0" indent="0" algn="ctr">
              <a:buNone/>
            </a:pPr>
            <a:endParaRPr lang="en-US" b="1" cap="none" dirty="0" smtClean="0">
              <a:solidFill>
                <a:schemeClr val="tx1"/>
              </a:solidFill>
            </a:endParaRPr>
          </a:p>
          <a:p>
            <a:pPr marL="0" indent="0">
              <a:buNone/>
            </a:pPr>
            <a:endParaRPr lang="en-US" cap="none" dirty="0" smtClean="0">
              <a:solidFill>
                <a:schemeClr val="tx1"/>
              </a:solidFill>
            </a:endParaRPr>
          </a:p>
          <a:p>
            <a:pPr marL="0" indent="0" algn="ctr">
              <a:buNone/>
            </a:pPr>
            <a:endParaRPr lang="en-US" cap="none" dirty="0">
              <a:solidFill>
                <a:schemeClr val="tx1"/>
              </a:solidFill>
            </a:endParaRPr>
          </a:p>
          <a:p>
            <a:pPr marL="0" indent="0">
              <a:buNone/>
            </a:pPr>
            <a:endParaRPr lang="en-US" cap="none" dirty="0">
              <a:solidFill>
                <a:schemeClr val="tx1"/>
              </a:solidFill>
            </a:endParaRPr>
          </a:p>
        </p:txBody>
      </p:sp>
      <p:cxnSp>
        <p:nvCxnSpPr>
          <p:cNvPr id="7" name="Straight Connector 6"/>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a:xfrm>
            <a:off x="3353696" y="5360195"/>
            <a:ext cx="2395358" cy="62010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Categorization</a:t>
            </a:r>
            <a:endParaRPr lang="en-US" cap="none" dirty="0">
              <a:solidFill>
                <a:schemeClr val="tx1"/>
              </a:solidFill>
            </a:endParaRPr>
          </a:p>
        </p:txBody>
      </p:sp>
      <p:sp>
        <p:nvSpPr>
          <p:cNvPr id="26" name="Content Placeholder 2"/>
          <p:cNvSpPr txBox="1">
            <a:spLocks/>
          </p:cNvSpPr>
          <p:nvPr/>
        </p:nvSpPr>
        <p:spPr>
          <a:xfrm>
            <a:off x="3238046" y="2638702"/>
            <a:ext cx="2395358" cy="62010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Intuitive</a:t>
            </a:r>
            <a:endParaRPr lang="en-US" cap="none" dirty="0">
              <a:solidFill>
                <a:schemeClr val="tx1"/>
              </a:solidFill>
            </a:endParaRPr>
          </a:p>
        </p:txBody>
      </p:sp>
      <p:cxnSp>
        <p:nvCxnSpPr>
          <p:cNvPr id="15" name="Straight Arrow Connector 14"/>
          <p:cNvCxnSpPr/>
          <p:nvPr/>
        </p:nvCxnSpPr>
        <p:spPr>
          <a:xfrm flipH="1">
            <a:off x="2452914" y="3919631"/>
            <a:ext cx="1451429" cy="5781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45724" y="2298869"/>
            <a:ext cx="1006733" cy="4998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045724" y="2638701"/>
            <a:ext cx="3314505" cy="1599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095995" y="2463268"/>
            <a:ext cx="1606981" cy="3316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421081" y="4949772"/>
            <a:ext cx="776519" cy="6158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0323" y="1053868"/>
            <a:ext cx="1549202" cy="369332"/>
          </a:xfrm>
          <a:prstGeom prst="rect">
            <a:avLst/>
          </a:prstGeom>
          <a:noFill/>
        </p:spPr>
        <p:txBody>
          <a:bodyPr wrap="square" rtlCol="0">
            <a:spAutoFit/>
          </a:bodyPr>
          <a:lstStyle/>
          <a:p>
            <a:pPr algn="r"/>
            <a:r>
              <a:rPr lang="en-US" b="1" dirty="0" smtClean="0">
                <a:solidFill>
                  <a:srgbClr val="00B0F0"/>
                </a:solidFill>
              </a:rPr>
              <a:t>Final Design</a:t>
            </a:r>
            <a:endParaRPr lang="en-US" b="1" dirty="0">
              <a:solidFill>
                <a:srgbClr val="00B0F0"/>
              </a:solidFill>
            </a:endParaRPr>
          </a:p>
        </p:txBody>
      </p:sp>
      <p:sp>
        <p:nvSpPr>
          <p:cNvPr id="18" name="Content Placeholder 2"/>
          <p:cNvSpPr txBox="1">
            <a:spLocks/>
          </p:cNvSpPr>
          <p:nvPr/>
        </p:nvSpPr>
        <p:spPr>
          <a:xfrm>
            <a:off x="3236980" y="4228164"/>
            <a:ext cx="2395358" cy="66082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Help</a:t>
            </a:r>
            <a:endParaRPr lang="en-US" cap="none" dirty="0">
              <a:solidFill>
                <a:schemeClr val="tx1"/>
              </a:solidFill>
            </a:endParaRPr>
          </a:p>
        </p:txBody>
      </p:sp>
      <p:cxnSp>
        <p:nvCxnSpPr>
          <p:cNvPr id="20" name="Straight Arrow Connector 19"/>
          <p:cNvCxnSpPr/>
          <p:nvPr/>
        </p:nvCxnSpPr>
        <p:spPr>
          <a:xfrm flipH="1">
            <a:off x="739589" y="4443187"/>
            <a:ext cx="3329835" cy="2899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421081" y="3370494"/>
            <a:ext cx="776519" cy="21886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3293845" y="4888990"/>
            <a:ext cx="2395358" cy="62010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en-US" b="1" cap="none" dirty="0" smtClean="0">
                <a:solidFill>
                  <a:schemeClr val="tx1"/>
                </a:solidFill>
              </a:rPr>
              <a:t>Intuitive</a:t>
            </a:r>
            <a:endParaRPr lang="en-US" cap="none" dirty="0">
              <a:solidFill>
                <a:schemeClr val="tx1"/>
              </a:solidFill>
            </a:endParaRPr>
          </a:p>
        </p:txBody>
      </p:sp>
      <p:cxnSp>
        <p:nvCxnSpPr>
          <p:cNvPr id="25" name="Straight Arrow Connector 24"/>
          <p:cNvCxnSpPr/>
          <p:nvPr/>
        </p:nvCxnSpPr>
        <p:spPr>
          <a:xfrm flipH="1">
            <a:off x="2562668" y="5104013"/>
            <a:ext cx="1438517" cy="2890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934477" y="4881558"/>
            <a:ext cx="1083184" cy="2418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Design Overview</a:t>
            </a:r>
            <a:endParaRPr lang="en-US" sz="3200" cap="none" dirty="0">
              <a:solidFill>
                <a:schemeClr val="tx1"/>
              </a:solidFill>
            </a:endParaRPr>
          </a:p>
        </p:txBody>
      </p:sp>
    </p:spTree>
    <p:extLst>
      <p:ext uri="{BB962C8B-B14F-4D97-AF65-F5344CB8AC3E}">
        <p14:creationId xmlns:p14="http://schemas.microsoft.com/office/powerpoint/2010/main" val="3252330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2058632"/>
            <a:ext cx="5377131" cy="4342168"/>
          </a:xfrm>
        </p:spPr>
        <p:txBody>
          <a:bodyPr anchor="t">
            <a:normAutofit/>
          </a:bodyPr>
          <a:lstStyle/>
          <a:p>
            <a:pPr marL="0" indent="0">
              <a:buNone/>
            </a:pPr>
            <a:r>
              <a:rPr lang="en-AU" sz="1600" cap="none" dirty="0" smtClean="0">
                <a:solidFill>
                  <a:srgbClr val="FFFF00"/>
                </a:solidFill>
                <a:effectLst/>
              </a:rPr>
              <a:t>Assumption</a:t>
            </a:r>
            <a:r>
              <a:rPr lang="en-AU" sz="1600" cap="none" dirty="0">
                <a:solidFill>
                  <a:schemeClr val="tx1"/>
                </a:solidFill>
                <a:effectLst/>
              </a:rPr>
              <a:t>: The user’s profile has been set up.</a:t>
            </a:r>
            <a:endParaRPr lang="en-US" sz="1600" cap="none" dirty="0">
              <a:solidFill>
                <a:schemeClr val="tx1"/>
              </a:solidFill>
              <a:effectLst/>
            </a:endParaRPr>
          </a:p>
          <a:p>
            <a:pPr marL="0" indent="0">
              <a:buNone/>
            </a:pPr>
            <a:endParaRPr lang="en-AU" sz="2400" u="sng" cap="none" dirty="0" smtClean="0">
              <a:solidFill>
                <a:schemeClr val="tx1"/>
              </a:solidFill>
              <a:effectLst/>
            </a:endParaRPr>
          </a:p>
          <a:p>
            <a:pPr marL="0" indent="0">
              <a:buNone/>
            </a:pPr>
            <a:r>
              <a:rPr lang="en-AU" sz="2000" cap="none" dirty="0" smtClean="0">
                <a:solidFill>
                  <a:srgbClr val="00B0F0"/>
                </a:solidFill>
                <a:effectLst/>
              </a:rPr>
              <a:t>0</a:t>
            </a:r>
            <a:r>
              <a:rPr lang="en-AU" sz="2000" cap="none" dirty="0">
                <a:solidFill>
                  <a:srgbClr val="00B0F0"/>
                </a:solidFill>
                <a:effectLst/>
              </a:rPr>
              <a:t>. will user understand this sub-task is needed 	</a:t>
            </a:r>
            <a:endParaRPr lang="en-AU" sz="2000" cap="none" dirty="0" smtClean="0">
              <a:solidFill>
                <a:srgbClr val="00B0F0"/>
              </a:solidFill>
              <a:effectLst/>
            </a:endParaRPr>
          </a:p>
          <a:p>
            <a:pPr marL="0" indent="0">
              <a:buNone/>
            </a:pPr>
            <a:r>
              <a:rPr lang="en-AU" cap="none" dirty="0">
                <a:solidFill>
                  <a:schemeClr val="tx1"/>
                </a:solidFill>
                <a:effectLst/>
              </a:rPr>
              <a:t>	</a:t>
            </a:r>
            <a:r>
              <a:rPr lang="en-AU" cap="none" dirty="0" smtClean="0">
                <a:solidFill>
                  <a:schemeClr val="tx1"/>
                </a:solidFill>
                <a:effectLst/>
              </a:rPr>
              <a:t>a</a:t>
            </a:r>
            <a:r>
              <a:rPr lang="en-AU" cap="none" dirty="0" smtClean="0">
                <a:solidFill>
                  <a:schemeClr val="tx1"/>
                </a:solidFill>
                <a:effectLst/>
              </a:rPr>
              <a:t>. </a:t>
            </a:r>
            <a:r>
              <a:rPr lang="en-AU" cap="none" dirty="0" smtClean="0">
                <a:solidFill>
                  <a:schemeClr val="tx1"/>
                </a:solidFill>
                <a:effectLst/>
              </a:rPr>
              <a:t>Select </a:t>
            </a:r>
            <a:r>
              <a:rPr lang="en-AU" cap="none" dirty="0">
                <a:solidFill>
                  <a:schemeClr val="tx1"/>
                </a:solidFill>
                <a:effectLst/>
              </a:rPr>
              <a:t>‘Fruit’ section </a:t>
            </a:r>
            <a:endParaRPr lang="en-US" cap="none" dirty="0">
              <a:solidFill>
                <a:schemeClr val="tx1"/>
              </a:solidFill>
              <a:effectLst/>
            </a:endParaRPr>
          </a:p>
          <a:p>
            <a:pPr marL="0" indent="0">
              <a:buNone/>
            </a:pPr>
            <a:r>
              <a:rPr lang="en-AU" cap="none" dirty="0">
                <a:solidFill>
                  <a:schemeClr val="tx1"/>
                </a:solidFill>
                <a:effectLst/>
              </a:rPr>
              <a:t>	</a:t>
            </a:r>
            <a:r>
              <a:rPr lang="en-AU" cap="none" dirty="0" smtClean="0">
                <a:solidFill>
                  <a:schemeClr val="tx1"/>
                </a:solidFill>
                <a:effectLst/>
              </a:rPr>
              <a:t>b</a:t>
            </a:r>
            <a:r>
              <a:rPr lang="en-AU" cap="none" dirty="0" smtClean="0">
                <a:solidFill>
                  <a:schemeClr val="tx1"/>
                </a:solidFill>
                <a:effectLst/>
              </a:rPr>
              <a:t>. </a:t>
            </a:r>
            <a:r>
              <a:rPr lang="en-AU" cap="none" dirty="0">
                <a:solidFill>
                  <a:schemeClr val="tx1"/>
                </a:solidFill>
                <a:effectLst/>
              </a:rPr>
              <a:t>Enter the number and select meal </a:t>
            </a:r>
            <a:r>
              <a:rPr lang="en-AU" cap="none" dirty="0" smtClean="0">
                <a:solidFill>
                  <a:schemeClr val="tx1"/>
                </a:solidFill>
                <a:effectLst/>
              </a:rPr>
              <a:t>type 		(breakfast/lunch/dinner/extras</a:t>
            </a:r>
            <a:r>
              <a:rPr lang="en-AU" cap="none" dirty="0">
                <a:solidFill>
                  <a:schemeClr val="tx1"/>
                </a:solidFill>
                <a:effectLst/>
              </a:rPr>
              <a:t>)</a:t>
            </a:r>
            <a:endParaRPr lang="en-US" cap="none" dirty="0">
              <a:solidFill>
                <a:schemeClr val="tx1"/>
              </a:solidFill>
              <a:effectLst/>
            </a:endParaRPr>
          </a:p>
          <a:p>
            <a:pPr marL="0" indent="0">
              <a:buNone/>
            </a:pPr>
            <a:r>
              <a:rPr lang="en-AU" cap="none" dirty="0">
                <a:solidFill>
                  <a:schemeClr val="tx1"/>
                </a:solidFill>
                <a:effectLst/>
              </a:rPr>
              <a:t>	</a:t>
            </a:r>
            <a:r>
              <a:rPr lang="en-AU" cap="none" dirty="0" smtClean="0">
                <a:solidFill>
                  <a:schemeClr val="tx1"/>
                </a:solidFill>
                <a:effectLst/>
              </a:rPr>
              <a:t>c</a:t>
            </a:r>
            <a:r>
              <a:rPr lang="en-AU" cap="none" dirty="0" smtClean="0">
                <a:solidFill>
                  <a:schemeClr val="tx1"/>
                </a:solidFill>
                <a:effectLst/>
              </a:rPr>
              <a:t>. </a:t>
            </a:r>
            <a:r>
              <a:rPr lang="en-AU" cap="none" dirty="0">
                <a:solidFill>
                  <a:schemeClr val="tx1"/>
                </a:solidFill>
                <a:effectLst/>
              </a:rPr>
              <a:t>Click ‘Done’ when finish</a:t>
            </a:r>
            <a:endParaRPr lang="en-US" cap="none" dirty="0">
              <a:solidFill>
                <a:schemeClr val="tx1"/>
              </a:solidFill>
              <a:effectLst/>
            </a:endParaRPr>
          </a:p>
          <a:p>
            <a:pPr marL="0" indent="0">
              <a:buNone/>
            </a:pPr>
            <a:endParaRPr lang="en-US" sz="2400"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	</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5" y="1800225"/>
            <a:ext cx="2962275" cy="4752975"/>
          </a:xfrm>
          <a:prstGeom prst="rect">
            <a:avLst/>
          </a:prstGeom>
        </p:spPr>
      </p:pic>
      <p:sp>
        <p:nvSpPr>
          <p:cNvPr id="8" name="Rectangle 7"/>
          <p:cNvSpPr/>
          <p:nvPr/>
        </p:nvSpPr>
        <p:spPr>
          <a:xfrm>
            <a:off x="414069" y="1214104"/>
            <a:ext cx="7256731" cy="369332"/>
          </a:xfrm>
          <a:prstGeom prst="rect">
            <a:avLst/>
          </a:prstGeom>
        </p:spPr>
        <p:txBody>
          <a:bodyPr wrap="square">
            <a:spAutoFit/>
          </a:bodyPr>
          <a:lstStyle/>
          <a:p>
            <a:r>
              <a:rPr lang="en-AU" b="1" dirty="0"/>
              <a:t>Task 1: You recall that you ate 1 serve of fruit today. Log that.</a:t>
            </a:r>
            <a:endParaRPr lang="en-US" dirty="0"/>
          </a:p>
        </p:txBody>
      </p:sp>
    </p:spTree>
    <p:extLst>
      <p:ext uri="{BB962C8B-B14F-4D97-AF65-F5344CB8AC3E}">
        <p14:creationId xmlns:p14="http://schemas.microsoft.com/office/powerpoint/2010/main" val="3711102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AU" cap="none" dirty="0" smtClean="0">
                <a:solidFill>
                  <a:schemeClr val="tx1"/>
                </a:solidFill>
                <a:effectLst/>
              </a:rPr>
              <a:t>a. Select </a:t>
            </a:r>
            <a:r>
              <a:rPr lang="en-AU" cap="none" dirty="0">
                <a:solidFill>
                  <a:schemeClr val="tx1"/>
                </a:solidFill>
                <a:effectLst/>
              </a:rPr>
              <a:t>‘Fruit’ section </a:t>
            </a:r>
            <a:endParaRPr lang="en-US" cap="none" dirty="0">
              <a:solidFill>
                <a:schemeClr val="tx1"/>
              </a:solidFill>
              <a:effectLst/>
            </a:endParaRP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cap="none" dirty="0">
                <a:solidFill>
                  <a:schemeClr val="tx1"/>
                </a:solidFill>
                <a:effectLst/>
              </a:rPr>
              <a:t>	</a:t>
            </a:r>
            <a:r>
              <a:rPr lang="en-AU" cap="none" dirty="0" smtClean="0">
                <a:solidFill>
                  <a:schemeClr val="tx1"/>
                </a:solidFill>
                <a:effectLst/>
              </a:rPr>
              <a:t>Click </a:t>
            </a:r>
            <a:r>
              <a:rPr lang="en-AU" cap="none" dirty="0">
                <a:solidFill>
                  <a:schemeClr val="tx1"/>
                </a:solidFill>
                <a:effectLst/>
              </a:rPr>
              <a:t>on the pie chart to select ‘Fruit’</a:t>
            </a:r>
            <a:endParaRPr lang="en-US" cap="none" dirty="0">
              <a:solidFill>
                <a:schemeClr val="tx1"/>
              </a:solidFill>
              <a:effectLst/>
            </a:endParaRPr>
          </a:p>
          <a:p>
            <a:pPr marL="457200" lvl="1" indent="0">
              <a:buNone/>
            </a:pPr>
            <a:r>
              <a:rPr lang="en-AU" cap="none" dirty="0" smtClean="0">
                <a:solidFill>
                  <a:schemeClr val="tx1"/>
                </a:solidFill>
                <a:effectLst/>
              </a:rPr>
              <a:t>= </a:t>
            </a:r>
            <a:r>
              <a:rPr lang="en-AU" cap="none" dirty="0">
                <a:solidFill>
                  <a:schemeClr val="tx1"/>
                </a:solidFill>
                <a:effectLst/>
              </a:rPr>
              <a:t>Yes, pie chart is clearly displayed with images and text</a:t>
            </a:r>
            <a:r>
              <a:rPr lang="en-AU" cap="none" dirty="0" smtClean="0">
                <a:solidFill>
                  <a:schemeClr val="tx1"/>
                </a:solidFill>
                <a:effectLst/>
              </a:rPr>
              <a:t>.</a:t>
            </a:r>
          </a:p>
          <a:p>
            <a:pPr marL="0" indent="0">
              <a:buNone/>
            </a:pPr>
            <a:r>
              <a:rPr lang="en-US" cap="none" dirty="0">
                <a:solidFill>
                  <a:srgbClr val="00B0F0"/>
                </a:solidFill>
                <a:effectLst/>
              </a:rPr>
              <a:t>2. will user understand instructions?</a:t>
            </a:r>
          </a:p>
          <a:p>
            <a:pPr marL="0" indent="0">
              <a:buNone/>
            </a:pPr>
            <a:r>
              <a:rPr lang="en-US" cap="none" dirty="0">
                <a:solidFill>
                  <a:schemeClr val="tx1"/>
                </a:solidFill>
                <a:effectLst/>
              </a:rPr>
              <a:t>	</a:t>
            </a:r>
            <a:r>
              <a:rPr lang="en-US" sz="1600" cap="none" dirty="0" smtClean="0">
                <a:solidFill>
                  <a:schemeClr val="tx1"/>
                </a:solidFill>
                <a:effectLst/>
              </a:rPr>
              <a:t>= Yes</a:t>
            </a:r>
            <a:r>
              <a:rPr lang="en-US" sz="1600" cap="none" dirty="0">
                <a:solidFill>
                  <a:schemeClr val="tx1"/>
                </a:solidFill>
                <a:effectLst/>
              </a:rPr>
              <a:t>, title labelled “Select a Food Group</a:t>
            </a:r>
            <a:r>
              <a:rPr lang="en-US" sz="1600" cap="none" dirty="0" smtClean="0">
                <a:solidFill>
                  <a:schemeClr val="tx1"/>
                </a:solidFill>
                <a:effectLst/>
              </a:rPr>
              <a:t>”</a:t>
            </a:r>
          </a:p>
          <a:p>
            <a:pPr marL="0" indent="0">
              <a:buNone/>
            </a:pPr>
            <a:r>
              <a:rPr lang="en-US" cap="none" dirty="0">
                <a:solidFill>
                  <a:srgbClr val="00B0F0"/>
                </a:solidFill>
                <a:effectLst/>
              </a:rPr>
              <a:t>3. will user know if progress has been made?</a:t>
            </a:r>
          </a:p>
          <a:p>
            <a:pPr marL="0" indent="0">
              <a:buNone/>
            </a:pPr>
            <a:r>
              <a:rPr lang="en-US" cap="none" dirty="0">
                <a:solidFill>
                  <a:schemeClr val="tx1"/>
                </a:solidFill>
                <a:effectLst/>
              </a:rPr>
              <a:t>	</a:t>
            </a:r>
            <a:r>
              <a:rPr lang="en-US" sz="1600" cap="none" dirty="0" smtClean="0">
                <a:solidFill>
                  <a:schemeClr val="tx1"/>
                </a:solidFill>
                <a:effectLst/>
              </a:rPr>
              <a:t>= Yes</a:t>
            </a:r>
            <a:r>
              <a:rPr lang="en-US" sz="1600" cap="none" dirty="0">
                <a:solidFill>
                  <a:schemeClr val="tx1"/>
                </a:solidFill>
                <a:effectLst/>
              </a:rPr>
              <a:t>, a dialog pops up</a:t>
            </a:r>
          </a:p>
          <a:p>
            <a:pPr marL="0" indent="0">
              <a:buNone/>
            </a:pPr>
            <a:endParaRPr lang="en-US" cap="none" dirty="0" smtClean="0">
              <a:solidFill>
                <a:schemeClr val="tx1"/>
              </a:solidFill>
              <a:effectLst/>
            </a:endParaRPr>
          </a:p>
          <a:p>
            <a:pPr marL="457200" lvl="1" indent="0">
              <a:buNone/>
            </a:pPr>
            <a:endParaRPr lang="en-US" cap="none" dirty="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5" y="1800225"/>
            <a:ext cx="2962275" cy="4752975"/>
          </a:xfrm>
          <a:prstGeom prst="rect">
            <a:avLst/>
          </a:prstGeom>
        </p:spPr>
      </p:pic>
      <p:cxnSp>
        <p:nvCxnSpPr>
          <p:cNvPr id="20" name="Straight Arrow Connector 19"/>
          <p:cNvCxnSpPr/>
          <p:nvPr/>
        </p:nvCxnSpPr>
        <p:spPr>
          <a:xfrm>
            <a:off x="5676900" y="3975100"/>
            <a:ext cx="2057400" cy="12540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232400" y="3594100"/>
            <a:ext cx="1968500" cy="13081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4069" y="1214104"/>
            <a:ext cx="7256731" cy="369332"/>
          </a:xfrm>
          <a:prstGeom prst="rect">
            <a:avLst/>
          </a:prstGeom>
        </p:spPr>
        <p:txBody>
          <a:bodyPr wrap="square">
            <a:spAutoFit/>
          </a:bodyPr>
          <a:lstStyle/>
          <a:p>
            <a:r>
              <a:rPr lang="en-AU" b="1" dirty="0"/>
              <a:t>Task 1: You recall that you ate 1 serve of fruit today. Log that.</a:t>
            </a:r>
            <a:endParaRPr lang="en-US" dirty="0"/>
          </a:p>
        </p:txBody>
      </p:sp>
    </p:spTree>
    <p:extLst>
      <p:ext uri="{BB962C8B-B14F-4D97-AF65-F5344CB8AC3E}">
        <p14:creationId xmlns:p14="http://schemas.microsoft.com/office/powerpoint/2010/main" val="84936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4" y="1800224"/>
            <a:ext cx="2962275" cy="4762500"/>
          </a:xfrm>
          <a:prstGeom prst="rect">
            <a:avLst/>
          </a:prstGeom>
        </p:spPr>
      </p:pic>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AU" cap="none" dirty="0" smtClean="0">
                <a:solidFill>
                  <a:schemeClr val="tx1"/>
                </a:solidFill>
                <a:effectLst/>
              </a:rPr>
              <a:t>b.</a:t>
            </a:r>
            <a:r>
              <a:rPr lang="en-AU" cap="none" dirty="0" smtClean="0">
                <a:solidFill>
                  <a:srgbClr val="FFFF00"/>
                </a:solidFill>
                <a:effectLst/>
              </a:rPr>
              <a:t> </a:t>
            </a:r>
            <a:r>
              <a:rPr lang="en-AU" cap="none" dirty="0" smtClean="0">
                <a:solidFill>
                  <a:schemeClr val="tx1"/>
                </a:solidFill>
                <a:effectLst/>
              </a:rPr>
              <a:t>Enter </a:t>
            </a:r>
            <a:r>
              <a:rPr lang="en-AU" cap="none" dirty="0">
                <a:solidFill>
                  <a:schemeClr val="tx1"/>
                </a:solidFill>
                <a:effectLst/>
              </a:rPr>
              <a:t>the number and select meal type </a:t>
            </a:r>
            <a:r>
              <a:rPr lang="en-AU" cap="none" dirty="0" smtClean="0">
                <a:solidFill>
                  <a:schemeClr val="tx1"/>
                </a:solidFill>
                <a:effectLst/>
              </a:rPr>
              <a:t>(</a:t>
            </a:r>
            <a:r>
              <a:rPr lang="en-AU" cap="none" dirty="0">
                <a:solidFill>
                  <a:schemeClr val="tx1"/>
                </a:solidFill>
                <a:effectLst/>
              </a:rPr>
              <a:t>breakfast/lunch/dinner/extras)</a:t>
            </a:r>
            <a:endParaRPr lang="en-US" cap="none" dirty="0">
              <a:solidFill>
                <a:schemeClr val="tx1"/>
              </a:solidFill>
              <a:effectLst/>
            </a:endParaRP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cap="none" dirty="0" smtClean="0">
                <a:solidFill>
                  <a:schemeClr val="tx1"/>
                </a:solidFill>
                <a:effectLst/>
              </a:rPr>
              <a:t>	</a:t>
            </a:r>
            <a:r>
              <a:rPr lang="en-US" cap="none" dirty="0">
                <a:solidFill>
                  <a:schemeClr val="tx1"/>
                </a:solidFill>
                <a:effectLst/>
              </a:rPr>
              <a:t>Type or use +/- to select a number, use up/down arrow to select meal type</a:t>
            </a:r>
          </a:p>
          <a:p>
            <a:pPr marL="0" indent="0">
              <a:buNone/>
            </a:pPr>
            <a:r>
              <a:rPr lang="en-US" sz="1600" cap="none" dirty="0">
                <a:solidFill>
                  <a:schemeClr val="tx1"/>
                </a:solidFill>
                <a:effectLst/>
              </a:rPr>
              <a:t>	</a:t>
            </a:r>
            <a:r>
              <a:rPr lang="en-US" sz="1600" cap="none" dirty="0" smtClean="0">
                <a:solidFill>
                  <a:schemeClr val="tx1"/>
                </a:solidFill>
                <a:effectLst/>
              </a:rPr>
              <a:t>= </a:t>
            </a:r>
            <a:r>
              <a:rPr lang="en-US" sz="1600" cap="none" dirty="0">
                <a:solidFill>
                  <a:schemeClr val="tx1"/>
                </a:solidFill>
                <a:effectLst/>
              </a:rPr>
              <a:t>Yes, dialog clearly displayed with symbols</a:t>
            </a:r>
          </a:p>
          <a:p>
            <a:pPr marL="0" indent="0">
              <a:buNone/>
            </a:pPr>
            <a:r>
              <a:rPr lang="en-US" cap="none" dirty="0" smtClean="0">
                <a:solidFill>
                  <a:srgbClr val="00B0F0"/>
                </a:solidFill>
                <a:effectLst/>
              </a:rPr>
              <a:t>2</a:t>
            </a:r>
            <a:r>
              <a:rPr lang="en-US" cap="none" dirty="0">
                <a:solidFill>
                  <a:srgbClr val="00B0F0"/>
                </a:solidFill>
                <a:effectLst/>
              </a:rPr>
              <a:t>.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Yes, “?” helps users to estimate serving </a:t>
            </a:r>
            <a:r>
              <a:rPr lang="en-US" sz="1600" cap="none" dirty="0" smtClean="0">
                <a:solidFill>
                  <a:schemeClr val="tx1"/>
                </a:solidFill>
                <a:effectLst/>
              </a:rPr>
              <a:t>size</a:t>
            </a:r>
          </a:p>
          <a:p>
            <a:pPr marL="0" indent="0">
              <a:buNone/>
            </a:pPr>
            <a:r>
              <a:rPr lang="en-US" cap="none" dirty="0" smtClean="0">
                <a:solidFill>
                  <a:srgbClr val="00B0F0"/>
                </a:solidFill>
                <a:effectLst/>
              </a:rPr>
              <a:t>3</a:t>
            </a:r>
            <a:r>
              <a:rPr lang="en-US" cap="none" dirty="0">
                <a:solidFill>
                  <a:srgbClr val="00B0F0"/>
                </a:solidFill>
                <a:effectLst/>
              </a:rPr>
              <a:t>. will user know if progress has been made?</a:t>
            </a:r>
          </a:p>
          <a:p>
            <a:pPr marL="0" indent="0">
              <a:buNone/>
            </a:pPr>
            <a:r>
              <a:rPr lang="en-US" cap="none" dirty="0">
                <a:solidFill>
                  <a:schemeClr val="tx1"/>
                </a:solidFill>
                <a:effectLst/>
              </a:rPr>
              <a:t>	</a:t>
            </a:r>
            <a:r>
              <a:rPr lang="en-US" sz="1600" cap="none" dirty="0">
                <a:solidFill>
                  <a:schemeClr val="tx1"/>
                </a:solidFill>
                <a:effectLst/>
              </a:rPr>
              <a:t>= Yes, number and meal type changed accordingly</a:t>
            </a:r>
            <a:endParaRPr lang="en-US" cap="none" dirty="0" smtClean="0">
              <a:solidFill>
                <a:schemeClr val="tx1"/>
              </a:solidFill>
              <a:effectLst/>
            </a:endParaRPr>
          </a:p>
          <a:p>
            <a:pPr marL="457200" lvl="1" indent="0">
              <a:buNone/>
            </a:pPr>
            <a:endParaRPr lang="en-US" cap="none" dirty="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5422900" y="4849032"/>
            <a:ext cx="793750" cy="3579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14633" y="4381500"/>
            <a:ext cx="1189367" cy="127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056157" y="2775169"/>
            <a:ext cx="2474943" cy="32449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14069" y="1214104"/>
            <a:ext cx="7256731" cy="369332"/>
          </a:xfrm>
          <a:prstGeom prst="rect">
            <a:avLst/>
          </a:prstGeom>
        </p:spPr>
        <p:txBody>
          <a:bodyPr wrap="square">
            <a:spAutoFit/>
          </a:bodyPr>
          <a:lstStyle/>
          <a:p>
            <a:r>
              <a:rPr lang="en-AU" b="1" dirty="0"/>
              <a:t>Task 1: You recall that you ate 1 serve of fruit today. Log that.</a:t>
            </a:r>
            <a:endParaRPr lang="en-US" dirty="0"/>
          </a:p>
        </p:txBody>
      </p:sp>
    </p:spTree>
    <p:extLst>
      <p:ext uri="{BB962C8B-B14F-4D97-AF65-F5344CB8AC3E}">
        <p14:creationId xmlns:p14="http://schemas.microsoft.com/office/powerpoint/2010/main" val="268420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54" y="1800224"/>
            <a:ext cx="2962275" cy="4762500"/>
          </a:xfrm>
          <a:prstGeom prst="rect">
            <a:avLst/>
          </a:prstGeom>
        </p:spPr>
      </p:pic>
      <p:sp>
        <p:nvSpPr>
          <p:cNvPr id="3" name="Content Placeholder 2"/>
          <p:cNvSpPr>
            <a:spLocks noGrp="1"/>
          </p:cNvSpPr>
          <p:nvPr>
            <p:ph idx="1"/>
          </p:nvPr>
        </p:nvSpPr>
        <p:spPr>
          <a:xfrm>
            <a:off x="414069" y="2058632"/>
            <a:ext cx="5377131" cy="4342168"/>
          </a:xfrm>
        </p:spPr>
        <p:txBody>
          <a:bodyPr anchor="t">
            <a:noAutofit/>
          </a:bodyPr>
          <a:lstStyle/>
          <a:p>
            <a:pPr marL="0" indent="0">
              <a:buNone/>
            </a:pPr>
            <a:r>
              <a:rPr lang="en-AU" cap="none" dirty="0" smtClean="0">
                <a:solidFill>
                  <a:srgbClr val="FFFF00"/>
                </a:solidFill>
                <a:effectLst/>
              </a:rPr>
              <a:t>Sub-Task: </a:t>
            </a:r>
            <a:r>
              <a:rPr lang="en-AU" cap="none" dirty="0">
                <a:solidFill>
                  <a:schemeClr val="tx1"/>
                </a:solidFill>
                <a:effectLst/>
              </a:rPr>
              <a:t>c. Click ‘Done’ when finish</a:t>
            </a:r>
            <a:endParaRPr lang="en-US" cap="none" dirty="0">
              <a:solidFill>
                <a:schemeClr val="tx1"/>
              </a:solidFill>
              <a:effectLst/>
            </a:endParaRPr>
          </a:p>
          <a:p>
            <a:pPr marL="0" indent="0">
              <a:buNone/>
            </a:pPr>
            <a:endParaRPr lang="en-AU" cap="none" dirty="0" smtClean="0">
              <a:solidFill>
                <a:srgbClr val="00B0F0"/>
              </a:solidFill>
              <a:effectLst/>
            </a:endParaRPr>
          </a:p>
          <a:p>
            <a:pPr marL="0" indent="0">
              <a:buNone/>
            </a:pPr>
            <a:r>
              <a:rPr lang="en-AU" cap="none" dirty="0" smtClean="0">
                <a:solidFill>
                  <a:srgbClr val="00B0F0"/>
                </a:solidFill>
                <a:effectLst/>
              </a:rPr>
              <a:t>1</a:t>
            </a:r>
            <a:r>
              <a:rPr lang="en-AU" cap="none" dirty="0">
                <a:solidFill>
                  <a:srgbClr val="00B0F0"/>
                </a:solidFill>
                <a:effectLst/>
              </a:rPr>
              <a:t>. will correct action be obvious? </a:t>
            </a:r>
            <a:endParaRPr lang="en-US" cap="none" dirty="0">
              <a:solidFill>
                <a:srgbClr val="00B0F0"/>
              </a:solidFill>
              <a:effectLst/>
            </a:endParaRPr>
          </a:p>
          <a:p>
            <a:pPr marL="0" indent="0">
              <a:buNone/>
            </a:pPr>
            <a:r>
              <a:rPr lang="en-AU" cap="none" dirty="0" smtClean="0">
                <a:solidFill>
                  <a:schemeClr val="tx1"/>
                </a:solidFill>
                <a:effectLst/>
              </a:rPr>
              <a:t>	</a:t>
            </a:r>
            <a:r>
              <a:rPr lang="en-US" cap="none" dirty="0">
                <a:solidFill>
                  <a:schemeClr val="tx1"/>
                </a:solidFill>
                <a:effectLst/>
              </a:rPr>
              <a:t>Click done/cancel</a:t>
            </a:r>
          </a:p>
          <a:p>
            <a:pPr marL="0" indent="0">
              <a:buNone/>
            </a:pPr>
            <a:r>
              <a:rPr lang="en-US" cap="none" dirty="0">
                <a:solidFill>
                  <a:schemeClr val="tx1"/>
                </a:solidFill>
                <a:effectLst/>
              </a:rPr>
              <a:t>	</a:t>
            </a:r>
            <a:r>
              <a:rPr lang="en-US" sz="1600" cap="none" dirty="0" smtClean="0">
                <a:solidFill>
                  <a:schemeClr val="tx1"/>
                </a:solidFill>
                <a:effectLst/>
              </a:rPr>
              <a:t>= </a:t>
            </a:r>
            <a:r>
              <a:rPr lang="en-US" sz="1600" cap="none" dirty="0">
                <a:solidFill>
                  <a:schemeClr val="tx1"/>
                </a:solidFill>
                <a:effectLst/>
              </a:rPr>
              <a:t>Yes, buttons are self-explained</a:t>
            </a:r>
          </a:p>
          <a:p>
            <a:pPr marL="0" indent="0">
              <a:buNone/>
            </a:pPr>
            <a:r>
              <a:rPr lang="en-US" cap="none" dirty="0" smtClean="0">
                <a:solidFill>
                  <a:srgbClr val="00B0F0"/>
                </a:solidFill>
                <a:effectLst/>
              </a:rPr>
              <a:t>2</a:t>
            </a:r>
            <a:r>
              <a:rPr lang="en-US" cap="none" dirty="0">
                <a:solidFill>
                  <a:srgbClr val="00B0F0"/>
                </a:solidFill>
                <a:effectLst/>
              </a:rPr>
              <a:t>. will user understand instructions?</a:t>
            </a:r>
          </a:p>
          <a:p>
            <a:pPr marL="0" indent="0">
              <a:buNone/>
            </a:pPr>
            <a:r>
              <a:rPr lang="en-US" cap="none" dirty="0" smtClean="0">
                <a:solidFill>
                  <a:schemeClr val="tx1"/>
                </a:solidFill>
                <a:effectLst/>
              </a:rPr>
              <a:t>	</a:t>
            </a:r>
            <a:r>
              <a:rPr lang="en-US" sz="1600" cap="none" dirty="0">
                <a:solidFill>
                  <a:schemeClr val="tx1"/>
                </a:solidFill>
                <a:effectLst/>
              </a:rPr>
              <a:t>= Yes, buttons are self-explained</a:t>
            </a:r>
          </a:p>
          <a:p>
            <a:pPr marL="0" indent="0">
              <a:buNone/>
            </a:pPr>
            <a:r>
              <a:rPr lang="en-US" cap="none" dirty="0" smtClean="0">
                <a:solidFill>
                  <a:srgbClr val="00B0F0"/>
                </a:solidFill>
                <a:effectLst/>
              </a:rPr>
              <a:t>3</a:t>
            </a:r>
            <a:r>
              <a:rPr lang="en-US" cap="none" dirty="0">
                <a:solidFill>
                  <a:srgbClr val="00B0F0"/>
                </a:solidFill>
                <a:effectLst/>
              </a:rPr>
              <a:t>. will user know if progress has been made?</a:t>
            </a:r>
          </a:p>
          <a:p>
            <a:pPr marL="0" indent="0">
              <a:buNone/>
            </a:pPr>
            <a:r>
              <a:rPr lang="en-US" cap="none" dirty="0">
                <a:solidFill>
                  <a:schemeClr val="tx1"/>
                </a:solidFill>
                <a:effectLst/>
              </a:rPr>
              <a:t>	</a:t>
            </a:r>
            <a:r>
              <a:rPr lang="en-US" sz="1600" cap="none" dirty="0">
                <a:solidFill>
                  <a:schemeClr val="tx1"/>
                </a:solidFill>
                <a:effectLst/>
              </a:rPr>
              <a:t>= Yes, dialog disappears. The bar graph and percentage change.</a:t>
            </a:r>
            <a:endParaRPr lang="en-US" cap="none" dirty="0" smtClean="0">
              <a:solidFill>
                <a:srgbClr val="FFFF00"/>
              </a:solidFill>
              <a:effectLst/>
            </a:endParaRPr>
          </a:p>
          <a:p>
            <a:pPr marL="0" indent="0">
              <a:buNone/>
            </a:pPr>
            <a:endParaRPr lang="en-US" cap="none" dirty="0">
              <a:solidFill>
                <a:schemeClr val="tx1"/>
              </a:solidFill>
              <a:effectLst/>
            </a:endParaRPr>
          </a:p>
        </p:txBody>
      </p:sp>
      <p:sp>
        <p:nvSpPr>
          <p:cNvPr id="5" name="Title 1"/>
          <p:cNvSpPr txBox="1">
            <a:spLocks/>
          </p:cNvSpPr>
          <p:nvPr/>
        </p:nvSpPr>
        <p:spPr>
          <a:xfrm>
            <a:off x="414069" y="157850"/>
            <a:ext cx="8298610" cy="95039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cap="none" dirty="0" smtClean="0">
                <a:solidFill>
                  <a:schemeClr val="tx1"/>
                </a:solidFill>
                <a:effectLst/>
              </a:rPr>
              <a:t>Cognitive Walkthrough</a:t>
            </a:r>
            <a:endParaRPr lang="en-US" sz="3200" cap="none" dirty="0">
              <a:solidFill>
                <a:schemeClr val="tx1"/>
              </a:solidFill>
            </a:endParaRPr>
          </a:p>
        </p:txBody>
      </p:sp>
      <p:cxnSp>
        <p:nvCxnSpPr>
          <p:cNvPr id="6" name="Straight Connector 5"/>
          <p:cNvCxnSpPr/>
          <p:nvPr/>
        </p:nvCxnSpPr>
        <p:spPr>
          <a:xfrm>
            <a:off x="275771" y="1108241"/>
            <a:ext cx="8570259"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705600"/>
            <a:ext cx="9144000" cy="1524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14069" y="1214104"/>
            <a:ext cx="7256731" cy="369332"/>
          </a:xfrm>
          <a:prstGeom prst="rect">
            <a:avLst/>
          </a:prstGeom>
        </p:spPr>
        <p:txBody>
          <a:bodyPr wrap="square">
            <a:spAutoFit/>
          </a:bodyPr>
          <a:lstStyle/>
          <a:p>
            <a:r>
              <a:rPr lang="en-AU" b="1" dirty="0"/>
              <a:t>Task 1: You recall that you ate 1 serve of fruit today. Log that.</a:t>
            </a:r>
            <a:endParaRPr lang="en-US" dirty="0"/>
          </a:p>
        </p:txBody>
      </p:sp>
      <p:cxnSp>
        <p:nvCxnSpPr>
          <p:cNvPr id="23" name="Straight Arrow Connector 22"/>
          <p:cNvCxnSpPr/>
          <p:nvPr/>
        </p:nvCxnSpPr>
        <p:spPr>
          <a:xfrm>
            <a:off x="5397500" y="4737100"/>
            <a:ext cx="1181100" cy="5969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41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448</TotalTime>
  <Words>2398</Words>
  <Application>Microsoft Office PowerPoint</Application>
  <PresentationFormat>On-screen Show (4:3)</PresentationFormat>
  <Paragraphs>500</Paragraphs>
  <Slides>32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宋体</vt:lpstr>
      <vt:lpstr>Arial</vt:lpstr>
      <vt:lpstr>Calibri</vt:lpstr>
      <vt:lpstr>Century Gothic</vt:lpstr>
      <vt:lpstr>Cordia New</vt:lpstr>
      <vt:lpstr>Tahoma</vt:lpstr>
      <vt:lpstr>Mesh</vt:lpstr>
      <vt:lpstr>Food Logging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Think-Aloud Evaluation</vt:lpstr>
      <vt:lpstr>Think-Aloud Evaluation</vt:lpstr>
      <vt:lpstr>Think-Aloud Evaluation</vt:lpstr>
      <vt:lpstr>Think-Aloud Evaluation</vt:lpstr>
      <vt:lpstr>Think-Aloud Evaluation</vt:lpstr>
      <vt:lpstr>Think-Aloud Evaluation</vt:lpstr>
      <vt:lpstr>Think-Aloud Evaluation</vt:lpstr>
      <vt:lpstr>Think-Aloud Evaluation</vt:lpstr>
      <vt:lpstr>SUS Questionnaire</vt:lpstr>
      <vt:lpstr>SUS Questionnaire</vt:lpstr>
      <vt:lpstr>AttrakDiff Questionnaire</vt:lpstr>
      <vt:lpstr>AttrakDiff Questionnaire</vt:lpstr>
      <vt:lpstr>AttrakDiff Questionnaire</vt:lpstr>
      <vt:lpstr>AttrakDiff Questionnaire</vt:lpstr>
      <vt:lpstr>Summary of Questionnaires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Food Logging System</dc:title>
  <dc:creator>Saki</dc:creator>
  <cp:lastModifiedBy>Saki</cp:lastModifiedBy>
  <cp:revision>267</cp:revision>
  <dcterms:created xsi:type="dcterms:W3CDTF">2015-10-13T12:56:44Z</dcterms:created>
  <dcterms:modified xsi:type="dcterms:W3CDTF">2015-10-20T02:18:05Z</dcterms:modified>
</cp:coreProperties>
</file>