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1" r:id="rId3"/>
    <p:sldId id="257" r:id="rId4"/>
    <p:sldId id="279" r:id="rId5"/>
    <p:sldId id="258" r:id="rId6"/>
    <p:sldId id="259" r:id="rId7"/>
    <p:sldId id="260" r:id="rId8"/>
    <p:sldId id="267" r:id="rId9"/>
    <p:sldId id="261" r:id="rId10"/>
    <p:sldId id="262" r:id="rId11"/>
    <p:sldId id="282" r:id="rId12"/>
    <p:sldId id="283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81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569D2-EC09-43A9-9EC8-5D52DD2FFBAE}" type="datetimeFigureOut">
              <a:rPr lang="es-CO" smtClean="0"/>
              <a:pPr/>
              <a:t>22/04/2022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93129-19B5-4B7D-924F-3AF6ABCD4E3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689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Se entiende por clases lógicas de una aplicación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3129-19B5-4B7D-924F-3AF6ABCD4E39}" type="slidenum">
              <a:rPr lang="es-CO" smtClean="0"/>
              <a:pPr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434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958-AF5D-4716-AC91-00D3EC4850EA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067C-BD3C-409B-BDA3-9E3A687372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958-AF5D-4716-AC91-00D3EC4850EA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067C-BD3C-409B-BDA3-9E3A687372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958-AF5D-4716-AC91-00D3EC4850EA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067C-BD3C-409B-BDA3-9E3A687372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958-AF5D-4716-AC91-00D3EC4850EA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067C-BD3C-409B-BDA3-9E3A687372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958-AF5D-4716-AC91-00D3EC4850EA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067C-BD3C-409B-BDA3-9E3A687372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958-AF5D-4716-AC91-00D3EC4850EA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067C-BD3C-409B-BDA3-9E3A687372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958-AF5D-4716-AC91-00D3EC4850EA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067C-BD3C-409B-BDA3-9E3A687372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958-AF5D-4716-AC91-00D3EC4850EA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067C-BD3C-409B-BDA3-9E3A687372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958-AF5D-4716-AC91-00D3EC4850EA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067C-BD3C-409B-BDA3-9E3A687372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958-AF5D-4716-AC91-00D3EC4850EA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067C-BD3C-409B-BDA3-9E3A6873726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502384"/>
            <a:ext cx="7772400" cy="494284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958-AF5D-4716-AC91-00D3EC4850EA}" type="datetimeFigureOut">
              <a:rPr lang="es-ES" smtClean="0"/>
              <a:pPr/>
              <a:t>22/04/2022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61067C-BD3C-409B-BDA3-9E3A6873726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61067C-BD3C-409B-BDA3-9E3A6873726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19B958-AF5D-4716-AC91-00D3EC4850EA}" type="datetimeFigureOut">
              <a:rPr lang="es-ES" smtClean="0"/>
              <a:pPr/>
              <a:t>22/04/2022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d.uoc.gr/~hy252/references/UML_for_Java_Programmers-Book.pdf" TargetMode="External"/><Relationship Id="rId2" Type="http://schemas.openxmlformats.org/officeDocument/2006/relationships/hyperlink" Target="http://www.ibm.com/developerworks/rational/library/769.html.%20Citado%20en%20julio%202013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dirty="0"/>
              <a:t>Desarrollo de Software Orientado por Objetos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14422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DOC_ING_AGOMEZ\LABORALES\Dropbox\IUE\POO_02_2013\Diagrama_Cla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15383" r="30052" b="29230"/>
          <a:stretch/>
        </p:blipFill>
        <p:spPr bwMode="auto">
          <a:xfrm>
            <a:off x="899592" y="1428118"/>
            <a:ext cx="7203209" cy="422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</a:t>
            </a:r>
            <a:br>
              <a:rPr lang="es-CO" dirty="0"/>
            </a:br>
            <a:r>
              <a:rPr lang="es-CO" sz="4000" dirty="0"/>
              <a:t>Ejemplo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78640" y="6132633"/>
            <a:ext cx="936104" cy="3693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Ámbito</a:t>
            </a:r>
          </a:p>
        </p:txBody>
      </p:sp>
      <p:sp>
        <p:nvSpPr>
          <p:cNvPr id="15" name="14 Abrir llave"/>
          <p:cNvSpPr/>
          <p:nvPr/>
        </p:nvSpPr>
        <p:spPr>
          <a:xfrm>
            <a:off x="1043608" y="2060848"/>
            <a:ext cx="73687" cy="3508528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16 Conector angular"/>
          <p:cNvCxnSpPr>
            <a:stCxn id="5" idx="1"/>
            <a:endCxn id="15" idx="1"/>
          </p:cNvCxnSpPr>
          <p:nvPr/>
        </p:nvCxnSpPr>
        <p:spPr>
          <a:xfrm rot="10800000" flipH="1">
            <a:off x="778640" y="3815113"/>
            <a:ext cx="264968" cy="2502187"/>
          </a:xfrm>
          <a:prstGeom prst="bentConnector3">
            <a:avLst>
              <a:gd name="adj1" fmla="val -8627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6444208" y="4077072"/>
            <a:ext cx="1152128" cy="3693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Métodos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6444208" y="2412253"/>
            <a:ext cx="1152128" cy="36933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Atributos</a:t>
            </a:r>
          </a:p>
        </p:txBody>
      </p:sp>
      <p:sp>
        <p:nvSpPr>
          <p:cNvPr id="22" name="21 Flecha izquierda"/>
          <p:cNvSpPr/>
          <p:nvPr/>
        </p:nvSpPr>
        <p:spPr>
          <a:xfrm>
            <a:off x="5605897" y="2452903"/>
            <a:ext cx="792088" cy="2649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Flecha izquierda"/>
          <p:cNvSpPr/>
          <p:nvPr/>
        </p:nvSpPr>
        <p:spPr>
          <a:xfrm>
            <a:off x="5580112" y="4089873"/>
            <a:ext cx="792088" cy="2649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73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</a:t>
            </a:r>
            <a:br>
              <a:rPr lang="es-CO" dirty="0"/>
            </a:br>
            <a:r>
              <a:rPr lang="es-CO" sz="3600" i="1" dirty="0"/>
              <a:t>Atributos y métodos</a:t>
            </a:r>
            <a:endParaRPr lang="es-CO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CO" b="1" dirty="0"/>
              <a:t>Recordemos</a:t>
            </a:r>
          </a:p>
          <a:p>
            <a:pPr algn="just"/>
            <a:r>
              <a:rPr lang="es-CO" dirty="0"/>
              <a:t>Tanto las clases como sus miembros tienen ámbito, que se refiere a la visibilidad y contexto en el que un miembro existe.</a:t>
            </a:r>
          </a:p>
          <a:p>
            <a:pPr algn="just"/>
            <a:r>
              <a:rPr lang="es-CO" u="sng" dirty="0"/>
              <a:t>Existen variables y constantes y ambas pueden ser de instancia o de clase.</a:t>
            </a:r>
          </a:p>
          <a:p>
            <a:pPr lvl="1" algn="just"/>
            <a:r>
              <a:rPr lang="es-CO" dirty="0"/>
              <a:t>Variables o constantes de </a:t>
            </a:r>
            <a:r>
              <a:rPr lang="es-CO" dirty="0">
                <a:solidFill>
                  <a:srgbClr val="FF0000"/>
                </a:solidFill>
              </a:rPr>
              <a:t>instancia</a:t>
            </a:r>
            <a:r>
              <a:rPr lang="es-CO" dirty="0"/>
              <a:t>: son propias del objeto y por tanto su valor cambia de acuerdo con el objeto.</a:t>
            </a:r>
          </a:p>
          <a:p>
            <a:pPr lvl="1" algn="just"/>
            <a:r>
              <a:rPr lang="es-CO" dirty="0"/>
              <a:t>Variables o constantes de </a:t>
            </a:r>
            <a:r>
              <a:rPr lang="es-CO" dirty="0">
                <a:solidFill>
                  <a:srgbClr val="FF0000"/>
                </a:solidFill>
              </a:rPr>
              <a:t>clase</a:t>
            </a:r>
            <a:r>
              <a:rPr lang="es-CO" dirty="0"/>
              <a:t>: su valor es independiente del objeto, si se cambia el valor en un objeto, se cambia para todos los demás.</a:t>
            </a:r>
          </a:p>
          <a:p>
            <a:pPr algn="just"/>
            <a:r>
              <a:rPr lang="es-CO" u="sng" dirty="0"/>
              <a:t>Los métodos también pueden ser de instancia o de clase</a:t>
            </a:r>
          </a:p>
          <a:p>
            <a:pPr lvl="1" algn="just"/>
            <a:r>
              <a:rPr lang="es-CO" dirty="0"/>
              <a:t>Métodos de </a:t>
            </a:r>
            <a:r>
              <a:rPr lang="es-CO" dirty="0">
                <a:solidFill>
                  <a:srgbClr val="FF0000"/>
                </a:solidFill>
              </a:rPr>
              <a:t>instancia</a:t>
            </a:r>
            <a:r>
              <a:rPr lang="es-CO" dirty="0"/>
              <a:t>: Solo afectan al objeto que los ejecuta y por lo tanto para que se puedan realizar el objeto tiene que existir (se tiene que llamar al constructor del objeto)</a:t>
            </a:r>
          </a:p>
          <a:p>
            <a:pPr lvl="1" algn="just"/>
            <a:r>
              <a:rPr lang="es-CO" dirty="0"/>
              <a:t>Métodos de </a:t>
            </a:r>
            <a:r>
              <a:rPr lang="es-CO" dirty="0">
                <a:solidFill>
                  <a:srgbClr val="FF0000"/>
                </a:solidFill>
              </a:rPr>
              <a:t>clase</a:t>
            </a:r>
            <a:r>
              <a:rPr lang="es-CO" dirty="0"/>
              <a:t>: Afectan a las variables de clase y se pueden ejecutar así no haya objetos creados de dicha clase.</a:t>
            </a:r>
          </a:p>
        </p:txBody>
      </p:sp>
    </p:spTree>
    <p:extLst>
      <p:ext uri="{BB962C8B-B14F-4D97-AF65-F5344CB8AC3E}">
        <p14:creationId xmlns:p14="http://schemas.microsoft.com/office/powerpoint/2010/main" val="70704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32569"/>
          </a:xfrm>
        </p:spPr>
        <p:txBody>
          <a:bodyPr/>
          <a:lstStyle/>
          <a:p>
            <a:r>
              <a:rPr lang="es-CO" dirty="0"/>
              <a:t>Clase</a:t>
            </a:r>
            <a:br>
              <a:rPr lang="es-CO" dirty="0"/>
            </a:br>
            <a:r>
              <a:rPr lang="es-CO" sz="3200" i="1" dirty="0"/>
              <a:t>Representación atributos y métodos en UML</a:t>
            </a:r>
            <a:endParaRPr lang="es-CO" i="1" dirty="0"/>
          </a:p>
        </p:txBody>
      </p:sp>
      <p:sp>
        <p:nvSpPr>
          <p:cNvPr id="7" name="Rectángulo 6"/>
          <p:cNvSpPr/>
          <p:nvPr/>
        </p:nvSpPr>
        <p:spPr>
          <a:xfrm>
            <a:off x="4355976" y="1315358"/>
            <a:ext cx="4608512" cy="6734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tx1"/>
                </a:solidFill>
                <a:latin typeface="+mj-lt"/>
              </a:rPr>
              <a:t>Los miembros de clase se expresan subrayando el miembro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17315" y="4482454"/>
            <a:ext cx="2952328" cy="13234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+mj-lt"/>
              </a:rPr>
              <a:t>En lenguajes como C#, Java y C++, los miembros de clase se definen con el modificador </a:t>
            </a:r>
            <a:r>
              <a:rPr lang="es-CO" sz="2000" b="1" dirty="0" err="1">
                <a:latin typeface="+mj-lt"/>
              </a:rPr>
              <a:t>static</a:t>
            </a:r>
            <a:endParaRPr lang="es-CO" sz="2000" b="1" dirty="0"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39134"/>
            <a:ext cx="3882515" cy="2456285"/>
          </a:xfrm>
          <a:prstGeom prst="rect">
            <a:avLst/>
          </a:prstGeom>
        </p:spPr>
      </p:pic>
      <p:cxnSp>
        <p:nvCxnSpPr>
          <p:cNvPr id="9" name="Conector recto de flecha 8"/>
          <p:cNvCxnSpPr>
            <a:stCxn id="7" idx="1"/>
          </p:cNvCxnSpPr>
          <p:nvPr/>
        </p:nvCxnSpPr>
        <p:spPr>
          <a:xfrm flipH="1">
            <a:off x="1933364" y="1652099"/>
            <a:ext cx="2422612" cy="106866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988840"/>
            <a:ext cx="4849688" cy="48263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0665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Lenguaje de modelado unificado</a:t>
            </a:r>
            <a:br>
              <a:rPr lang="es-CO" dirty="0"/>
            </a:br>
            <a:r>
              <a:rPr lang="es-CO" dirty="0" err="1"/>
              <a:t>uml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7659687" cy="1633538"/>
          </a:xfrm>
        </p:spPr>
        <p:txBody>
          <a:bodyPr>
            <a:normAutofit/>
          </a:bodyPr>
          <a:lstStyle/>
          <a:p>
            <a:r>
              <a:rPr lang="en-US" sz="1600" dirty="0"/>
              <a:t>Bell, Donald. 2013.UML basics: An introduction to the Unified Modeling Language. </a:t>
            </a:r>
            <a:r>
              <a:rPr lang="en-US" sz="1600" dirty="0" err="1"/>
              <a:t>Disponible</a:t>
            </a:r>
            <a:r>
              <a:rPr lang="en-US" sz="1600" dirty="0"/>
              <a:t> en: </a:t>
            </a:r>
            <a:r>
              <a:rPr lang="es-CO" sz="1600" dirty="0">
                <a:hlinkClick r:id="rId2"/>
              </a:rPr>
              <a:t>http://www.ibm.com/developerworks/rational/library/769.html. </a:t>
            </a:r>
            <a:r>
              <a:rPr lang="es-CO" sz="1600" dirty="0"/>
              <a:t>Citado en julio 2016.</a:t>
            </a:r>
          </a:p>
          <a:p>
            <a:r>
              <a:rPr lang="es-CO" sz="1600" dirty="0"/>
              <a:t>Cecil, Martin R. 2002. UML </a:t>
            </a:r>
            <a:r>
              <a:rPr lang="es-CO" sz="1600" dirty="0" err="1"/>
              <a:t>for</a:t>
            </a:r>
            <a:r>
              <a:rPr lang="es-CO" sz="1600" dirty="0"/>
              <a:t> Java </a:t>
            </a:r>
            <a:r>
              <a:rPr lang="es-CO" sz="1600" dirty="0" err="1"/>
              <a:t>programmers</a:t>
            </a:r>
            <a:r>
              <a:rPr lang="es-CO" sz="1600" dirty="0"/>
              <a:t>. Ed Prentice Hall. Disponible en internet: </a:t>
            </a:r>
            <a:r>
              <a:rPr lang="es-CO" sz="1600" dirty="0">
                <a:hlinkClick r:id="rId3"/>
              </a:rPr>
              <a:t>http://www.csd.uoc.gr/~hy252/references/UML_for_Java_Programmers-Book.pdf</a:t>
            </a:r>
            <a:r>
              <a:rPr lang="es-CO" sz="1600" dirty="0"/>
              <a:t>. Citado en julio 2016</a:t>
            </a:r>
            <a:endParaRPr lang="en-US" sz="1600" dirty="0"/>
          </a:p>
          <a:p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81857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 UML</a:t>
            </a:r>
            <a:endParaRPr lang="es-CO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Lenguaje estándar de </a:t>
            </a:r>
            <a:r>
              <a:rPr lang="es-CO" u="sng" dirty="0"/>
              <a:t>modelado</a:t>
            </a:r>
            <a:r>
              <a:rPr lang="es-CO" dirty="0"/>
              <a:t> para el desarrollo de sistemas de software</a:t>
            </a:r>
          </a:p>
        </p:txBody>
      </p:sp>
      <p:sp>
        <p:nvSpPr>
          <p:cNvPr id="4" name="3 Forma libre"/>
          <p:cNvSpPr/>
          <p:nvPr/>
        </p:nvSpPr>
        <p:spPr>
          <a:xfrm>
            <a:off x="323328" y="2442582"/>
            <a:ext cx="1728592" cy="1478071"/>
          </a:xfrm>
          <a:custGeom>
            <a:avLst/>
            <a:gdLst>
              <a:gd name="connsiteX0" fmla="*/ 0 w 1728592"/>
              <a:gd name="connsiteY0" fmla="*/ 250520 h 1478071"/>
              <a:gd name="connsiteX1" fmla="*/ 0 w 1728592"/>
              <a:gd name="connsiteY1" fmla="*/ 250520 h 1478071"/>
              <a:gd name="connsiteX2" fmla="*/ 75156 w 1728592"/>
              <a:gd name="connsiteY2" fmla="*/ 951978 h 1478071"/>
              <a:gd name="connsiteX3" fmla="*/ 125260 w 1728592"/>
              <a:gd name="connsiteY3" fmla="*/ 977030 h 1478071"/>
              <a:gd name="connsiteX4" fmla="*/ 400833 w 1728592"/>
              <a:gd name="connsiteY4" fmla="*/ 951978 h 1478071"/>
              <a:gd name="connsiteX5" fmla="*/ 450937 w 1728592"/>
              <a:gd name="connsiteY5" fmla="*/ 914400 h 1478071"/>
              <a:gd name="connsiteX6" fmla="*/ 488515 w 1728592"/>
              <a:gd name="connsiteY6" fmla="*/ 889348 h 1478071"/>
              <a:gd name="connsiteX7" fmla="*/ 563671 w 1728592"/>
              <a:gd name="connsiteY7" fmla="*/ 839244 h 1478071"/>
              <a:gd name="connsiteX8" fmla="*/ 663880 w 1728592"/>
              <a:gd name="connsiteY8" fmla="*/ 951978 h 1478071"/>
              <a:gd name="connsiteX9" fmla="*/ 688932 w 1728592"/>
              <a:gd name="connsiteY9" fmla="*/ 1002082 h 1478071"/>
              <a:gd name="connsiteX10" fmla="*/ 751562 w 1728592"/>
              <a:gd name="connsiteY10" fmla="*/ 1114816 h 1478071"/>
              <a:gd name="connsiteX11" fmla="*/ 801666 w 1728592"/>
              <a:gd name="connsiteY11" fmla="*/ 1240077 h 1478071"/>
              <a:gd name="connsiteX12" fmla="*/ 864296 w 1728592"/>
              <a:gd name="connsiteY12" fmla="*/ 1340285 h 1478071"/>
              <a:gd name="connsiteX13" fmla="*/ 901874 w 1728592"/>
              <a:gd name="connsiteY13" fmla="*/ 1377863 h 1478071"/>
              <a:gd name="connsiteX14" fmla="*/ 951978 w 1728592"/>
              <a:gd name="connsiteY14" fmla="*/ 1465545 h 1478071"/>
              <a:gd name="connsiteX15" fmla="*/ 1002082 w 1728592"/>
              <a:gd name="connsiteY15" fmla="*/ 1478071 h 1478071"/>
              <a:gd name="connsiteX16" fmla="*/ 1102291 w 1728592"/>
              <a:gd name="connsiteY16" fmla="*/ 1453019 h 1478071"/>
              <a:gd name="connsiteX17" fmla="*/ 1177447 w 1728592"/>
              <a:gd name="connsiteY17" fmla="*/ 1377863 h 1478071"/>
              <a:gd name="connsiteX18" fmla="*/ 1215025 w 1728592"/>
              <a:gd name="connsiteY18" fmla="*/ 1365337 h 1478071"/>
              <a:gd name="connsiteX19" fmla="*/ 1277655 w 1728592"/>
              <a:gd name="connsiteY19" fmla="*/ 1315233 h 1478071"/>
              <a:gd name="connsiteX20" fmla="*/ 1402915 w 1728592"/>
              <a:gd name="connsiteY20" fmla="*/ 1189973 h 1478071"/>
              <a:gd name="connsiteX21" fmla="*/ 1440493 w 1728592"/>
              <a:gd name="connsiteY21" fmla="*/ 1114816 h 1478071"/>
              <a:gd name="connsiteX22" fmla="*/ 1465545 w 1728592"/>
              <a:gd name="connsiteY22" fmla="*/ 1077238 h 1478071"/>
              <a:gd name="connsiteX23" fmla="*/ 1478071 w 1728592"/>
              <a:gd name="connsiteY23" fmla="*/ 1027134 h 1478071"/>
              <a:gd name="connsiteX24" fmla="*/ 1503123 w 1728592"/>
              <a:gd name="connsiteY24" fmla="*/ 989556 h 1478071"/>
              <a:gd name="connsiteX25" fmla="*/ 1515650 w 1728592"/>
              <a:gd name="connsiteY25" fmla="*/ 951978 h 1478071"/>
              <a:gd name="connsiteX26" fmla="*/ 1540702 w 1728592"/>
              <a:gd name="connsiteY26" fmla="*/ 901874 h 1478071"/>
              <a:gd name="connsiteX27" fmla="*/ 1553228 w 1728592"/>
              <a:gd name="connsiteY27" fmla="*/ 864296 h 1478071"/>
              <a:gd name="connsiteX28" fmla="*/ 1640910 w 1728592"/>
              <a:gd name="connsiteY28" fmla="*/ 713983 h 1478071"/>
              <a:gd name="connsiteX29" fmla="*/ 1691014 w 1728592"/>
              <a:gd name="connsiteY29" fmla="*/ 663879 h 1478071"/>
              <a:gd name="connsiteX30" fmla="*/ 1703540 w 1728592"/>
              <a:gd name="connsiteY30" fmla="*/ 613775 h 1478071"/>
              <a:gd name="connsiteX31" fmla="*/ 1728592 w 1728592"/>
              <a:gd name="connsiteY31" fmla="*/ 538619 h 1478071"/>
              <a:gd name="connsiteX32" fmla="*/ 1678488 w 1728592"/>
              <a:gd name="connsiteY32" fmla="*/ 400833 h 1478071"/>
              <a:gd name="connsiteX33" fmla="*/ 1665962 w 1728592"/>
              <a:gd name="connsiteY33" fmla="*/ 363255 h 1478071"/>
              <a:gd name="connsiteX34" fmla="*/ 1628384 w 1728592"/>
              <a:gd name="connsiteY34" fmla="*/ 263046 h 1478071"/>
              <a:gd name="connsiteX35" fmla="*/ 1615858 w 1728592"/>
              <a:gd name="connsiteY35" fmla="*/ 212942 h 1478071"/>
              <a:gd name="connsiteX36" fmla="*/ 1578280 w 1728592"/>
              <a:gd name="connsiteY36" fmla="*/ 175364 h 1478071"/>
              <a:gd name="connsiteX37" fmla="*/ 1465545 w 1728592"/>
              <a:gd name="connsiteY37" fmla="*/ 137786 h 1478071"/>
              <a:gd name="connsiteX38" fmla="*/ 826718 w 1728592"/>
              <a:gd name="connsiteY38" fmla="*/ 125260 h 1478071"/>
              <a:gd name="connsiteX39" fmla="*/ 739036 w 1728592"/>
              <a:gd name="connsiteY39" fmla="*/ 112734 h 1478071"/>
              <a:gd name="connsiteX40" fmla="*/ 663880 w 1728592"/>
              <a:gd name="connsiteY40" fmla="*/ 87682 h 1478071"/>
              <a:gd name="connsiteX41" fmla="*/ 588723 w 1728592"/>
              <a:gd name="connsiteY41" fmla="*/ 25052 h 1478071"/>
              <a:gd name="connsiteX42" fmla="*/ 513567 w 1728592"/>
              <a:gd name="connsiteY42" fmla="*/ 0 h 1478071"/>
              <a:gd name="connsiteX43" fmla="*/ 338203 w 1728592"/>
              <a:gd name="connsiteY43" fmla="*/ 12526 h 1478071"/>
              <a:gd name="connsiteX44" fmla="*/ 300625 w 1728592"/>
              <a:gd name="connsiteY44" fmla="*/ 87682 h 1478071"/>
              <a:gd name="connsiteX45" fmla="*/ 263047 w 1728592"/>
              <a:gd name="connsiteY45" fmla="*/ 112734 h 1478071"/>
              <a:gd name="connsiteX46" fmla="*/ 263047 w 1728592"/>
              <a:gd name="connsiteY46" fmla="*/ 137786 h 1478071"/>
              <a:gd name="connsiteX47" fmla="*/ 288099 w 1728592"/>
              <a:gd name="connsiteY47" fmla="*/ 100208 h 1478071"/>
              <a:gd name="connsiteX48" fmla="*/ 250521 w 1728592"/>
              <a:gd name="connsiteY48" fmla="*/ 87682 h 1478071"/>
              <a:gd name="connsiteX49" fmla="*/ 162839 w 1728592"/>
              <a:gd name="connsiteY49" fmla="*/ 137786 h 1478071"/>
              <a:gd name="connsiteX50" fmla="*/ 87682 w 1728592"/>
              <a:gd name="connsiteY50" fmla="*/ 187890 h 1478071"/>
              <a:gd name="connsiteX51" fmla="*/ 37578 w 1728592"/>
              <a:gd name="connsiteY51" fmla="*/ 212942 h 1478071"/>
              <a:gd name="connsiteX52" fmla="*/ 12526 w 1728592"/>
              <a:gd name="connsiteY52" fmla="*/ 338203 h 147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28592" h="1478071">
                <a:moveTo>
                  <a:pt x="0" y="250520"/>
                </a:moveTo>
                <a:lnTo>
                  <a:pt x="0" y="250520"/>
                </a:lnTo>
                <a:cubicBezTo>
                  <a:pt x="25052" y="484339"/>
                  <a:pt x="35201" y="720240"/>
                  <a:pt x="75156" y="951978"/>
                </a:cubicBezTo>
                <a:cubicBezTo>
                  <a:pt x="78329" y="970379"/>
                  <a:pt x="106587" y="977030"/>
                  <a:pt x="125260" y="977030"/>
                </a:cubicBezTo>
                <a:cubicBezTo>
                  <a:pt x="217496" y="977030"/>
                  <a:pt x="308975" y="960329"/>
                  <a:pt x="400833" y="951978"/>
                </a:cubicBezTo>
                <a:cubicBezTo>
                  <a:pt x="417534" y="939452"/>
                  <a:pt x="433949" y="926534"/>
                  <a:pt x="450937" y="914400"/>
                </a:cubicBezTo>
                <a:cubicBezTo>
                  <a:pt x="463187" y="905650"/>
                  <a:pt x="476950" y="898986"/>
                  <a:pt x="488515" y="889348"/>
                </a:cubicBezTo>
                <a:cubicBezTo>
                  <a:pt x="551067" y="837221"/>
                  <a:pt x="497632" y="861257"/>
                  <a:pt x="563671" y="839244"/>
                </a:cubicBezTo>
                <a:cubicBezTo>
                  <a:pt x="614404" y="889977"/>
                  <a:pt x="634077" y="899822"/>
                  <a:pt x="663880" y="951978"/>
                </a:cubicBezTo>
                <a:cubicBezTo>
                  <a:pt x="673144" y="968190"/>
                  <a:pt x="679864" y="985759"/>
                  <a:pt x="688932" y="1002082"/>
                </a:cubicBezTo>
                <a:cubicBezTo>
                  <a:pt x="707330" y="1035199"/>
                  <a:pt x="737701" y="1077852"/>
                  <a:pt x="751562" y="1114816"/>
                </a:cubicBezTo>
                <a:cubicBezTo>
                  <a:pt x="791392" y="1221030"/>
                  <a:pt x="723018" y="1102442"/>
                  <a:pt x="801666" y="1240077"/>
                </a:cubicBezTo>
                <a:cubicBezTo>
                  <a:pt x="821209" y="1274277"/>
                  <a:pt x="841128" y="1308429"/>
                  <a:pt x="864296" y="1340285"/>
                </a:cubicBezTo>
                <a:cubicBezTo>
                  <a:pt x="874715" y="1354611"/>
                  <a:pt x="891578" y="1363448"/>
                  <a:pt x="901874" y="1377863"/>
                </a:cubicBezTo>
                <a:cubicBezTo>
                  <a:pt x="909755" y="1388896"/>
                  <a:pt x="935840" y="1454787"/>
                  <a:pt x="951978" y="1465545"/>
                </a:cubicBezTo>
                <a:cubicBezTo>
                  <a:pt x="966302" y="1475094"/>
                  <a:pt x="985381" y="1473896"/>
                  <a:pt x="1002082" y="1478071"/>
                </a:cubicBezTo>
                <a:cubicBezTo>
                  <a:pt x="1035485" y="1469720"/>
                  <a:pt x="1070509" y="1466262"/>
                  <a:pt x="1102291" y="1453019"/>
                </a:cubicBezTo>
                <a:cubicBezTo>
                  <a:pt x="1203161" y="1410990"/>
                  <a:pt x="1112891" y="1429508"/>
                  <a:pt x="1177447" y="1377863"/>
                </a:cubicBezTo>
                <a:cubicBezTo>
                  <a:pt x="1187757" y="1369615"/>
                  <a:pt x="1202499" y="1369512"/>
                  <a:pt x="1215025" y="1365337"/>
                </a:cubicBezTo>
                <a:cubicBezTo>
                  <a:pt x="1235902" y="1348636"/>
                  <a:pt x="1258110" y="1333475"/>
                  <a:pt x="1277655" y="1315233"/>
                </a:cubicBezTo>
                <a:cubicBezTo>
                  <a:pt x="1320822" y="1274943"/>
                  <a:pt x="1402915" y="1189973"/>
                  <a:pt x="1402915" y="1189973"/>
                </a:cubicBezTo>
                <a:cubicBezTo>
                  <a:pt x="1415441" y="1164921"/>
                  <a:pt x="1426891" y="1139301"/>
                  <a:pt x="1440493" y="1114816"/>
                </a:cubicBezTo>
                <a:cubicBezTo>
                  <a:pt x="1447804" y="1101656"/>
                  <a:pt x="1459615" y="1091075"/>
                  <a:pt x="1465545" y="1077238"/>
                </a:cubicBezTo>
                <a:cubicBezTo>
                  <a:pt x="1472326" y="1061415"/>
                  <a:pt x="1471290" y="1042957"/>
                  <a:pt x="1478071" y="1027134"/>
                </a:cubicBezTo>
                <a:cubicBezTo>
                  <a:pt x="1484001" y="1013297"/>
                  <a:pt x="1496390" y="1003021"/>
                  <a:pt x="1503123" y="989556"/>
                </a:cubicBezTo>
                <a:cubicBezTo>
                  <a:pt x="1509028" y="977746"/>
                  <a:pt x="1510449" y="964114"/>
                  <a:pt x="1515650" y="951978"/>
                </a:cubicBezTo>
                <a:cubicBezTo>
                  <a:pt x="1523006" y="934815"/>
                  <a:pt x="1533346" y="919037"/>
                  <a:pt x="1540702" y="901874"/>
                </a:cubicBezTo>
                <a:cubicBezTo>
                  <a:pt x="1545903" y="889738"/>
                  <a:pt x="1548027" y="876432"/>
                  <a:pt x="1553228" y="864296"/>
                </a:cubicBezTo>
                <a:cubicBezTo>
                  <a:pt x="1569757" y="825728"/>
                  <a:pt x="1623523" y="731370"/>
                  <a:pt x="1640910" y="713983"/>
                </a:cubicBezTo>
                <a:lnTo>
                  <a:pt x="1691014" y="663879"/>
                </a:lnTo>
                <a:cubicBezTo>
                  <a:pt x="1695189" y="647178"/>
                  <a:pt x="1698593" y="630264"/>
                  <a:pt x="1703540" y="613775"/>
                </a:cubicBezTo>
                <a:cubicBezTo>
                  <a:pt x="1711128" y="588482"/>
                  <a:pt x="1728592" y="538619"/>
                  <a:pt x="1728592" y="538619"/>
                </a:cubicBezTo>
                <a:cubicBezTo>
                  <a:pt x="1706908" y="386828"/>
                  <a:pt x="1738169" y="505274"/>
                  <a:pt x="1678488" y="400833"/>
                </a:cubicBezTo>
                <a:cubicBezTo>
                  <a:pt x="1671937" y="389369"/>
                  <a:pt x="1670598" y="375618"/>
                  <a:pt x="1665962" y="363255"/>
                </a:cubicBezTo>
                <a:cubicBezTo>
                  <a:pt x="1650076" y="320892"/>
                  <a:pt x="1639758" y="302856"/>
                  <a:pt x="1628384" y="263046"/>
                </a:cubicBezTo>
                <a:cubicBezTo>
                  <a:pt x="1623655" y="246493"/>
                  <a:pt x="1624399" y="227889"/>
                  <a:pt x="1615858" y="212942"/>
                </a:cubicBezTo>
                <a:cubicBezTo>
                  <a:pt x="1607069" y="197562"/>
                  <a:pt x="1592695" y="185660"/>
                  <a:pt x="1578280" y="175364"/>
                </a:cubicBezTo>
                <a:cubicBezTo>
                  <a:pt x="1548156" y="153847"/>
                  <a:pt x="1501993" y="139088"/>
                  <a:pt x="1465545" y="137786"/>
                </a:cubicBezTo>
                <a:cubicBezTo>
                  <a:pt x="1252697" y="130184"/>
                  <a:pt x="1039660" y="129435"/>
                  <a:pt x="826718" y="125260"/>
                </a:cubicBezTo>
                <a:cubicBezTo>
                  <a:pt x="797491" y="121085"/>
                  <a:pt x="767804" y="119373"/>
                  <a:pt x="739036" y="112734"/>
                </a:cubicBezTo>
                <a:cubicBezTo>
                  <a:pt x="713305" y="106796"/>
                  <a:pt x="663880" y="87682"/>
                  <a:pt x="663880" y="87682"/>
                </a:cubicBezTo>
                <a:cubicBezTo>
                  <a:pt x="633129" y="41555"/>
                  <a:pt x="646514" y="48168"/>
                  <a:pt x="588723" y="25052"/>
                </a:cubicBezTo>
                <a:cubicBezTo>
                  <a:pt x="564205" y="15245"/>
                  <a:pt x="513567" y="0"/>
                  <a:pt x="513567" y="0"/>
                </a:cubicBezTo>
                <a:cubicBezTo>
                  <a:pt x="455112" y="4175"/>
                  <a:pt x="395057" y="-1687"/>
                  <a:pt x="338203" y="12526"/>
                </a:cubicBezTo>
                <a:cubicBezTo>
                  <a:pt x="311805" y="19126"/>
                  <a:pt x="312669" y="72627"/>
                  <a:pt x="300625" y="87682"/>
                </a:cubicBezTo>
                <a:cubicBezTo>
                  <a:pt x="291221" y="99437"/>
                  <a:pt x="275573" y="104383"/>
                  <a:pt x="263047" y="112734"/>
                </a:cubicBezTo>
                <a:cubicBezTo>
                  <a:pt x="237580" y="240067"/>
                  <a:pt x="250208" y="163464"/>
                  <a:pt x="263047" y="137786"/>
                </a:cubicBezTo>
                <a:cubicBezTo>
                  <a:pt x="269780" y="124321"/>
                  <a:pt x="279748" y="112734"/>
                  <a:pt x="288099" y="100208"/>
                </a:cubicBezTo>
                <a:cubicBezTo>
                  <a:pt x="275573" y="96033"/>
                  <a:pt x="263725" y="87682"/>
                  <a:pt x="250521" y="87682"/>
                </a:cubicBezTo>
                <a:cubicBezTo>
                  <a:pt x="217722" y="87682"/>
                  <a:pt x="184634" y="122530"/>
                  <a:pt x="162839" y="137786"/>
                </a:cubicBezTo>
                <a:cubicBezTo>
                  <a:pt x="138173" y="155052"/>
                  <a:pt x="112734" y="171189"/>
                  <a:pt x="87682" y="187890"/>
                </a:cubicBezTo>
                <a:cubicBezTo>
                  <a:pt x="46630" y="215258"/>
                  <a:pt x="65158" y="212942"/>
                  <a:pt x="37578" y="212942"/>
                </a:cubicBezTo>
                <a:lnTo>
                  <a:pt x="12526" y="3382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480736" y="28280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Mundo real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084168" y="4915666"/>
            <a:ext cx="1944216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/>
                </a:solidFill>
              </a:rPr>
              <a:t>Modelo</a:t>
            </a:r>
          </a:p>
        </p:txBody>
      </p:sp>
      <p:sp>
        <p:nvSpPr>
          <p:cNvPr id="8" name="7 Nube"/>
          <p:cNvSpPr/>
          <p:nvPr/>
        </p:nvSpPr>
        <p:spPr>
          <a:xfrm>
            <a:off x="3491880" y="3547514"/>
            <a:ext cx="2016224" cy="6840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Abstracción</a:t>
            </a:r>
          </a:p>
        </p:txBody>
      </p:sp>
      <p:sp>
        <p:nvSpPr>
          <p:cNvPr id="9" name="8 Cara sonriente"/>
          <p:cNvSpPr/>
          <p:nvPr/>
        </p:nvSpPr>
        <p:spPr>
          <a:xfrm>
            <a:off x="3995936" y="4663638"/>
            <a:ext cx="720080" cy="50405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14 Conector recto de flecha"/>
          <p:cNvCxnSpPr>
            <a:stCxn id="4" idx="27"/>
            <a:endCxn id="16" idx="1"/>
          </p:cNvCxnSpPr>
          <p:nvPr/>
        </p:nvCxnSpPr>
        <p:spPr>
          <a:xfrm>
            <a:off x="1876556" y="3306878"/>
            <a:ext cx="1327292" cy="842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3203848" y="2924944"/>
            <a:ext cx="2304256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CuadroTexto"/>
          <p:cNvSpPr txBox="1"/>
          <p:nvPr/>
        </p:nvSpPr>
        <p:spPr>
          <a:xfrm>
            <a:off x="1547664" y="3859499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Es observado por</a:t>
            </a:r>
          </a:p>
        </p:txBody>
      </p:sp>
      <p:cxnSp>
        <p:nvCxnSpPr>
          <p:cNvPr id="21" name="20 Conector recto de flecha"/>
          <p:cNvCxnSpPr>
            <a:stCxn id="9" idx="0"/>
            <a:endCxn id="8" idx="1"/>
          </p:cNvCxnSpPr>
          <p:nvPr/>
        </p:nvCxnSpPr>
        <p:spPr>
          <a:xfrm flipV="1">
            <a:off x="4355976" y="4230862"/>
            <a:ext cx="144016" cy="432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16" idx="2"/>
            <a:endCxn id="7" idx="1"/>
          </p:cNvCxnSpPr>
          <p:nvPr/>
        </p:nvCxnSpPr>
        <p:spPr>
          <a:xfrm rot="16200000" flipH="1">
            <a:off x="4998797" y="4730395"/>
            <a:ext cx="442550" cy="17281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4644008" y="553871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Construye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51520" y="4915666"/>
            <a:ext cx="2376264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Desarrollado por:</a:t>
            </a:r>
          </a:p>
          <a:p>
            <a:pPr algn="ctr"/>
            <a:r>
              <a:rPr lang="en-US" dirty="0"/>
              <a:t>Jim </a:t>
            </a:r>
            <a:r>
              <a:rPr lang="en-US" b="1" dirty="0" err="1"/>
              <a:t>Rumbaugh</a:t>
            </a:r>
            <a:endParaRPr lang="en-US" b="1" dirty="0"/>
          </a:p>
          <a:p>
            <a:pPr algn="ctr"/>
            <a:r>
              <a:rPr lang="en-US" dirty="0" err="1"/>
              <a:t>Ivar</a:t>
            </a:r>
            <a:r>
              <a:rPr lang="en-US" dirty="0"/>
              <a:t> </a:t>
            </a:r>
            <a:r>
              <a:rPr lang="en-US" b="1" dirty="0"/>
              <a:t>Jacobson</a:t>
            </a:r>
          </a:p>
          <a:p>
            <a:pPr algn="ctr"/>
            <a:r>
              <a:rPr lang="en-US" dirty="0"/>
              <a:t>Grady </a:t>
            </a:r>
            <a:r>
              <a:rPr lang="en-US" b="1" dirty="0" err="1"/>
              <a:t>Booch</a:t>
            </a:r>
            <a:endParaRPr lang="es-CO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6330453" y="3985585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Estructura y funciones del software</a:t>
            </a:r>
          </a:p>
        </p:txBody>
      </p:sp>
    </p:spTree>
    <p:extLst>
      <p:ext uri="{BB962C8B-B14F-4D97-AF65-F5344CB8AC3E}">
        <p14:creationId xmlns:p14="http://schemas.microsoft.com/office/powerpoint/2010/main" val="407012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Y todo lenguaje tiene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s-CO" sz="1800" b="1" dirty="0"/>
              <a:t>Notación</a:t>
            </a:r>
            <a:r>
              <a:rPr lang="es-CO" sz="1800" dirty="0"/>
              <a:t>: presenta los símbolos empleados en el lenguaje</a:t>
            </a:r>
          </a:p>
          <a:p>
            <a:pPr lvl="1" algn="just"/>
            <a:endParaRPr lang="es-CO" sz="1800" dirty="0"/>
          </a:p>
          <a:p>
            <a:pPr lvl="1" algn="just"/>
            <a:endParaRPr lang="es-CO" sz="1800" dirty="0"/>
          </a:p>
          <a:p>
            <a:pPr lvl="1" algn="just"/>
            <a:endParaRPr lang="es-CO" sz="1800" dirty="0"/>
          </a:p>
          <a:p>
            <a:pPr lvl="1" algn="just"/>
            <a:endParaRPr lang="es-CO" sz="1800" dirty="0"/>
          </a:p>
          <a:p>
            <a:pPr lvl="1" algn="just"/>
            <a:r>
              <a:rPr lang="es-CO" sz="1800" b="1" dirty="0"/>
              <a:t>Reglas</a:t>
            </a:r>
            <a:r>
              <a:rPr lang="es-CO" sz="1800" dirty="0"/>
              <a:t>: indica cómo se combinan los símbolos para representar algo</a:t>
            </a:r>
          </a:p>
          <a:p>
            <a:pPr lvl="1" algn="just"/>
            <a:endParaRPr lang="es-CO" sz="1800" dirty="0"/>
          </a:p>
          <a:p>
            <a:pPr lvl="1" algn="just"/>
            <a:endParaRPr lang="es-CO" sz="1800" dirty="0"/>
          </a:p>
          <a:p>
            <a:pPr lvl="1" algn="just"/>
            <a:endParaRPr lang="es-CO" sz="1800" dirty="0"/>
          </a:p>
          <a:p>
            <a:pPr lvl="1" algn="just"/>
            <a:endParaRPr lang="es-CO" sz="1800" dirty="0"/>
          </a:p>
          <a:p>
            <a:pPr lvl="1" algn="just"/>
            <a:r>
              <a:rPr lang="es-CO" sz="1800" b="1" dirty="0"/>
              <a:t>Descripción de la notación y de las reglas</a:t>
            </a:r>
            <a:r>
              <a:rPr lang="es-CO" sz="1800" dirty="0"/>
              <a:t>: Explica el significado de los elementos anteriores (</a:t>
            </a:r>
            <a:r>
              <a:rPr lang="es-CO" sz="1800" dirty="0" err="1"/>
              <a:t>metamodelo</a:t>
            </a:r>
            <a:r>
              <a:rPr lang="es-CO" sz="1800" dirty="0"/>
              <a:t>) y puede permitir escalar el lenguaje.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599730" y="3975447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Tablero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3131840" y="2276872"/>
            <a:ext cx="1224136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4716016" y="2276872"/>
            <a:ext cx="129614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4896036" y="267291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+  ~  #  &lt;&lt; &gt;&gt;</a:t>
            </a:r>
            <a:endParaRPr lang="es-ES" dirty="0"/>
          </a:p>
        </p:txBody>
      </p:sp>
      <p:grpSp>
        <p:nvGrpSpPr>
          <p:cNvPr id="12" name="11 Grupo"/>
          <p:cNvGrpSpPr/>
          <p:nvPr/>
        </p:nvGrpSpPr>
        <p:grpSpPr>
          <a:xfrm>
            <a:off x="6840252" y="2301401"/>
            <a:ext cx="1188132" cy="144016"/>
            <a:chOff x="6840252" y="2348880"/>
            <a:chExt cx="1188132" cy="14401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6840252" y="2420888"/>
              <a:ext cx="11881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Rombo"/>
            <p:cNvSpPr/>
            <p:nvPr/>
          </p:nvSpPr>
          <p:spPr>
            <a:xfrm>
              <a:off x="6840252" y="2348880"/>
              <a:ext cx="414046" cy="14401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6732240" y="2708920"/>
            <a:ext cx="1188132" cy="144016"/>
            <a:chOff x="6732240" y="2708920"/>
            <a:chExt cx="1188132" cy="144016"/>
          </a:xfrm>
        </p:grpSpPr>
        <p:cxnSp>
          <p:nvCxnSpPr>
            <p:cNvPr id="14" name="13 Conector recto"/>
            <p:cNvCxnSpPr>
              <a:stCxn id="15" idx="3"/>
            </p:cNvCxnSpPr>
            <p:nvPr/>
          </p:nvCxnSpPr>
          <p:spPr>
            <a:xfrm flipH="1">
              <a:off x="6732240" y="2780928"/>
              <a:ext cx="77408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Rombo"/>
            <p:cNvSpPr/>
            <p:nvPr/>
          </p:nvSpPr>
          <p:spPr>
            <a:xfrm rot="10800000">
              <a:off x="7506326" y="2708920"/>
              <a:ext cx="414046" cy="144016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17 Rectángulo"/>
          <p:cNvSpPr/>
          <p:nvPr/>
        </p:nvSpPr>
        <p:spPr>
          <a:xfrm>
            <a:off x="1187624" y="2132856"/>
            <a:ext cx="151216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Mesa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4608004" y="3973503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Celda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1" name="20 Conector recto"/>
          <p:cNvCxnSpPr>
            <a:stCxn id="4" idx="3"/>
            <a:endCxn id="19" idx="1"/>
          </p:cNvCxnSpPr>
          <p:nvPr/>
        </p:nvCxnSpPr>
        <p:spPr>
          <a:xfrm flipV="1">
            <a:off x="3111898" y="4261535"/>
            <a:ext cx="1496106" cy="1944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ombo"/>
          <p:cNvSpPr/>
          <p:nvPr/>
        </p:nvSpPr>
        <p:spPr>
          <a:xfrm>
            <a:off x="3098292" y="4191471"/>
            <a:ext cx="526111" cy="1440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3251010" y="3921084"/>
            <a:ext cx="147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Se divide en</a:t>
            </a:r>
          </a:p>
        </p:txBody>
      </p:sp>
    </p:spTree>
    <p:extLst>
      <p:ext uri="{BB962C8B-B14F-4D97-AF65-F5344CB8AC3E}">
        <p14:creationId xmlns:p14="http://schemas.microsoft.com/office/powerpoint/2010/main" val="196837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dirty="0"/>
              <a:t>Lenguaje de Modelado Unificado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CO" dirty="0"/>
              <a:t>UML:</a:t>
            </a:r>
          </a:p>
          <a:p>
            <a:pPr lvl="1" algn="just"/>
            <a:r>
              <a:rPr lang="es-CO" sz="2200" dirty="0"/>
              <a:t>Están basado en el uso de diagramas que pueden ser de tiempo o de clases.</a:t>
            </a:r>
          </a:p>
          <a:p>
            <a:pPr lvl="1" algn="just"/>
            <a:r>
              <a:rPr lang="es-CO" sz="2200" dirty="0"/>
              <a:t>Es independiente de la plataforma en la que se genere la aplicación </a:t>
            </a:r>
            <a:r>
              <a:rPr lang="es-CO" sz="1800" dirty="0"/>
              <a:t>(aunque existen notaciones de algunas casas de software basadas en éste)</a:t>
            </a:r>
            <a:r>
              <a:rPr lang="es-CO" sz="2200" dirty="0"/>
              <a:t>.</a:t>
            </a:r>
          </a:p>
          <a:p>
            <a:pPr lvl="1" algn="just"/>
            <a:r>
              <a:rPr lang="es-CO" sz="2200" dirty="0"/>
              <a:t>Se usa para la abstracción de aplicaciones orientadas a objetos.</a:t>
            </a:r>
          </a:p>
          <a:p>
            <a:pPr lvl="1" algn="just"/>
            <a:r>
              <a:rPr lang="es-CO" sz="2200" dirty="0"/>
              <a:t>Sus herramientas pueden ser usadas desde el momento en el que se especifican las necesidades de la aplicación, hasta el momento de implementación.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0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Diagramas en UML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Estructura estática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sz="3200" b="1" dirty="0"/>
              <a:t>Clases</a:t>
            </a:r>
          </a:p>
          <a:p>
            <a:r>
              <a:rPr lang="es-CO" dirty="0"/>
              <a:t>Componentes</a:t>
            </a:r>
          </a:p>
          <a:p>
            <a:r>
              <a:rPr lang="es-CO" dirty="0"/>
              <a:t>Estructuras compuestas</a:t>
            </a:r>
          </a:p>
          <a:p>
            <a:r>
              <a:rPr lang="es-CO" dirty="0"/>
              <a:t>Despliegue</a:t>
            </a:r>
          </a:p>
          <a:p>
            <a:r>
              <a:rPr lang="es-CO" u="sng" dirty="0"/>
              <a:t>Objetos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/>
              <a:t>Estructura dinámica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CO" u="sng" dirty="0"/>
              <a:t>Actividad</a:t>
            </a:r>
          </a:p>
          <a:p>
            <a:r>
              <a:rPr lang="es-CO" dirty="0"/>
              <a:t>Comunicación</a:t>
            </a:r>
          </a:p>
          <a:p>
            <a:r>
              <a:rPr lang="es-CO" sz="3200" b="1" dirty="0"/>
              <a:t>Secuencias</a:t>
            </a:r>
          </a:p>
          <a:p>
            <a:r>
              <a:rPr lang="es-CO" dirty="0"/>
              <a:t>Colaboración</a:t>
            </a:r>
          </a:p>
          <a:p>
            <a:r>
              <a:rPr lang="es-CO" sz="3200" b="1" dirty="0"/>
              <a:t>Estado</a:t>
            </a:r>
          </a:p>
          <a:p>
            <a:r>
              <a:rPr lang="es-CO" dirty="0"/>
              <a:t>Casos de uso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55576" y="5301208"/>
            <a:ext cx="73448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2000" b="1" dirty="0">
                <a:solidFill>
                  <a:srgbClr val="FF0000"/>
                </a:solidFill>
              </a:rPr>
              <a:t>UML contribuye al proceso de diseño</a:t>
            </a:r>
            <a:r>
              <a:rPr lang="es-CO" sz="2000" b="1" dirty="0">
                <a:solidFill>
                  <a:schemeClr val="tx1"/>
                </a:solidFill>
              </a:rPr>
              <a:t>, pero </a:t>
            </a:r>
            <a:r>
              <a:rPr lang="es-CO" sz="2000" b="1" u="sng" dirty="0">
                <a:solidFill>
                  <a:schemeClr val="tx1"/>
                </a:solidFill>
              </a:rPr>
              <a:t>no es un proceso de diseño en sí</a:t>
            </a:r>
            <a:r>
              <a:rPr lang="es-CO" sz="2000" b="1" dirty="0">
                <a:solidFill>
                  <a:schemeClr val="tx1"/>
                </a:solidFill>
              </a:rPr>
              <a:t>. Facilita las herramientas para representar la aplicación, pero </a:t>
            </a:r>
            <a:r>
              <a:rPr lang="es-CO" sz="2000" b="1" dirty="0">
                <a:solidFill>
                  <a:srgbClr val="FF0000"/>
                </a:solidFill>
              </a:rPr>
              <a:t>no es una metodología de desarrollo de software.</a:t>
            </a:r>
          </a:p>
        </p:txBody>
      </p:sp>
    </p:spTree>
    <p:extLst>
      <p:ext uri="{BB962C8B-B14F-4D97-AF65-F5344CB8AC3E}">
        <p14:creationId xmlns:p14="http://schemas.microsoft.com/office/powerpoint/2010/main" val="369206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Diagramas UML</a:t>
            </a:r>
            <a:br>
              <a:rPr lang="es-CO" dirty="0"/>
            </a:br>
            <a:r>
              <a:rPr lang="es-CO" sz="3600" dirty="0"/>
              <a:t>Diagrama de clases</a:t>
            </a:r>
            <a:endParaRPr lang="es-C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7620000" cy="4844008"/>
          </a:xfrm>
        </p:spPr>
        <p:txBody>
          <a:bodyPr>
            <a:normAutofit/>
          </a:bodyPr>
          <a:lstStyle/>
          <a:p>
            <a:pPr algn="just"/>
            <a:r>
              <a:rPr lang="es-CO" sz="2800" dirty="0"/>
              <a:t>Representa la vista o estructura estática de la aplicación.</a:t>
            </a:r>
          </a:p>
          <a:p>
            <a:pPr algn="just"/>
            <a:r>
              <a:rPr lang="es-CO" sz="2800" dirty="0"/>
              <a:t>Se usa para representar las </a:t>
            </a:r>
            <a:r>
              <a:rPr lang="es-CO" sz="2800" i="1" dirty="0">
                <a:solidFill>
                  <a:srgbClr val="FF0000"/>
                </a:solidFill>
              </a:rPr>
              <a:t>estructuras de programación: clases, interfaces, relaciones, agrupaciones de clases, </a:t>
            </a:r>
            <a:r>
              <a:rPr lang="es-CO" sz="2800" dirty="0"/>
              <a:t>en un lenguaje orientado a objetos.</a:t>
            </a:r>
            <a:endParaRPr lang="es-CO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8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Clases</a:t>
            </a:r>
            <a:br>
              <a:rPr lang="es-CO" dirty="0"/>
            </a:br>
            <a:r>
              <a:rPr lang="es-CO" sz="2000" dirty="0"/>
              <a:t>En esta sección veremos tanto la notación </a:t>
            </a:r>
            <a:r>
              <a:rPr lang="es-CO" sz="2000" dirty="0" err="1"/>
              <a:t>uml</a:t>
            </a:r>
            <a:r>
              <a:rPr lang="es-CO" sz="2000" dirty="0"/>
              <a:t> como su representación en EL lenguaje JAVA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722313" y="3356992"/>
            <a:ext cx="7666111" cy="2129409"/>
          </a:xfrm>
        </p:spPr>
        <p:txBody>
          <a:bodyPr>
            <a:normAutofit/>
          </a:bodyPr>
          <a:lstStyle/>
          <a:p>
            <a:r>
              <a:rPr lang="es-CO" dirty="0"/>
              <a:t>Alguna Bibliografía y Referencias</a:t>
            </a:r>
          </a:p>
          <a:p>
            <a:r>
              <a:rPr lang="es-CO" dirty="0" err="1"/>
              <a:t>Rumbaugh</a:t>
            </a:r>
            <a:r>
              <a:rPr lang="es-CO" dirty="0"/>
              <a:t>, J; </a:t>
            </a:r>
            <a:r>
              <a:rPr lang="es-CO" dirty="0" err="1"/>
              <a:t>Blaha</a:t>
            </a:r>
            <a:r>
              <a:rPr lang="es-CO" dirty="0"/>
              <a:t>, Michael; </a:t>
            </a:r>
            <a:r>
              <a:rPr lang="es-CO" dirty="0" err="1"/>
              <a:t>Premerlani</a:t>
            </a:r>
            <a:r>
              <a:rPr lang="es-CO" dirty="0"/>
              <a:t>, W; Eddy, F; y </a:t>
            </a:r>
            <a:r>
              <a:rPr lang="es-CO" dirty="0" err="1"/>
              <a:t>Lorensen</a:t>
            </a:r>
            <a:r>
              <a:rPr lang="es-CO" dirty="0"/>
              <a:t>, W.  1991. Modelado y Diseño Orientado a Objetos. Capítulo 3: Modelado de Objetos. Ed Prentice Hall. 643 páginas.</a:t>
            </a:r>
            <a:endParaRPr lang="es-ES" dirty="0"/>
          </a:p>
          <a:p>
            <a:r>
              <a:rPr lang="es-ES" dirty="0" err="1"/>
              <a:t>Fakhroutdinov</a:t>
            </a:r>
            <a:r>
              <a:rPr lang="es-ES" dirty="0"/>
              <a:t>, K. UML. Disponible en: uml-diagrams.org. Citado en 2013.</a:t>
            </a:r>
          </a:p>
        </p:txBody>
      </p:sp>
    </p:spTree>
    <p:extLst>
      <p:ext uri="{BB962C8B-B14F-4D97-AF65-F5344CB8AC3E}">
        <p14:creationId xmlns:p14="http://schemas.microsoft.com/office/powerpoint/2010/main" val="386252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</a:t>
            </a:r>
            <a:br>
              <a:rPr lang="es-CO" dirty="0"/>
            </a:br>
            <a:r>
              <a:rPr lang="es-CO" sz="2800" dirty="0"/>
              <a:t>Especificación y ámbito</a:t>
            </a:r>
            <a:endParaRPr lang="es-CO" dirty="0"/>
          </a:p>
        </p:txBody>
      </p:sp>
      <p:pic>
        <p:nvPicPr>
          <p:cNvPr id="9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206" y="2022956"/>
            <a:ext cx="5454130" cy="3309247"/>
          </a:xfrm>
          <a:prstGeom prst="rect">
            <a:avLst/>
          </a:prstGeom>
        </p:spPr>
      </p:pic>
      <p:sp>
        <p:nvSpPr>
          <p:cNvPr id="10" name="4 Rectángulo"/>
          <p:cNvSpPr/>
          <p:nvPr/>
        </p:nvSpPr>
        <p:spPr>
          <a:xfrm>
            <a:off x="5886622" y="1196752"/>
            <a:ext cx="2592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000" b="1" dirty="0"/>
              <a:t>&lt;Nombre de clase&gt;</a:t>
            </a:r>
            <a:endParaRPr lang="es-ES" sz="2000" b="1" dirty="0"/>
          </a:p>
        </p:txBody>
      </p:sp>
      <p:sp>
        <p:nvSpPr>
          <p:cNvPr id="11" name="5 CuadroTexto"/>
          <p:cNvSpPr txBox="1"/>
          <p:nvPr/>
        </p:nvSpPr>
        <p:spPr>
          <a:xfrm>
            <a:off x="593081" y="1372126"/>
            <a:ext cx="2478721" cy="369332"/>
          </a:xfrm>
          <a:prstGeom prst="rect">
            <a:avLst/>
          </a:prstGeom>
          <a:gradFill flip="none" rotWithShape="1">
            <a:gsLst>
              <a:gs pos="0">
                <a:srgbClr val="FF3300">
                  <a:tint val="66000"/>
                  <a:satMod val="160000"/>
                </a:srgbClr>
              </a:gs>
              <a:gs pos="50000">
                <a:srgbClr val="FF3300">
                  <a:tint val="44500"/>
                  <a:satMod val="160000"/>
                </a:srgbClr>
              </a:gs>
              <a:gs pos="100000">
                <a:srgbClr val="FF33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b="1" dirty="0"/>
              <a:t>Vista simplificada</a:t>
            </a:r>
            <a:endParaRPr lang="es-ES" b="1" dirty="0"/>
          </a:p>
        </p:txBody>
      </p:sp>
      <p:sp>
        <p:nvSpPr>
          <p:cNvPr id="12" name="6 CuadroTexto"/>
          <p:cNvSpPr txBox="1"/>
          <p:nvPr/>
        </p:nvSpPr>
        <p:spPr>
          <a:xfrm>
            <a:off x="593081" y="3642266"/>
            <a:ext cx="1188132" cy="646331"/>
          </a:xfrm>
          <a:prstGeom prst="rect">
            <a:avLst/>
          </a:prstGeom>
          <a:gradFill flip="none" rotWithShape="1">
            <a:gsLst>
              <a:gs pos="0">
                <a:srgbClr val="FF3300">
                  <a:tint val="66000"/>
                  <a:satMod val="160000"/>
                </a:srgbClr>
              </a:gs>
              <a:gs pos="50000">
                <a:srgbClr val="FF3300">
                  <a:tint val="44500"/>
                  <a:satMod val="160000"/>
                </a:srgbClr>
              </a:gs>
              <a:gs pos="100000">
                <a:srgbClr val="FF33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b="1" dirty="0"/>
              <a:t>Vista extendida</a:t>
            </a:r>
            <a:endParaRPr lang="es-ES" b="1" dirty="0"/>
          </a:p>
        </p:txBody>
      </p:sp>
      <p:cxnSp>
        <p:nvCxnSpPr>
          <p:cNvPr id="13" name="13 Conector angular"/>
          <p:cNvCxnSpPr>
            <a:stCxn id="11" idx="3"/>
            <a:endCxn id="10" idx="1"/>
          </p:cNvCxnSpPr>
          <p:nvPr/>
        </p:nvCxnSpPr>
        <p:spPr>
          <a:xfrm>
            <a:off x="3071802" y="1556792"/>
            <a:ext cx="2814820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5 Conector angular"/>
          <p:cNvCxnSpPr>
            <a:stCxn id="12" idx="3"/>
          </p:cNvCxnSpPr>
          <p:nvPr/>
        </p:nvCxnSpPr>
        <p:spPr>
          <a:xfrm>
            <a:off x="1781213" y="3965432"/>
            <a:ext cx="360993" cy="174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2960106" y="5328592"/>
            <a:ext cx="4276190" cy="1412776"/>
          </a:xfrm>
          <a:prstGeom prst="roundRect">
            <a:avLst/>
          </a:prstGeom>
          <a:solidFill>
            <a:schemeClr val="bg2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>
                <a:solidFill>
                  <a:schemeClr val="tx1"/>
                </a:solidFill>
              </a:rPr>
              <a:t>Respecto al ámbito, este puede ser:</a:t>
            </a:r>
          </a:p>
          <a:p>
            <a:r>
              <a:rPr lang="es-CO" b="1" dirty="0">
                <a:solidFill>
                  <a:schemeClr val="tx1"/>
                </a:solidFill>
              </a:rPr>
              <a:t>+ público</a:t>
            </a:r>
          </a:p>
          <a:p>
            <a:r>
              <a:rPr lang="es-CO" b="1" dirty="0">
                <a:solidFill>
                  <a:schemeClr val="tx1"/>
                </a:solidFill>
              </a:rPr>
              <a:t>- Privado</a:t>
            </a:r>
          </a:p>
          <a:p>
            <a:r>
              <a:rPr lang="es-CO" b="1" dirty="0">
                <a:solidFill>
                  <a:schemeClr val="tx1"/>
                </a:solidFill>
              </a:rPr>
              <a:t>~ Público en el paquete</a:t>
            </a:r>
          </a:p>
          <a:p>
            <a:r>
              <a:rPr lang="es-CO" b="1" dirty="0">
                <a:solidFill>
                  <a:schemeClr val="tx1"/>
                </a:solidFill>
              </a:rPr>
              <a:t># Protegido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8219" y="5673442"/>
            <a:ext cx="2461847" cy="707886"/>
          </a:xfrm>
          <a:prstGeom prst="rect">
            <a:avLst/>
          </a:prstGeom>
          <a:gradFill flip="none" rotWithShape="1">
            <a:gsLst>
              <a:gs pos="0">
                <a:srgbClr val="FF3300">
                  <a:tint val="66000"/>
                  <a:satMod val="160000"/>
                </a:srgbClr>
              </a:gs>
              <a:gs pos="50000">
                <a:srgbClr val="FF3300">
                  <a:tint val="44500"/>
                  <a:satMod val="160000"/>
                </a:srgbClr>
              </a:gs>
              <a:gs pos="100000">
                <a:srgbClr val="FF33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Antes del nombre del atributo va el ámbito</a:t>
            </a:r>
            <a:endParaRPr lang="es-ES" sz="2000" b="1" dirty="0"/>
          </a:p>
        </p:txBody>
      </p:sp>
      <p:cxnSp>
        <p:nvCxnSpPr>
          <p:cNvPr id="4" name="3 Conector angular"/>
          <p:cNvCxnSpPr>
            <a:stCxn id="2" idx="3"/>
            <a:endCxn id="15" idx="1"/>
          </p:cNvCxnSpPr>
          <p:nvPr/>
        </p:nvCxnSpPr>
        <p:spPr>
          <a:xfrm>
            <a:off x="2600066" y="6027385"/>
            <a:ext cx="360040" cy="759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63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Herencia</Template>
  <TotalTime>4487</TotalTime>
  <Words>717</Words>
  <Application>Microsoft Office PowerPoint</Application>
  <PresentationFormat>Presentación en pantalla (4:3)</PresentationFormat>
  <Paragraphs>89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Adyacencia</vt:lpstr>
      <vt:lpstr>Desarrollo de Software Orientado por Objetos</vt:lpstr>
      <vt:lpstr>Lenguaje de modelado unificado uml</vt:lpstr>
      <vt:lpstr>Introducción UML</vt:lpstr>
      <vt:lpstr>Y todo lenguaje tiene</vt:lpstr>
      <vt:lpstr>Lenguaje de Modelado Unificado</vt:lpstr>
      <vt:lpstr>Diagramas en UML</vt:lpstr>
      <vt:lpstr>Diagramas UML Diagrama de clases</vt:lpstr>
      <vt:lpstr>Clases En esta sección veremos tanto la notación uml como su representación en EL lenguaje JAVA</vt:lpstr>
      <vt:lpstr>Clase Especificación y ámbito</vt:lpstr>
      <vt:lpstr>Clase Ejemplo</vt:lpstr>
      <vt:lpstr>Clase Atributos y métodos</vt:lpstr>
      <vt:lpstr>Clase Representación atributos y métodos en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A</dc:creator>
  <cp:lastModifiedBy>Diana Lucia Rios Rojas - Docente IUE</cp:lastModifiedBy>
  <cp:revision>114</cp:revision>
  <dcterms:created xsi:type="dcterms:W3CDTF">2013-02-22T18:21:17Z</dcterms:created>
  <dcterms:modified xsi:type="dcterms:W3CDTF">2022-04-22T14:39:56Z</dcterms:modified>
</cp:coreProperties>
</file>