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2"/>
  </p:notesMasterIdLst>
  <p:sldIdLst>
    <p:sldId id="256" r:id="rId5"/>
    <p:sldId id="257" r:id="rId6"/>
    <p:sldId id="258" r:id="rId7"/>
    <p:sldId id="263" r:id="rId8"/>
    <p:sldId id="259" r:id="rId9"/>
    <p:sldId id="264" r:id="rId10"/>
    <p:sldId id="265" r:id="rId11"/>
    <p:sldId id="260" r:id="rId12"/>
    <p:sldId id="266" r:id="rId13"/>
    <p:sldId id="261" r:id="rId14"/>
    <p:sldId id="267" r:id="rId15"/>
    <p:sldId id="268" r:id="rId16"/>
    <p:sldId id="269" r:id="rId17"/>
    <p:sldId id="270" r:id="rId18"/>
    <p:sldId id="271" r:id="rId19"/>
    <p:sldId id="272" r:id="rId20"/>
    <p:sldId id="262" r:id="rId21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83303" autoAdjust="0"/>
  </p:normalViewPr>
  <p:slideViewPr>
    <p:cSldViewPr snapToGrid="0">
      <p:cViewPr>
        <p:scale>
          <a:sx n="75" d="100"/>
          <a:sy n="75" d="100"/>
        </p:scale>
        <p:origin x="1838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58A3AD-4302-48DC-8505-5DA8C376AB44}" type="datetimeFigureOut">
              <a:rPr lang="nl-NL" smtClean="0"/>
              <a:t>24-9-2023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4AE1B7-B66A-4488-AEC6-A1792323E74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91844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NL:</a:t>
            </a:r>
          </a:p>
          <a:p>
            <a:r>
              <a:rPr lang="nl-NL" dirty="0" err="1" smtClean="0"/>
              <a:t>Improving</a:t>
            </a:r>
            <a:r>
              <a:rPr lang="nl-NL" dirty="0" smtClean="0"/>
              <a:t> Search toegepast op het Handelsreizigersprobleem</a:t>
            </a:r>
          </a:p>
          <a:p>
            <a:r>
              <a:rPr lang="nl-NL" dirty="0" smtClean="0"/>
              <a:t>Verantwoording</a:t>
            </a:r>
            <a:r>
              <a:rPr lang="nl-NL" baseline="0" dirty="0" smtClean="0"/>
              <a:t> van onderzoek en implementatie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AE1B7-B66A-4488-AEC6-A1792323E747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44034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NL:</a:t>
            </a:r>
          </a:p>
          <a:p>
            <a:r>
              <a:rPr lang="nl-NL" dirty="0" smtClean="0"/>
              <a:t>Probleemdefinitie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AE1B7-B66A-4488-AEC6-A1792323E747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530711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NL:</a:t>
            </a:r>
          </a:p>
          <a:p>
            <a:r>
              <a:rPr lang="nl-NL" dirty="0" smtClean="0"/>
              <a:t>Ontwerp van heuristiek </a:t>
            </a:r>
            <a:r>
              <a:rPr lang="nl-NL" dirty="0" err="1" smtClean="0"/>
              <a:t>obv</a:t>
            </a:r>
            <a:r>
              <a:rPr lang="nl-NL" dirty="0" smtClean="0"/>
              <a:t> </a:t>
            </a:r>
            <a:r>
              <a:rPr lang="nl-NL" dirty="0" err="1" smtClean="0"/>
              <a:t>Improving</a:t>
            </a:r>
            <a:r>
              <a:rPr lang="nl-NL" baseline="0" dirty="0" smtClean="0"/>
              <a:t> Search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AE1B7-B66A-4488-AEC6-A1792323E747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43582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2E5A9-F32A-4D4C-ACD5-80F828FB86E5}" type="datetime1">
              <a:rPr lang="nl-NL" smtClean="0"/>
              <a:t>24-9-2023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Roy Willemen, Improving Search applied to TSP (Justification)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7A206-A0E5-4A0F-8101-6C7ABB3D69E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345776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80922"/>
          </a:xfrm>
        </p:spPr>
        <p:txBody>
          <a:bodyPr>
            <a:normAutofit/>
          </a:bodyPr>
          <a:lstStyle>
            <a:lvl1pPr>
              <a:defRPr sz="2000" b="1">
                <a:latin typeface="+mn-lt"/>
              </a:defRPr>
            </a:lvl1pPr>
          </a:lstStyle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979714"/>
            <a:ext cx="10515600" cy="5197249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nl-NL" dirty="0" smtClean="0"/>
              <a:t>Tekststijl van het model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6680E-5ED0-4647-B2CC-20421E7279EE}" type="datetime1">
              <a:rPr lang="nl-NL" smtClean="0"/>
              <a:t>24-9-2023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Roy Willemen, Improving Search applied to TSP (Justification)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7A206-A0E5-4A0F-8101-6C7ABB3D69E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973036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5216C-DD8F-4774-BF6B-3618B337B3F9}" type="datetime1">
              <a:rPr lang="nl-NL" smtClean="0"/>
              <a:t>24-9-2023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Roy Willemen, Improving Search applied to TSP (Justification)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7A206-A0E5-4A0F-8101-6C7ABB3D69E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757496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835"/>
          </a:xfrm>
        </p:spPr>
        <p:txBody>
          <a:bodyPr>
            <a:normAutofit/>
          </a:bodyPr>
          <a:lstStyle>
            <a:lvl1pPr>
              <a:defRPr sz="2000" b="1">
                <a:latin typeface="+mn-lt"/>
              </a:defRPr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953589"/>
            <a:ext cx="5181600" cy="5223374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953589"/>
            <a:ext cx="5181600" cy="5223374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71F9F-A11B-4B88-A64C-F7B411D6494B}" type="datetime1">
              <a:rPr lang="nl-NL" smtClean="0"/>
              <a:t>24-9-2023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Roy Willemen, Improving Search applied to TSP (Justification)</a:t>
            </a: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7A206-A0E5-4A0F-8101-6C7ABB3D69E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270020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372925"/>
          </a:xfrm>
        </p:spPr>
        <p:txBody>
          <a:bodyPr>
            <a:normAutofit/>
          </a:bodyPr>
          <a:lstStyle>
            <a:lvl1pPr>
              <a:defRPr sz="2000" b="1">
                <a:latin typeface="+mn-lt"/>
              </a:defRPr>
            </a:lvl1pPr>
          </a:lstStyle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816431"/>
            <a:ext cx="5157787" cy="336641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1231452"/>
            <a:ext cx="5157787" cy="495821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nl-NL" dirty="0" smtClean="0"/>
              <a:t>Tekststijl van het model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816431"/>
            <a:ext cx="5183188" cy="336641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1231452"/>
            <a:ext cx="5183188" cy="495821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02F82-63F1-4176-8503-2E0863F24640}" type="datetime1">
              <a:rPr lang="nl-NL" smtClean="0"/>
              <a:t>24-9-2023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Roy Willemen, Improving Search applied to TSP (Justification)</a:t>
            </a:r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7A206-A0E5-4A0F-8101-6C7ABB3D69E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083097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53332"/>
          </a:xfrm>
        </p:spPr>
        <p:txBody>
          <a:bodyPr/>
          <a:lstStyle>
            <a:lvl1pPr>
              <a:defRPr sz="2000" b="1">
                <a:latin typeface="+mn-lt"/>
              </a:defRPr>
            </a:lvl1pPr>
          </a:lstStyle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F9F4-CC97-4D46-959F-6542C169F638}" type="datetime1">
              <a:rPr lang="nl-NL" smtClean="0"/>
              <a:t>24-9-2023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Roy Willemen, Improving Search applied to TSP (Justification)</a:t>
            </a: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7A206-A0E5-4A0F-8101-6C7ABB3D69E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530264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511F2-F611-449A-A10D-C863BC3498BA}" type="datetime1">
              <a:rPr lang="nl-NL" smtClean="0"/>
              <a:t>24-9-2023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Roy Willemen, Improving Search applied to TSP (Justification)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7A206-A0E5-4A0F-8101-6C7ABB3D69E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995529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7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979714"/>
            <a:ext cx="10515600" cy="5197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 smtClean="0"/>
              <a:t>Tekststijl van het model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1C75D-96BA-4AA5-9B68-649EDF0EDB4E}" type="datetime1">
              <a:rPr lang="nl-NL" smtClean="0"/>
              <a:t>24-9-2023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Roy Willemen, Improving Search applied to TSP (Justification)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7A206-A0E5-4A0F-8101-6C7ABB3D69E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3790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slide" Target="slide17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5" Type="http://schemas.openxmlformats.org/officeDocument/2006/relationships/slide" Target="slide8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nl-NL" dirty="0" err="1" smtClean="0"/>
              <a:t>Improving</a:t>
            </a:r>
            <a:r>
              <a:rPr lang="nl-NL" dirty="0" smtClean="0"/>
              <a:t> Search </a:t>
            </a:r>
            <a:r>
              <a:rPr lang="nl-NL" dirty="0" err="1" smtClean="0"/>
              <a:t>applied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Traveling</a:t>
            </a:r>
            <a:r>
              <a:rPr lang="nl-NL" dirty="0" smtClean="0"/>
              <a:t> Salesman </a:t>
            </a:r>
            <a:r>
              <a:rPr lang="nl-NL" dirty="0" err="1" smtClean="0"/>
              <a:t>Problem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err="1" smtClean="0"/>
              <a:t>Justification</a:t>
            </a:r>
            <a:r>
              <a:rPr lang="nl-NL" dirty="0" smtClean="0"/>
              <a:t> of research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implemention</a:t>
            </a:r>
            <a:endParaRPr lang="nl-NL" dirty="0" smtClean="0"/>
          </a:p>
          <a:p>
            <a:r>
              <a:rPr lang="nl-NL" dirty="0" smtClean="0"/>
              <a:t>Roy Willemen, 24 September 2023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7A206-A0E5-4A0F-8101-6C7ABB3D69EC}" type="slidenum">
              <a:rPr lang="nl-NL" smtClean="0"/>
              <a:t>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Roy Willemen, Improving Search applied to TSP (Justification)</a:t>
            </a:r>
            <a:endParaRPr lang="nl-NL"/>
          </a:p>
        </p:txBody>
      </p:sp>
      <p:sp>
        <p:nvSpPr>
          <p:cNvPr id="6" name="Tijdelijke aanduiding voor datum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DFF34-3951-4319-B8C2-8E1EC1385786}" type="datetime1">
              <a:rPr lang="nl-NL" smtClean="0"/>
              <a:t>24-9-2023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5663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Tests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Experiments</a:t>
            </a:r>
            <a:endParaRPr lang="nl-N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nl-NL" dirty="0"/>
                  <a:t>First, </a:t>
                </a:r>
                <a:r>
                  <a:rPr lang="nl-NL" b="1" dirty="0"/>
                  <a:t>Discrete </a:t>
                </a:r>
                <a:r>
                  <a:rPr lang="nl-NL" b="1" dirty="0" err="1"/>
                  <a:t>Improving</a:t>
                </a:r>
                <a:r>
                  <a:rPr lang="nl-NL" b="1" dirty="0"/>
                  <a:t> Search </a:t>
                </a:r>
                <a:r>
                  <a:rPr lang="nl-NL" dirty="0"/>
                  <a:t>was </a:t>
                </a:r>
                <a:r>
                  <a:rPr lang="nl-NL" dirty="0" err="1"/>
                  <a:t>implemented</a:t>
                </a:r>
                <a:r>
                  <a:rPr lang="nl-NL" dirty="0"/>
                  <a:t> </a:t>
                </a:r>
                <a:r>
                  <a:rPr lang="nl-NL" dirty="0" err="1"/>
                  <a:t>and</a:t>
                </a:r>
                <a:r>
                  <a:rPr lang="nl-NL" dirty="0"/>
                  <a:t> </a:t>
                </a:r>
                <a:r>
                  <a:rPr lang="nl-NL" dirty="0" err="1" smtClean="0"/>
                  <a:t>tested</a:t>
                </a:r>
                <a:endParaRPr lang="nl-NL" dirty="0"/>
              </a:p>
              <a:p>
                <a:r>
                  <a:rPr lang="nl-NL" dirty="0" err="1" smtClean="0"/>
                  <a:t>Started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with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ChatGPT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snippet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for</a:t>
                </a:r>
                <a:r>
                  <a:rPr lang="nl-NL" dirty="0" smtClean="0"/>
                  <a:t> 2-opt </a:t>
                </a:r>
                <a:r>
                  <a:rPr lang="nl-NL" dirty="0" err="1" smtClean="0"/>
                  <a:t>heuristic</a:t>
                </a:r>
                <a:r>
                  <a:rPr lang="nl-NL" dirty="0" smtClean="0"/>
                  <a:t> on TSP (</a:t>
                </a:r>
                <a:r>
                  <a:rPr lang="nl-NL" dirty="0" err="1" smtClean="0"/>
                  <a:t>see</a:t>
                </a:r>
                <a:r>
                  <a:rPr lang="nl-NL" dirty="0" smtClean="0"/>
                  <a:t> file: 2opt.py)</a:t>
                </a:r>
              </a:p>
              <a:p>
                <a:r>
                  <a:rPr lang="nl-NL" dirty="0" err="1" smtClean="0"/>
                  <a:t>This</a:t>
                </a:r>
                <a:r>
                  <a:rPr lang="nl-NL" dirty="0" smtClean="0"/>
                  <a:t> code had a </a:t>
                </a:r>
                <a:r>
                  <a:rPr lang="nl-NL" dirty="0" err="1" smtClean="0"/>
                  <a:t>very</a:t>
                </a:r>
                <a:r>
                  <a:rPr lang="nl-NL" dirty="0" smtClean="0"/>
                  <a:t> small </a:t>
                </a:r>
                <a:r>
                  <a:rPr lang="nl-NL" dirty="0" err="1" smtClean="0"/>
                  <a:t>problem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instance</a:t>
                </a:r>
                <a:r>
                  <a:rPr lang="nl-NL" dirty="0" smtClean="0"/>
                  <a:t> on 5 points</a:t>
                </a:r>
              </a:p>
              <a:p>
                <a:pPr lvl="1"/>
                <a:r>
                  <a:rPr lang="nl-NL" dirty="0" smtClean="0"/>
                  <a:t>Double-</a:t>
                </a:r>
                <a:r>
                  <a:rPr lang="nl-NL" dirty="0" err="1" smtClean="0"/>
                  <a:t>checked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implementation</a:t>
                </a:r>
                <a:r>
                  <a:rPr lang="nl-NL" dirty="0" smtClean="0"/>
                  <a:t> of </a:t>
                </a:r>
                <a:r>
                  <a:rPr lang="nl-NL" dirty="0" err="1" smtClean="0"/>
                  <a:t>euclidean_distance</a:t>
                </a:r>
                <a:r>
                  <a:rPr lang="nl-NL" dirty="0" smtClean="0"/>
                  <a:t>: </a:t>
                </a:r>
                <a:r>
                  <a:rPr lang="nl-NL" b="1" dirty="0" smtClean="0">
                    <a:solidFill>
                      <a:srgbClr val="00B050"/>
                    </a:solidFill>
                  </a:rPr>
                  <a:t>OK</a:t>
                </a:r>
              </a:p>
              <a:p>
                <a:pPr lvl="1"/>
                <a:r>
                  <a:rPr lang="nl-NL" dirty="0" smtClean="0"/>
                  <a:t>Double-</a:t>
                </a:r>
                <a:r>
                  <a:rPr lang="nl-NL" dirty="0" err="1" smtClean="0"/>
                  <a:t>checked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implementation</a:t>
                </a:r>
                <a:r>
                  <a:rPr lang="nl-NL" dirty="0" smtClean="0"/>
                  <a:t> of </a:t>
                </a:r>
                <a:r>
                  <a:rPr lang="nl-NL" dirty="0" err="1" smtClean="0"/>
                  <a:t>total</a:t>
                </a:r>
                <a:r>
                  <a:rPr lang="nl-NL" dirty="0" err="1"/>
                  <a:t>_</a:t>
                </a:r>
                <a:r>
                  <a:rPr lang="nl-NL" dirty="0" err="1" smtClean="0"/>
                  <a:t>distance</a:t>
                </a:r>
                <a:r>
                  <a:rPr lang="nl-NL" dirty="0" smtClean="0"/>
                  <a:t>: </a:t>
                </a:r>
                <a:r>
                  <a:rPr lang="nl-NL" b="1" dirty="0" smtClean="0">
                    <a:solidFill>
                      <a:srgbClr val="00B050"/>
                    </a:solidFill>
                  </a:rPr>
                  <a:t>OK</a:t>
                </a:r>
              </a:p>
              <a:p>
                <a:pPr lvl="1"/>
                <a:r>
                  <a:rPr lang="nl-NL" dirty="0" smtClean="0"/>
                  <a:t>Double-</a:t>
                </a:r>
                <a:r>
                  <a:rPr lang="nl-NL" dirty="0" err="1" smtClean="0"/>
                  <a:t>checked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implementation</a:t>
                </a:r>
                <a:r>
                  <a:rPr lang="nl-NL" dirty="0" smtClean="0"/>
                  <a:t> of </a:t>
                </a:r>
                <a:r>
                  <a:rPr lang="nl-NL" dirty="0" err="1" smtClean="0"/>
                  <a:t>two_opt</a:t>
                </a:r>
                <a:r>
                  <a:rPr lang="nl-NL" dirty="0" smtClean="0"/>
                  <a:t>: </a:t>
                </a:r>
                <a:r>
                  <a:rPr lang="nl-NL" b="1" dirty="0" smtClean="0">
                    <a:solidFill>
                      <a:srgbClr val="FF0000"/>
                    </a:solidFill>
                  </a:rPr>
                  <a:t>NOK</a:t>
                </a:r>
              </a:p>
              <a:p>
                <a:pPr lvl="2"/>
                <a:r>
                  <a:rPr lang="nl-NL" dirty="0" err="1" smtClean="0"/>
                  <a:t>Didn’t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guarantee</a:t>
                </a:r>
                <a:r>
                  <a:rPr lang="nl-NL" dirty="0" smtClean="0"/>
                  <a:t> a </a:t>
                </a:r>
                <a:r>
                  <a:rPr lang="nl-NL" dirty="0" err="1" smtClean="0"/>
                  <a:t>local</a:t>
                </a:r>
                <a:r>
                  <a:rPr lang="nl-NL" dirty="0" smtClean="0"/>
                  <a:t> optimum, </a:t>
                </a:r>
                <a:r>
                  <a:rPr lang="nl-NL" dirty="0" err="1" smtClean="0"/>
                  <a:t>because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didn’t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explore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the</a:t>
                </a:r>
                <a:r>
                  <a:rPr lang="nl-NL" dirty="0" smtClean="0"/>
                  <a:t> </a:t>
                </a:r>
                <a:r>
                  <a:rPr lang="nl-NL" u="sng" dirty="0" smtClean="0"/>
                  <a:t>full </a:t>
                </a:r>
                <a:r>
                  <a:rPr lang="nl-NL" dirty="0" err="1" smtClean="0"/>
                  <a:t>neighborhood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after</a:t>
                </a:r>
                <a:r>
                  <a:rPr lang="nl-NL" dirty="0" smtClean="0"/>
                  <a:t> first </a:t>
                </a:r>
                <a:r>
                  <a:rPr lang="nl-NL" dirty="0" err="1" smtClean="0"/>
                  <a:t>improvement</a:t>
                </a:r>
                <a:endParaRPr lang="nl-NL" dirty="0" smtClean="0"/>
              </a:p>
              <a:p>
                <a:pPr lvl="2"/>
                <a:r>
                  <a:rPr lang="nl-NL" dirty="0" err="1" smtClean="0"/>
                  <a:t>Modified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internal</a:t>
                </a:r>
                <a:r>
                  <a:rPr lang="nl-NL" dirty="0" smtClean="0"/>
                  <a:t> loops on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nl-NL" dirty="0" smtClean="0"/>
                  <a:t>, </a:t>
                </a:r>
                <a:r>
                  <a:rPr lang="nl-NL" dirty="0" err="1" smtClean="0"/>
                  <a:t>such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that</a:t>
                </a:r>
                <a:r>
                  <a:rPr lang="nl-NL" dirty="0" smtClean="0"/>
                  <a:t> full </a:t>
                </a:r>
                <a:r>
                  <a:rPr lang="nl-NL" dirty="0" err="1" smtClean="0"/>
                  <a:t>neighborhood</a:t>
                </a:r>
                <a:r>
                  <a:rPr lang="nl-NL" dirty="0" smtClean="0"/>
                  <a:t> was </a:t>
                </a:r>
                <a:r>
                  <a:rPr lang="nl-NL" dirty="0" err="1" smtClean="0"/>
                  <a:t>explored</a:t>
                </a:r>
                <a:endParaRPr lang="nl-NL" dirty="0" smtClean="0"/>
              </a:p>
              <a:p>
                <a:r>
                  <a:rPr lang="nl-NL" dirty="0" smtClean="0"/>
                  <a:t>Code </a:t>
                </a:r>
                <a:r>
                  <a:rPr lang="nl-NL" dirty="0" err="1" smtClean="0"/>
                  <a:t>extensions</a:t>
                </a:r>
                <a:endParaRPr lang="nl-NL" dirty="0" smtClean="0"/>
              </a:p>
              <a:p>
                <a:pPr lvl="1"/>
                <a:r>
                  <a:rPr lang="nl-NL" dirty="0" err="1" smtClean="0"/>
                  <a:t>Implemented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function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to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generate</a:t>
                </a:r>
                <a:r>
                  <a:rPr lang="nl-NL" dirty="0" smtClean="0"/>
                  <a:t> random </a:t>
                </a:r>
                <a:r>
                  <a:rPr lang="nl-NL" dirty="0" err="1" smtClean="0"/>
                  <a:t>instances</a:t>
                </a:r>
                <a:r>
                  <a:rPr lang="nl-NL" dirty="0" smtClean="0"/>
                  <a:t> on </a:t>
                </a:r>
                <a:r>
                  <a:rPr lang="nl-NL" dirty="0" err="1" smtClean="0"/>
                  <a:t>given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number</a:t>
                </a:r>
                <a:r>
                  <a:rPr lang="nl-NL" dirty="0" smtClean="0"/>
                  <a:t> of points</a:t>
                </a:r>
              </a:p>
              <a:p>
                <a:pPr lvl="1"/>
                <a:r>
                  <a:rPr lang="nl-NL" dirty="0" err="1"/>
                  <a:t>Implemented</a:t>
                </a:r>
                <a:r>
                  <a:rPr lang="nl-NL" dirty="0"/>
                  <a:t> </a:t>
                </a:r>
                <a:r>
                  <a:rPr lang="nl-NL" dirty="0" err="1" smtClean="0"/>
                  <a:t>Nearest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Neighbor</a:t>
                </a:r>
                <a:r>
                  <a:rPr lang="nl-NL" dirty="0" smtClean="0"/>
                  <a:t> (</a:t>
                </a:r>
                <a:r>
                  <a:rPr lang="nl-NL" dirty="0" err="1" smtClean="0"/>
                  <a:t>constructive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heuristic</a:t>
                </a:r>
                <a:r>
                  <a:rPr lang="nl-NL" dirty="0" smtClean="0"/>
                  <a:t>) -&gt; NN</a:t>
                </a:r>
                <a:endParaRPr lang="nl-NL" dirty="0"/>
              </a:p>
              <a:p>
                <a:pPr lvl="1"/>
                <a:r>
                  <a:rPr lang="nl-NL" dirty="0" err="1" smtClean="0"/>
                  <a:t>Implemented</a:t>
                </a:r>
                <a:r>
                  <a:rPr lang="nl-NL" dirty="0" smtClean="0"/>
                  <a:t> code </a:t>
                </a:r>
                <a:r>
                  <a:rPr lang="nl-NL" dirty="0" err="1" smtClean="0"/>
                  <a:t>for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visualizing</a:t>
                </a:r>
                <a:r>
                  <a:rPr lang="nl-NL" dirty="0" smtClean="0"/>
                  <a:t> tours: </a:t>
                </a:r>
                <a:r>
                  <a:rPr lang="nl-NL" dirty="0" err="1" smtClean="0">
                    <a:solidFill>
                      <a:schemeClr val="accent6">
                        <a:lumMod val="50000"/>
                      </a:schemeClr>
                    </a:solidFill>
                  </a:rPr>
                  <a:t>initial</a:t>
                </a:r>
                <a:r>
                  <a:rPr lang="nl-NL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 (</a:t>
                </a:r>
                <a:r>
                  <a:rPr lang="nl-NL" dirty="0" err="1" smtClean="0">
                    <a:solidFill>
                      <a:schemeClr val="accent6">
                        <a:lumMod val="50000"/>
                      </a:schemeClr>
                    </a:solidFill>
                  </a:rPr>
                  <a:t>randomly</a:t>
                </a:r>
                <a:r>
                  <a:rPr lang="nl-NL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:r>
                  <a:rPr lang="nl-NL" dirty="0" err="1" smtClean="0">
                    <a:solidFill>
                      <a:schemeClr val="accent6">
                        <a:lumMod val="50000"/>
                      </a:schemeClr>
                    </a:solidFill>
                  </a:rPr>
                  <a:t>generated</a:t>
                </a:r>
                <a:r>
                  <a:rPr lang="nl-NL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) tour </a:t>
                </a:r>
                <a:r>
                  <a:rPr lang="nl-NL" dirty="0" err="1" smtClean="0"/>
                  <a:t>vs</a:t>
                </a:r>
                <a:r>
                  <a:rPr lang="nl-NL" dirty="0" smtClean="0"/>
                  <a:t> </a:t>
                </a:r>
                <a:r>
                  <a:rPr lang="nl-NL" dirty="0" smtClean="0">
                    <a:solidFill>
                      <a:srgbClr val="FF0000"/>
                    </a:solidFill>
                  </a:rPr>
                  <a:t>NN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vs</a:t>
                </a:r>
                <a:r>
                  <a:rPr lang="nl-NL" dirty="0" smtClean="0"/>
                  <a:t> </a:t>
                </a:r>
                <a:r>
                  <a:rPr lang="nl-NL" dirty="0" smtClean="0">
                    <a:solidFill>
                      <a:srgbClr val="0070C0"/>
                    </a:solidFill>
                  </a:rPr>
                  <a:t>2-opt tour</a:t>
                </a:r>
                <a:r>
                  <a:rPr lang="nl-NL" dirty="0" smtClean="0"/>
                  <a:t>; </a:t>
                </a:r>
                <a:r>
                  <a:rPr lang="nl-NL" dirty="0" err="1" smtClean="0"/>
                  <a:t>included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total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distance</a:t>
                </a:r>
                <a:endParaRPr lang="nl-NL" dirty="0" smtClean="0"/>
              </a:p>
              <a:p>
                <a:pPr lvl="1"/>
                <a:r>
                  <a:rPr lang="nl-NL" dirty="0" err="1" smtClean="0"/>
                  <a:t>Implemented</a:t>
                </a:r>
                <a:r>
                  <a:rPr lang="nl-NL" dirty="0" smtClean="0"/>
                  <a:t> code </a:t>
                </a:r>
                <a:r>
                  <a:rPr lang="nl-NL" dirty="0" err="1" smtClean="0"/>
                  <a:t>for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visualizing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objective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function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value</a:t>
                </a:r>
                <a:r>
                  <a:rPr lang="nl-NL" dirty="0" smtClean="0"/>
                  <a:t> per iteration (</a:t>
                </a:r>
                <a:r>
                  <a:rPr lang="nl-NL" dirty="0" err="1" smtClean="0"/>
                  <a:t>progress</a:t>
                </a:r>
                <a:r>
                  <a:rPr lang="nl-NL" dirty="0" smtClean="0"/>
                  <a:t>)</a:t>
                </a:r>
              </a:p>
              <a:p>
                <a:pPr lvl="1"/>
                <a:r>
                  <a:rPr lang="nl-NL" dirty="0" err="1" smtClean="0"/>
                  <a:t>Implemented</a:t>
                </a:r>
                <a:r>
                  <a:rPr lang="nl-NL" dirty="0" smtClean="0"/>
                  <a:t> code </a:t>
                </a:r>
                <a:r>
                  <a:rPr lang="nl-NL" dirty="0" err="1" smtClean="0"/>
                  <a:t>for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calculating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elapsed</a:t>
                </a:r>
                <a:r>
                  <a:rPr lang="nl-NL" dirty="0" smtClean="0"/>
                  <a:t> time.</a:t>
                </a:r>
              </a:p>
              <a:p>
                <a:pPr lvl="1"/>
                <a:r>
                  <a:rPr lang="nl-NL" dirty="0" err="1" smtClean="0"/>
                  <a:t>Added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logging</a:t>
                </a:r>
                <a:endParaRPr lang="nl-NL" dirty="0" smtClean="0"/>
              </a:p>
              <a:p>
                <a:r>
                  <a:rPr lang="nl-NL" dirty="0" smtClean="0"/>
                  <a:t>Tests:</a:t>
                </a:r>
              </a:p>
              <a:p>
                <a:pPr lvl="1"/>
                <a:r>
                  <a:rPr lang="nl-NL" dirty="0" err="1" smtClean="0"/>
                  <a:t>Ran</a:t>
                </a:r>
                <a:r>
                  <a:rPr lang="nl-NL" dirty="0" smtClean="0"/>
                  <a:t> Discrete </a:t>
                </a:r>
                <a:r>
                  <a:rPr lang="nl-NL" dirty="0" err="1" smtClean="0"/>
                  <a:t>Improving</a:t>
                </a:r>
                <a:r>
                  <a:rPr lang="nl-NL" dirty="0" smtClean="0"/>
                  <a:t> Search on </a:t>
                </a:r>
                <a:r>
                  <a:rPr lang="nl-NL" dirty="0" err="1" smtClean="0"/>
                  <a:t>randomly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generated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instances</a:t>
                </a:r>
                <a:r>
                  <a:rPr lang="nl-NL" dirty="0" smtClean="0"/>
                  <a:t> of 10, 20, 25 </a:t>
                </a:r>
                <a:r>
                  <a:rPr lang="nl-NL" dirty="0" err="1" smtClean="0"/>
                  <a:t>and</a:t>
                </a:r>
                <a:r>
                  <a:rPr lang="nl-NL" dirty="0" smtClean="0"/>
                  <a:t> 100 points</a:t>
                </a:r>
              </a:p>
              <a:p>
                <a:pPr lvl="1"/>
                <a:r>
                  <a:rPr lang="nl-NL" dirty="0" err="1" smtClean="0"/>
                  <a:t>Visually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inspected</a:t>
                </a:r>
                <a:r>
                  <a:rPr lang="nl-NL" dirty="0" smtClean="0"/>
                  <a:t> tours (</a:t>
                </a:r>
                <a:r>
                  <a:rPr lang="nl-NL" dirty="0" err="1" smtClean="0"/>
                  <a:t>initial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vs</a:t>
                </a:r>
                <a:r>
                  <a:rPr lang="nl-NL" dirty="0" smtClean="0"/>
                  <a:t> 2-opt) </a:t>
                </a:r>
                <a:r>
                  <a:rPr lang="nl-NL" dirty="0" err="1" smtClean="0"/>
                  <a:t>and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progress</a:t>
                </a:r>
                <a:r>
                  <a:rPr lang="nl-NL" dirty="0" smtClean="0"/>
                  <a:t>: </a:t>
                </a:r>
                <a:r>
                  <a:rPr lang="nl-NL" dirty="0" err="1" smtClean="0"/>
                  <a:t>results</a:t>
                </a:r>
                <a:r>
                  <a:rPr lang="nl-NL" dirty="0" smtClean="0"/>
                  <a:t> as </a:t>
                </a:r>
                <a:r>
                  <a:rPr lang="nl-NL" dirty="0" err="1" smtClean="0"/>
                  <a:t>expected</a:t>
                </a:r>
                <a:r>
                  <a:rPr lang="nl-NL" dirty="0" smtClean="0"/>
                  <a:t> </a:t>
                </a:r>
              </a:p>
              <a:p>
                <a:pPr lvl="1"/>
                <a:endParaRPr lang="nl-NL" dirty="0" smtClean="0"/>
              </a:p>
              <a:p>
                <a:endParaRPr lang="nl-NL" dirty="0" smtClean="0"/>
              </a:p>
            </p:txBody>
          </p:sp>
        </mc:Choice>
        <mc:Fallback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32" t="-1174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6680E-5ED0-4647-B2CC-20421E7279EE}" type="datetime1">
              <a:rPr lang="nl-NL" smtClean="0"/>
              <a:t>24-9-2023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Roy Willemen, Improving Search applied to TSP (Justification)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7A206-A0E5-4A0F-8101-6C7ABB3D69EC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0232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smtClean="0"/>
              <a:t>Discrete </a:t>
            </a:r>
            <a:r>
              <a:rPr lang="nl-NL" dirty="0" err="1" smtClean="0"/>
              <a:t>Improving</a:t>
            </a:r>
            <a:r>
              <a:rPr lang="nl-NL" dirty="0" smtClean="0"/>
              <a:t> Search: Tour </a:t>
            </a:r>
            <a:r>
              <a:rPr lang="nl-NL" dirty="0" err="1" smtClean="0"/>
              <a:t>visualisations</a:t>
            </a:r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F9F4-CC97-4D46-959F-6542C169F638}" type="datetime1">
              <a:rPr lang="nl-NL" smtClean="0"/>
              <a:t>24-9-2023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Roy Willemen, Improving Search applied to TSP (Justification)</a:t>
            </a: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7A206-A0E5-4A0F-8101-6C7ABB3D69EC}" type="slidenum">
              <a:rPr lang="nl-NL" smtClean="0"/>
              <a:t>11</a:t>
            </a:fld>
            <a:endParaRPr lang="nl-NL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8212" y="3571797"/>
            <a:ext cx="4401846" cy="2342342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7375" y="3571797"/>
            <a:ext cx="4389155" cy="2342342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8212" y="1225575"/>
            <a:ext cx="4309640" cy="2293971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7375" y="1160668"/>
            <a:ext cx="4252168" cy="2306626"/>
          </a:xfrm>
          <a:prstGeom prst="rect">
            <a:avLst/>
          </a:prstGeom>
        </p:spPr>
      </p:pic>
      <p:sp>
        <p:nvSpPr>
          <p:cNvPr id="10" name="Tekstvak 9"/>
          <p:cNvSpPr txBox="1"/>
          <p:nvPr/>
        </p:nvSpPr>
        <p:spPr>
          <a:xfrm>
            <a:off x="8686800" y="137160"/>
            <a:ext cx="308936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 smtClean="0">
                <a:solidFill>
                  <a:srgbClr val="00B050"/>
                </a:solidFill>
              </a:rPr>
              <a:t>green</a:t>
            </a:r>
            <a:r>
              <a:rPr lang="nl-NL" sz="1600" dirty="0" smtClean="0"/>
              <a:t>: </a:t>
            </a:r>
            <a:r>
              <a:rPr lang="nl-NL" sz="1600" dirty="0" err="1" smtClean="0"/>
              <a:t>initial</a:t>
            </a:r>
            <a:r>
              <a:rPr lang="nl-NL" sz="1600" dirty="0" smtClean="0"/>
              <a:t> tour (random tour)</a:t>
            </a:r>
          </a:p>
          <a:p>
            <a:r>
              <a:rPr lang="nl-NL" sz="1600" dirty="0" smtClean="0">
                <a:solidFill>
                  <a:srgbClr val="FF0000"/>
                </a:solidFill>
              </a:rPr>
              <a:t>red</a:t>
            </a:r>
            <a:r>
              <a:rPr lang="nl-NL" sz="1600" dirty="0" smtClean="0"/>
              <a:t>: </a:t>
            </a:r>
            <a:r>
              <a:rPr lang="nl-NL" sz="1600" dirty="0" err="1" smtClean="0"/>
              <a:t>nearest</a:t>
            </a:r>
            <a:r>
              <a:rPr lang="nl-NL" sz="1600" dirty="0" smtClean="0"/>
              <a:t> </a:t>
            </a:r>
            <a:r>
              <a:rPr lang="nl-NL" sz="1600" dirty="0" err="1" smtClean="0"/>
              <a:t>neighbor</a:t>
            </a:r>
            <a:r>
              <a:rPr lang="nl-NL" sz="1600" dirty="0" smtClean="0"/>
              <a:t> tour</a:t>
            </a:r>
          </a:p>
          <a:p>
            <a:r>
              <a:rPr lang="nl-NL" sz="1600" dirty="0" smtClean="0">
                <a:solidFill>
                  <a:srgbClr val="0070C0"/>
                </a:solidFill>
              </a:rPr>
              <a:t>blue</a:t>
            </a:r>
            <a:r>
              <a:rPr lang="nl-NL" sz="1600" dirty="0" smtClean="0"/>
              <a:t>: 2-opt tour</a:t>
            </a:r>
            <a:endParaRPr lang="nl-NL" sz="1600" dirty="0"/>
          </a:p>
        </p:txBody>
      </p:sp>
      <p:sp>
        <p:nvSpPr>
          <p:cNvPr id="11" name="Bijschrift met afgeronde rechthoek 10"/>
          <p:cNvSpPr/>
          <p:nvPr/>
        </p:nvSpPr>
        <p:spPr>
          <a:xfrm>
            <a:off x="0" y="5541645"/>
            <a:ext cx="2397760" cy="1316355"/>
          </a:xfrm>
          <a:prstGeom prst="wedgeRoundRectCallout">
            <a:avLst>
              <a:gd name="adj1" fmla="val 66780"/>
              <a:gd name="adj2" fmla="val 7808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l-NL" sz="1200" dirty="0" err="1" smtClean="0"/>
              <a:t>Expectations</a:t>
            </a:r>
            <a:r>
              <a:rPr lang="nl-NL" sz="1200" dirty="0" smtClean="0"/>
              <a:t> met:</a:t>
            </a:r>
          </a:p>
          <a:p>
            <a:r>
              <a:rPr lang="nl-NL" sz="1200" dirty="0" err="1" smtClean="0"/>
              <a:t>Nearest</a:t>
            </a:r>
            <a:r>
              <a:rPr lang="nl-NL" sz="1200" dirty="0" smtClean="0"/>
              <a:t> </a:t>
            </a:r>
            <a:r>
              <a:rPr lang="nl-NL" sz="1200" dirty="0" err="1" smtClean="0"/>
              <a:t>Neighbor</a:t>
            </a:r>
            <a:r>
              <a:rPr lang="nl-NL" sz="1200" dirty="0" smtClean="0"/>
              <a:t> tours have crossing links, 2-opt tours </a:t>
            </a:r>
            <a:r>
              <a:rPr lang="nl-NL" sz="1200" dirty="0" err="1" smtClean="0"/>
              <a:t>don’t</a:t>
            </a:r>
            <a:r>
              <a:rPr lang="nl-NL" sz="1200" dirty="0" smtClean="0"/>
              <a:t>. Huge </a:t>
            </a:r>
            <a:r>
              <a:rPr lang="nl-NL" sz="1200" dirty="0" err="1" smtClean="0"/>
              <a:t>improvement</a:t>
            </a:r>
            <a:r>
              <a:rPr lang="nl-NL" sz="1200" dirty="0" smtClean="0"/>
              <a:t> over </a:t>
            </a:r>
            <a:r>
              <a:rPr lang="nl-NL" sz="1200" dirty="0" err="1" smtClean="0"/>
              <a:t>randomly</a:t>
            </a:r>
            <a:r>
              <a:rPr lang="nl-NL" sz="1200" dirty="0" smtClean="0"/>
              <a:t> </a:t>
            </a:r>
            <a:r>
              <a:rPr lang="nl-NL" sz="1200" dirty="0" err="1" smtClean="0"/>
              <a:t>generated</a:t>
            </a:r>
            <a:r>
              <a:rPr lang="nl-NL" sz="1200" dirty="0" smtClean="0"/>
              <a:t> tours.</a:t>
            </a:r>
            <a:endParaRPr lang="nl-NL" sz="1200" dirty="0"/>
          </a:p>
        </p:txBody>
      </p:sp>
    </p:spTree>
    <p:extLst>
      <p:ext uri="{BB962C8B-B14F-4D97-AF65-F5344CB8AC3E}">
        <p14:creationId xmlns:p14="http://schemas.microsoft.com/office/powerpoint/2010/main" val="337475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5456" y="3600503"/>
            <a:ext cx="3785301" cy="2941944"/>
          </a:xfrm>
          <a:prstGeom prst="rect">
            <a:avLst/>
          </a:prstGeom>
        </p:spPr>
      </p:pic>
      <p:pic>
        <p:nvPicPr>
          <p:cNvPr id="12" name="Afbeelding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1649" y="680355"/>
            <a:ext cx="3752645" cy="2920147"/>
          </a:xfrm>
          <a:prstGeom prst="rect">
            <a:avLst/>
          </a:prstGeom>
        </p:spPr>
      </p:pic>
      <p:pic>
        <p:nvPicPr>
          <p:cNvPr id="13" name="Afbeelding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2939" y="718458"/>
            <a:ext cx="3707818" cy="2888128"/>
          </a:xfrm>
          <a:prstGeom prst="rect">
            <a:avLst/>
          </a:prstGeom>
        </p:spPr>
      </p:pic>
      <p:pic>
        <p:nvPicPr>
          <p:cNvPr id="14" name="Afbeelding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8563" y="3600502"/>
            <a:ext cx="3740359" cy="290412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smtClean="0"/>
              <a:t>Discrete </a:t>
            </a:r>
            <a:r>
              <a:rPr lang="nl-NL" dirty="0" err="1" smtClean="0"/>
              <a:t>Improving</a:t>
            </a:r>
            <a:r>
              <a:rPr lang="nl-NL" dirty="0" smtClean="0"/>
              <a:t> Search: </a:t>
            </a:r>
            <a:r>
              <a:rPr lang="nl-NL" dirty="0" err="1" smtClean="0"/>
              <a:t>Objective</a:t>
            </a:r>
            <a:r>
              <a:rPr lang="nl-NL" dirty="0" smtClean="0"/>
              <a:t> </a:t>
            </a:r>
            <a:r>
              <a:rPr lang="nl-NL" dirty="0" err="1" smtClean="0"/>
              <a:t>value</a:t>
            </a:r>
            <a:r>
              <a:rPr lang="nl-NL" dirty="0" smtClean="0"/>
              <a:t> per iteration / </a:t>
            </a:r>
            <a:r>
              <a:rPr lang="nl-NL" dirty="0" err="1" smtClean="0"/>
              <a:t>Progress</a:t>
            </a:r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F9F4-CC97-4D46-959F-6542C169F638}" type="datetime1">
              <a:rPr lang="nl-NL" smtClean="0"/>
              <a:t>24-9-2023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Roy Willemen, Improving Search applied to TSP (Justification)</a:t>
            </a: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7A206-A0E5-4A0F-8101-6C7ABB3D69EC}" type="slidenum">
              <a:rPr lang="nl-NL" smtClean="0"/>
              <a:t>12</a:t>
            </a:fld>
            <a:endParaRPr lang="nl-NL"/>
          </a:p>
        </p:txBody>
      </p:sp>
      <p:sp>
        <p:nvSpPr>
          <p:cNvPr id="16" name="Bijschrift met afgeronde rechthoek 15"/>
          <p:cNvSpPr/>
          <p:nvPr/>
        </p:nvSpPr>
        <p:spPr>
          <a:xfrm>
            <a:off x="46813" y="5052565"/>
            <a:ext cx="2423137" cy="1259840"/>
          </a:xfrm>
          <a:prstGeom prst="wedgeRoundRectCallout">
            <a:avLst>
              <a:gd name="adj1" fmla="val 62130"/>
              <a:gd name="adj2" fmla="val 72375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l-NL" sz="1200" dirty="0" err="1" smtClean="0"/>
              <a:t>Expectations</a:t>
            </a:r>
            <a:r>
              <a:rPr lang="nl-NL" sz="1200" dirty="0" smtClean="0"/>
              <a:t> met:</a:t>
            </a:r>
          </a:p>
          <a:p>
            <a:r>
              <a:rPr lang="nl-NL" sz="1200" dirty="0" smtClean="0"/>
              <a:t>The </a:t>
            </a:r>
            <a:r>
              <a:rPr lang="nl-NL" sz="1200" dirty="0" err="1" smtClean="0"/>
              <a:t>higher</a:t>
            </a:r>
            <a:r>
              <a:rPr lang="nl-NL" sz="1200" dirty="0" smtClean="0"/>
              <a:t> </a:t>
            </a:r>
            <a:r>
              <a:rPr lang="nl-NL" sz="1200" dirty="0" err="1" smtClean="0"/>
              <a:t>the</a:t>
            </a:r>
            <a:r>
              <a:rPr lang="nl-NL" sz="1200" dirty="0" smtClean="0"/>
              <a:t> </a:t>
            </a:r>
            <a:r>
              <a:rPr lang="nl-NL" sz="1200" dirty="0" err="1" smtClean="0"/>
              <a:t>number</a:t>
            </a:r>
            <a:r>
              <a:rPr lang="nl-NL" sz="1200" dirty="0" smtClean="0"/>
              <a:t> of </a:t>
            </a:r>
            <a:r>
              <a:rPr lang="nl-NL" sz="1200" dirty="0" err="1" smtClean="0"/>
              <a:t>locations</a:t>
            </a:r>
            <a:r>
              <a:rPr lang="nl-NL" sz="1200" dirty="0" smtClean="0"/>
              <a:t>, </a:t>
            </a:r>
            <a:r>
              <a:rPr lang="nl-NL" sz="1200" dirty="0" err="1" smtClean="0"/>
              <a:t>the</a:t>
            </a:r>
            <a:r>
              <a:rPr lang="nl-NL" sz="1200" dirty="0" smtClean="0"/>
              <a:t> more </a:t>
            </a:r>
            <a:r>
              <a:rPr lang="nl-NL" sz="1200" dirty="0" err="1" smtClean="0"/>
              <a:t>iterations</a:t>
            </a:r>
            <a:r>
              <a:rPr lang="nl-NL" sz="1200" dirty="0" smtClean="0"/>
              <a:t> are </a:t>
            </a:r>
            <a:r>
              <a:rPr lang="nl-NL" sz="1200" dirty="0" err="1" smtClean="0"/>
              <a:t>needed</a:t>
            </a:r>
            <a:r>
              <a:rPr lang="nl-NL" sz="1200" dirty="0" smtClean="0"/>
              <a:t>. </a:t>
            </a:r>
            <a:r>
              <a:rPr lang="nl-NL" sz="1200" dirty="0" err="1" smtClean="0"/>
              <a:t>Objective</a:t>
            </a:r>
            <a:r>
              <a:rPr lang="nl-NL" sz="1200" dirty="0" smtClean="0"/>
              <a:t> </a:t>
            </a:r>
            <a:r>
              <a:rPr lang="nl-NL" sz="1200" dirty="0" err="1" smtClean="0"/>
              <a:t>value</a:t>
            </a:r>
            <a:r>
              <a:rPr lang="nl-NL" sz="1200" dirty="0" smtClean="0"/>
              <a:t> </a:t>
            </a:r>
            <a:r>
              <a:rPr lang="nl-NL" sz="1200" dirty="0" err="1" smtClean="0"/>
              <a:t>steadily</a:t>
            </a:r>
            <a:r>
              <a:rPr lang="nl-NL" sz="1200" dirty="0" smtClean="0"/>
              <a:t> </a:t>
            </a:r>
            <a:r>
              <a:rPr lang="nl-NL" sz="1200" dirty="0" err="1" smtClean="0"/>
              <a:t>decreases</a:t>
            </a:r>
            <a:r>
              <a:rPr lang="nl-NL" sz="1200" dirty="0" smtClean="0"/>
              <a:t> </a:t>
            </a:r>
            <a:r>
              <a:rPr lang="nl-NL" sz="1200" dirty="0" err="1" smtClean="0"/>
              <a:t>each</a:t>
            </a:r>
            <a:r>
              <a:rPr lang="nl-NL" sz="1200" dirty="0" smtClean="0"/>
              <a:t> iteration (no </a:t>
            </a:r>
            <a:r>
              <a:rPr lang="nl-NL" sz="1200" dirty="0" err="1" smtClean="0"/>
              <a:t>increase</a:t>
            </a:r>
            <a:r>
              <a:rPr lang="nl-NL" sz="1200" dirty="0" smtClean="0"/>
              <a:t>, no levels)</a:t>
            </a:r>
            <a:endParaRPr lang="nl-NL" sz="1200" dirty="0"/>
          </a:p>
        </p:txBody>
      </p:sp>
    </p:spTree>
    <p:extLst>
      <p:ext uri="{BB962C8B-B14F-4D97-AF65-F5344CB8AC3E}">
        <p14:creationId xmlns:p14="http://schemas.microsoft.com/office/powerpoint/2010/main" val="120417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Tests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Experiments</a:t>
            </a:r>
            <a:endParaRPr lang="nl-N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nl-NL" dirty="0" smtClean="0"/>
                  <a:t>Started </a:t>
                </a:r>
                <a:r>
                  <a:rPr lang="nl-NL" dirty="0" err="1" smtClean="0"/>
                  <a:t>with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ChatGPT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snippet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for</a:t>
                </a:r>
                <a:r>
                  <a:rPr lang="nl-NL" dirty="0" smtClean="0"/>
                  <a:t> </a:t>
                </a:r>
                <a:r>
                  <a:rPr lang="nl-NL" b="1" dirty="0" err="1" smtClean="0"/>
                  <a:t>Simulated</a:t>
                </a:r>
                <a:r>
                  <a:rPr lang="nl-NL" b="1" dirty="0" smtClean="0"/>
                  <a:t> </a:t>
                </a:r>
                <a:r>
                  <a:rPr lang="nl-NL" b="1" dirty="0" err="1" smtClean="0"/>
                  <a:t>Annealing</a:t>
                </a:r>
                <a:r>
                  <a:rPr lang="nl-NL" b="1" dirty="0" smtClean="0"/>
                  <a:t> </a:t>
                </a:r>
                <a:r>
                  <a:rPr lang="nl-NL" dirty="0" err="1" smtClean="0"/>
                  <a:t>heuristic</a:t>
                </a:r>
                <a:r>
                  <a:rPr lang="nl-NL" dirty="0" smtClean="0"/>
                  <a:t> on TSP (</a:t>
                </a:r>
                <a:r>
                  <a:rPr lang="nl-NL" dirty="0" err="1" smtClean="0"/>
                  <a:t>see</a:t>
                </a:r>
                <a:r>
                  <a:rPr lang="nl-NL" dirty="0" smtClean="0"/>
                  <a:t> file: 2opt_simulated_annealing.py)</a:t>
                </a:r>
              </a:p>
              <a:p>
                <a:r>
                  <a:rPr lang="nl-NL" dirty="0" err="1" smtClean="0"/>
                  <a:t>This</a:t>
                </a:r>
                <a:r>
                  <a:rPr lang="nl-NL" dirty="0" smtClean="0"/>
                  <a:t> code had a </a:t>
                </a:r>
                <a:r>
                  <a:rPr lang="nl-NL" dirty="0" err="1" smtClean="0"/>
                  <a:t>very</a:t>
                </a:r>
                <a:r>
                  <a:rPr lang="nl-NL" dirty="0" smtClean="0"/>
                  <a:t> small </a:t>
                </a:r>
                <a:r>
                  <a:rPr lang="nl-NL" dirty="0" err="1" smtClean="0"/>
                  <a:t>problem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instance</a:t>
                </a:r>
                <a:r>
                  <a:rPr lang="nl-NL" dirty="0" smtClean="0"/>
                  <a:t> on 5 points</a:t>
                </a:r>
              </a:p>
              <a:p>
                <a:pPr lvl="1"/>
                <a:r>
                  <a:rPr lang="nl-NL" dirty="0" smtClean="0"/>
                  <a:t>Double-</a:t>
                </a:r>
                <a:r>
                  <a:rPr lang="nl-NL" dirty="0" err="1" smtClean="0"/>
                  <a:t>checked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implementation</a:t>
                </a:r>
                <a:r>
                  <a:rPr lang="nl-NL" dirty="0" smtClean="0"/>
                  <a:t> of </a:t>
                </a:r>
                <a:r>
                  <a:rPr lang="nl-NL" dirty="0" err="1" smtClean="0"/>
                  <a:t>euclidean_distance</a:t>
                </a:r>
                <a:r>
                  <a:rPr lang="nl-NL" dirty="0" smtClean="0"/>
                  <a:t>: </a:t>
                </a:r>
                <a:r>
                  <a:rPr lang="nl-NL" b="1" dirty="0" smtClean="0">
                    <a:solidFill>
                      <a:srgbClr val="00B050"/>
                    </a:solidFill>
                  </a:rPr>
                  <a:t>OK</a:t>
                </a:r>
              </a:p>
              <a:p>
                <a:pPr lvl="1"/>
                <a:r>
                  <a:rPr lang="nl-NL" dirty="0" smtClean="0"/>
                  <a:t>Double-</a:t>
                </a:r>
                <a:r>
                  <a:rPr lang="nl-NL" dirty="0" err="1" smtClean="0"/>
                  <a:t>checked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implementation</a:t>
                </a:r>
                <a:r>
                  <a:rPr lang="nl-NL" dirty="0" smtClean="0"/>
                  <a:t> of </a:t>
                </a:r>
                <a:r>
                  <a:rPr lang="nl-NL" dirty="0" err="1" smtClean="0"/>
                  <a:t>total</a:t>
                </a:r>
                <a:r>
                  <a:rPr lang="nl-NL" dirty="0" err="1"/>
                  <a:t>_</a:t>
                </a:r>
                <a:r>
                  <a:rPr lang="nl-NL" dirty="0" err="1" smtClean="0"/>
                  <a:t>distance</a:t>
                </a:r>
                <a:r>
                  <a:rPr lang="nl-NL" dirty="0" smtClean="0"/>
                  <a:t>: </a:t>
                </a:r>
                <a:r>
                  <a:rPr lang="nl-NL" b="1" dirty="0" smtClean="0">
                    <a:solidFill>
                      <a:srgbClr val="00B050"/>
                    </a:solidFill>
                  </a:rPr>
                  <a:t>OK</a:t>
                </a:r>
              </a:p>
              <a:p>
                <a:pPr lvl="1"/>
                <a:r>
                  <a:rPr lang="nl-NL" dirty="0" smtClean="0"/>
                  <a:t>Double-</a:t>
                </a:r>
                <a:r>
                  <a:rPr lang="nl-NL" dirty="0" err="1" smtClean="0"/>
                  <a:t>checked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implementation</a:t>
                </a:r>
                <a:r>
                  <a:rPr lang="nl-NL" dirty="0" smtClean="0"/>
                  <a:t> of </a:t>
                </a:r>
                <a:r>
                  <a:rPr lang="nl-NL" dirty="0" err="1" smtClean="0"/>
                  <a:t>simulated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annealing</a:t>
                </a:r>
                <a:r>
                  <a:rPr lang="nl-NL" dirty="0" smtClean="0"/>
                  <a:t>: </a:t>
                </a:r>
                <a:r>
                  <a:rPr lang="nl-NL" b="1" dirty="0" smtClean="0">
                    <a:solidFill>
                      <a:srgbClr val="FF0000"/>
                    </a:solidFill>
                  </a:rPr>
                  <a:t>NOK</a:t>
                </a:r>
              </a:p>
              <a:p>
                <a:pPr lvl="2"/>
                <a:r>
                  <a:rPr lang="nl-NL" dirty="0"/>
                  <a:t>Modified </a:t>
                </a:r>
                <a:r>
                  <a:rPr lang="nl-NL" dirty="0" err="1"/>
                  <a:t>internal</a:t>
                </a:r>
                <a:r>
                  <a:rPr lang="nl-NL" dirty="0"/>
                  <a:t> loops on </a:t>
                </a:r>
                <a14:m>
                  <m:oMath xmlns:m="http://schemas.openxmlformats.org/officeDocument/2006/math">
                    <m:r>
                      <a:rPr lang="nl-NL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nl-NL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nl-NL" i="1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nl-NL" dirty="0"/>
                  <a:t>, </a:t>
                </a:r>
                <a:r>
                  <a:rPr lang="nl-NL" dirty="0" err="1"/>
                  <a:t>such</a:t>
                </a:r>
                <a:r>
                  <a:rPr lang="nl-NL" dirty="0"/>
                  <a:t> </a:t>
                </a:r>
                <a:r>
                  <a:rPr lang="nl-NL" dirty="0" err="1"/>
                  <a:t>that</a:t>
                </a:r>
                <a:r>
                  <a:rPr lang="nl-NL" dirty="0"/>
                  <a:t> </a:t>
                </a:r>
                <a:r>
                  <a:rPr lang="nl-NL" dirty="0" smtClean="0"/>
                  <a:t>a correct sample of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nl-NL" dirty="0" smtClean="0"/>
                  <a:t> was </a:t>
                </a:r>
                <a:r>
                  <a:rPr lang="nl-NL" dirty="0" err="1" smtClean="0"/>
                  <a:t>evaluated</a:t>
                </a:r>
                <a:endParaRPr lang="nl-NL" dirty="0"/>
              </a:p>
              <a:p>
                <a:pPr lvl="2"/>
                <a:r>
                  <a:rPr lang="nl-NL" dirty="0" err="1" smtClean="0"/>
                  <a:t>Didn’t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guarantee</a:t>
                </a:r>
                <a:r>
                  <a:rPr lang="nl-NL" dirty="0" smtClean="0"/>
                  <a:t> a </a:t>
                </a:r>
                <a:r>
                  <a:rPr lang="nl-NL" dirty="0" err="1" smtClean="0"/>
                  <a:t>local</a:t>
                </a:r>
                <a:r>
                  <a:rPr lang="nl-NL" dirty="0" smtClean="0"/>
                  <a:t> optimum, </a:t>
                </a:r>
                <a:r>
                  <a:rPr lang="nl-NL" dirty="0" err="1" smtClean="0"/>
                  <a:t>because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didn’t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explore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the</a:t>
                </a:r>
                <a:r>
                  <a:rPr lang="nl-NL" dirty="0" smtClean="0"/>
                  <a:t> full </a:t>
                </a:r>
                <a:r>
                  <a:rPr lang="nl-NL" dirty="0" err="1" smtClean="0"/>
                  <a:t>neighborhood</a:t>
                </a:r>
                <a:r>
                  <a:rPr lang="nl-NL" dirty="0" smtClean="0"/>
                  <a:t> at </a:t>
                </a:r>
                <a:r>
                  <a:rPr lang="nl-NL" dirty="0" err="1" smtClean="0"/>
                  <a:t>the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very</a:t>
                </a:r>
                <a:r>
                  <a:rPr lang="nl-NL" dirty="0" smtClean="0"/>
                  <a:t> end</a:t>
                </a:r>
              </a:p>
              <a:p>
                <a:r>
                  <a:rPr lang="nl-NL" dirty="0" smtClean="0"/>
                  <a:t>Code </a:t>
                </a:r>
                <a:r>
                  <a:rPr lang="nl-NL" dirty="0" err="1" smtClean="0"/>
                  <a:t>extensions</a:t>
                </a:r>
                <a:endParaRPr lang="nl-NL" dirty="0" smtClean="0"/>
              </a:p>
              <a:p>
                <a:pPr lvl="1"/>
                <a:r>
                  <a:rPr lang="nl-NL" dirty="0" err="1" smtClean="0"/>
                  <a:t>Implemented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function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to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generate</a:t>
                </a:r>
                <a:r>
                  <a:rPr lang="nl-NL" dirty="0" smtClean="0"/>
                  <a:t> random </a:t>
                </a:r>
                <a:r>
                  <a:rPr lang="nl-NL" dirty="0" err="1" smtClean="0"/>
                  <a:t>instances</a:t>
                </a:r>
                <a:r>
                  <a:rPr lang="nl-NL" dirty="0" smtClean="0"/>
                  <a:t> on </a:t>
                </a:r>
                <a:r>
                  <a:rPr lang="nl-NL" dirty="0" err="1" smtClean="0"/>
                  <a:t>given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number</a:t>
                </a:r>
                <a:r>
                  <a:rPr lang="nl-NL" dirty="0" smtClean="0"/>
                  <a:t> of points</a:t>
                </a:r>
              </a:p>
              <a:p>
                <a:pPr lvl="1"/>
                <a:r>
                  <a:rPr lang="nl-NL" dirty="0" err="1"/>
                  <a:t>Implemented</a:t>
                </a:r>
                <a:r>
                  <a:rPr lang="nl-NL" dirty="0"/>
                  <a:t> </a:t>
                </a:r>
                <a:r>
                  <a:rPr lang="nl-NL" dirty="0" err="1" smtClean="0"/>
                  <a:t>Nearest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Neighbor</a:t>
                </a:r>
                <a:r>
                  <a:rPr lang="nl-NL" dirty="0" smtClean="0"/>
                  <a:t> (</a:t>
                </a:r>
                <a:r>
                  <a:rPr lang="nl-NL" dirty="0" err="1" smtClean="0"/>
                  <a:t>constructive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heuristic</a:t>
                </a:r>
                <a:r>
                  <a:rPr lang="nl-NL" dirty="0" smtClean="0"/>
                  <a:t>) -&gt; NN</a:t>
                </a:r>
                <a:endParaRPr lang="nl-NL" dirty="0"/>
              </a:p>
              <a:p>
                <a:pPr lvl="1"/>
                <a:r>
                  <a:rPr lang="nl-NL" dirty="0" err="1" smtClean="0"/>
                  <a:t>Implemented</a:t>
                </a:r>
                <a:r>
                  <a:rPr lang="nl-NL" dirty="0" smtClean="0"/>
                  <a:t> code </a:t>
                </a:r>
                <a:r>
                  <a:rPr lang="nl-NL" dirty="0" err="1" smtClean="0"/>
                  <a:t>for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visualizing</a:t>
                </a:r>
                <a:r>
                  <a:rPr lang="nl-NL" dirty="0" smtClean="0"/>
                  <a:t> tours: </a:t>
                </a:r>
                <a:r>
                  <a:rPr lang="nl-NL" dirty="0" err="1" smtClean="0">
                    <a:solidFill>
                      <a:schemeClr val="accent6">
                        <a:lumMod val="50000"/>
                      </a:schemeClr>
                    </a:solidFill>
                  </a:rPr>
                  <a:t>initial</a:t>
                </a:r>
                <a:r>
                  <a:rPr lang="nl-NL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 (</a:t>
                </a:r>
                <a:r>
                  <a:rPr lang="nl-NL" dirty="0" err="1" smtClean="0">
                    <a:solidFill>
                      <a:schemeClr val="accent6">
                        <a:lumMod val="50000"/>
                      </a:schemeClr>
                    </a:solidFill>
                  </a:rPr>
                  <a:t>randomly</a:t>
                </a:r>
                <a:r>
                  <a:rPr lang="nl-NL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:r>
                  <a:rPr lang="nl-NL" dirty="0" err="1" smtClean="0">
                    <a:solidFill>
                      <a:schemeClr val="accent6">
                        <a:lumMod val="50000"/>
                      </a:schemeClr>
                    </a:solidFill>
                  </a:rPr>
                  <a:t>generated</a:t>
                </a:r>
                <a:r>
                  <a:rPr lang="nl-NL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) tour </a:t>
                </a:r>
                <a:r>
                  <a:rPr lang="nl-NL" dirty="0" err="1" smtClean="0"/>
                  <a:t>vs</a:t>
                </a:r>
                <a:r>
                  <a:rPr lang="nl-NL" dirty="0" smtClean="0"/>
                  <a:t> </a:t>
                </a:r>
                <a:r>
                  <a:rPr lang="nl-NL" dirty="0" smtClean="0">
                    <a:solidFill>
                      <a:srgbClr val="FF0000"/>
                    </a:solidFill>
                  </a:rPr>
                  <a:t>NN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vs</a:t>
                </a:r>
                <a:r>
                  <a:rPr lang="nl-NL" dirty="0" smtClean="0"/>
                  <a:t> </a:t>
                </a:r>
                <a:r>
                  <a:rPr lang="nl-NL" dirty="0" smtClean="0">
                    <a:solidFill>
                      <a:srgbClr val="0070C0"/>
                    </a:solidFill>
                  </a:rPr>
                  <a:t>2-opt tour</a:t>
                </a:r>
                <a:r>
                  <a:rPr lang="nl-NL" dirty="0" smtClean="0"/>
                  <a:t>; </a:t>
                </a:r>
                <a:r>
                  <a:rPr lang="nl-NL" dirty="0" err="1" smtClean="0"/>
                  <a:t>included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total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distance</a:t>
                </a:r>
                <a:endParaRPr lang="nl-NL" dirty="0" smtClean="0"/>
              </a:p>
              <a:p>
                <a:pPr lvl="1"/>
                <a:r>
                  <a:rPr lang="nl-NL" dirty="0" err="1" smtClean="0"/>
                  <a:t>Implemented</a:t>
                </a:r>
                <a:r>
                  <a:rPr lang="nl-NL" dirty="0" smtClean="0"/>
                  <a:t> code </a:t>
                </a:r>
                <a:r>
                  <a:rPr lang="nl-NL" dirty="0" err="1" smtClean="0"/>
                  <a:t>for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visualizing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objective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function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value</a:t>
                </a:r>
                <a:r>
                  <a:rPr lang="nl-NL" dirty="0" smtClean="0"/>
                  <a:t> per iteration (</a:t>
                </a:r>
                <a:r>
                  <a:rPr lang="nl-NL" dirty="0" err="1" smtClean="0"/>
                  <a:t>progress</a:t>
                </a:r>
                <a:r>
                  <a:rPr lang="nl-NL" dirty="0" smtClean="0"/>
                  <a:t>)</a:t>
                </a:r>
              </a:p>
              <a:p>
                <a:pPr lvl="1"/>
                <a:r>
                  <a:rPr lang="nl-NL" dirty="0" err="1" smtClean="0"/>
                  <a:t>Implemented</a:t>
                </a:r>
                <a:r>
                  <a:rPr lang="nl-NL" dirty="0" smtClean="0"/>
                  <a:t> code </a:t>
                </a:r>
                <a:r>
                  <a:rPr lang="nl-NL" dirty="0" err="1" smtClean="0"/>
                  <a:t>for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calculating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elapsed</a:t>
                </a:r>
                <a:r>
                  <a:rPr lang="nl-NL" dirty="0" smtClean="0"/>
                  <a:t> time.</a:t>
                </a:r>
              </a:p>
              <a:p>
                <a:pPr lvl="1"/>
                <a:r>
                  <a:rPr lang="nl-NL" dirty="0" err="1" smtClean="0"/>
                  <a:t>Added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logging</a:t>
                </a:r>
                <a:endParaRPr lang="nl-NL" dirty="0" smtClean="0"/>
              </a:p>
              <a:p>
                <a:r>
                  <a:rPr lang="nl-NL" dirty="0" smtClean="0"/>
                  <a:t>Tests:</a:t>
                </a:r>
              </a:p>
              <a:p>
                <a:pPr lvl="1"/>
                <a:r>
                  <a:rPr lang="nl-NL" dirty="0" err="1" smtClean="0"/>
                  <a:t>Ran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Simulated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Annealing</a:t>
                </a:r>
                <a:r>
                  <a:rPr lang="nl-NL" dirty="0" smtClean="0"/>
                  <a:t> on </a:t>
                </a:r>
                <a:r>
                  <a:rPr lang="nl-NL" dirty="0" err="1" smtClean="0"/>
                  <a:t>randomly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generated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instances</a:t>
                </a:r>
                <a:r>
                  <a:rPr lang="nl-NL" dirty="0" smtClean="0"/>
                  <a:t> of 10, 20, 25 </a:t>
                </a:r>
                <a:r>
                  <a:rPr lang="nl-NL" dirty="0" err="1" smtClean="0"/>
                  <a:t>and</a:t>
                </a:r>
                <a:r>
                  <a:rPr lang="nl-NL" dirty="0" smtClean="0"/>
                  <a:t> 100 points</a:t>
                </a:r>
              </a:p>
              <a:p>
                <a:pPr lvl="1"/>
                <a:r>
                  <a:rPr lang="nl-NL" dirty="0" err="1" smtClean="0"/>
                  <a:t>Ran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experiments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with</a:t>
                </a:r>
                <a:r>
                  <a:rPr lang="nl-NL" dirty="0" smtClean="0"/>
                  <a:t> different </a:t>
                </a:r>
                <a:r>
                  <a:rPr lang="nl-NL" dirty="0" err="1" smtClean="0"/>
                  <a:t>temperatures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and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cooling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rates</a:t>
                </a:r>
                <a:r>
                  <a:rPr lang="nl-NL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1000,2000</m:t>
                        </m:r>
                      </m:e>
                    </m:d>
                    <m:r>
                      <a:rPr lang="nl-NL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∈{0.95,0.995,0.9995}</m:t>
                    </m:r>
                  </m:oMath>
                </a14:m>
                <a:endParaRPr lang="nl-NL" dirty="0" smtClean="0"/>
              </a:p>
              <a:p>
                <a:pPr lvl="1"/>
                <a:r>
                  <a:rPr lang="nl-NL" dirty="0" err="1" smtClean="0"/>
                  <a:t>Visually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inspected</a:t>
                </a:r>
                <a:r>
                  <a:rPr lang="nl-NL" dirty="0" smtClean="0"/>
                  <a:t> tours </a:t>
                </a:r>
                <a:r>
                  <a:rPr lang="nl-NL" dirty="0" err="1" smtClean="0"/>
                  <a:t>and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progress</a:t>
                </a:r>
                <a:r>
                  <a:rPr lang="nl-NL" dirty="0" smtClean="0"/>
                  <a:t>: </a:t>
                </a:r>
                <a:r>
                  <a:rPr lang="nl-NL" dirty="0" err="1" smtClean="0"/>
                  <a:t>results</a:t>
                </a:r>
                <a:r>
                  <a:rPr lang="nl-NL" dirty="0" smtClean="0"/>
                  <a:t> as </a:t>
                </a:r>
                <a:r>
                  <a:rPr lang="nl-NL" dirty="0" err="1" smtClean="0"/>
                  <a:t>expected</a:t>
                </a:r>
                <a:r>
                  <a:rPr lang="nl-NL" dirty="0" smtClean="0"/>
                  <a:t> </a:t>
                </a:r>
              </a:p>
              <a:p>
                <a:pPr lvl="1"/>
                <a:endParaRPr lang="nl-NL" dirty="0" smtClean="0"/>
              </a:p>
              <a:p>
                <a:endParaRPr lang="nl-NL" dirty="0" smtClean="0"/>
              </a:p>
            </p:txBody>
          </p:sp>
        </mc:Choice>
        <mc:Fallback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32" t="-1174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6680E-5ED0-4647-B2CC-20421E7279EE}" type="datetime1">
              <a:rPr lang="nl-NL" smtClean="0"/>
              <a:t>24-9-2023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Roy Willemen, Improving Search applied to TSP (Justification)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7A206-A0E5-4A0F-8101-6C7ABB3D69EC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6412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Tijdelijke aanduiding voor inhoud 7"/>
          <p:cNvPicPr>
            <a:picLocks noChangeAspect="1"/>
          </p:cNvPicPr>
          <p:nvPr/>
        </p:nvPicPr>
        <p:blipFill rotWithShape="1">
          <a:blip r:embed="rId2"/>
          <a:srcRect t="13558"/>
          <a:stretch/>
        </p:blipFill>
        <p:spPr>
          <a:xfrm>
            <a:off x="2291080" y="718458"/>
            <a:ext cx="7565243" cy="1863013"/>
          </a:xfrm>
          <a:prstGeom prst="rect">
            <a:avLst/>
          </a:prstGeom>
        </p:spPr>
      </p:pic>
      <p:pic>
        <p:nvPicPr>
          <p:cNvPr id="7" name="Tijdelijke aanduiding voor inhoud 2"/>
          <p:cNvPicPr>
            <a:picLocks noChangeAspect="1"/>
          </p:cNvPicPr>
          <p:nvPr/>
        </p:nvPicPr>
        <p:blipFill rotWithShape="1">
          <a:blip r:embed="rId3"/>
          <a:srcRect t="13077"/>
          <a:stretch/>
        </p:blipFill>
        <p:spPr>
          <a:xfrm>
            <a:off x="2321560" y="2745076"/>
            <a:ext cx="7614920" cy="1863570"/>
          </a:xfrm>
          <a:prstGeom prst="rect">
            <a:avLst/>
          </a:prstGeom>
        </p:spPr>
      </p:pic>
      <p:pic>
        <p:nvPicPr>
          <p:cNvPr id="8" name="Tijdelijke aanduiding voor inhoud 3"/>
          <p:cNvPicPr>
            <a:picLocks noChangeAspect="1"/>
          </p:cNvPicPr>
          <p:nvPr/>
        </p:nvPicPr>
        <p:blipFill rotWithShape="1">
          <a:blip r:embed="rId4"/>
          <a:srcRect t="12865"/>
          <a:stretch/>
        </p:blipFill>
        <p:spPr>
          <a:xfrm>
            <a:off x="2287272" y="4517206"/>
            <a:ext cx="7569051" cy="189085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el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nl-NL" dirty="0" smtClean="0"/>
                  <a:t>Simulated </a:t>
                </a:r>
                <a:r>
                  <a:rPr lang="nl-NL" dirty="0" err="1" smtClean="0"/>
                  <a:t>Annealing</a:t>
                </a:r>
                <a:r>
                  <a:rPr lang="nl-NL" dirty="0" smtClean="0"/>
                  <a:t>: </a:t>
                </a:r>
                <a:r>
                  <a:rPr lang="nl-NL" dirty="0" err="1" smtClean="0"/>
                  <a:t>Experiments</a:t>
                </a:r>
                <a:r>
                  <a:rPr lang="nl-NL" dirty="0" smtClean="0"/>
                  <a:t> on </a:t>
                </a:r>
                <a14:m>
                  <m:oMath xmlns:m="http://schemas.openxmlformats.org/officeDocument/2006/math">
                    <m:r>
                      <a:rPr lang="nl-NL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nl-NL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nl-NL" b="1" i="1" smtClean="0">
                        <a:latin typeface="Cambria Math" panose="02040503050406030204" pitchFamily="18" charset="0"/>
                      </a:rPr>
                      <m:t>𝟐𝟓</m:t>
                    </m:r>
                  </m:oMath>
                </a14:m>
                <a:r>
                  <a:rPr lang="nl-NL" dirty="0" smtClean="0"/>
                  <a:t> </a:t>
                </a:r>
                <a:r>
                  <a:rPr lang="nl-NL" dirty="0" err="1" smtClean="0"/>
                  <a:t>locations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with</a:t>
                </a:r>
                <a:r>
                  <a:rPr lang="nl-NL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nl-NL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nl-NL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nl-NL" b="1" i="1" smtClean="0">
                        <a:latin typeface="Cambria Math" panose="02040503050406030204" pitchFamily="18" charset="0"/>
                      </a:rPr>
                      <m:t>𝟏𝟎𝟎𝟎</m:t>
                    </m:r>
                    <m:r>
                      <a:rPr lang="nl-NL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nl-NL" b="1" i="1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nl-NL" b="1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nl-NL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nl-NL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nl-NL" b="1" i="1" smtClean="0">
                            <a:latin typeface="Cambria Math" panose="02040503050406030204" pitchFamily="18" charset="0"/>
                          </a:rPr>
                          <m:t>𝟗𝟓</m:t>
                        </m:r>
                        <m:r>
                          <a:rPr lang="nl-NL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nl-NL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nl-NL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nl-NL" b="1" i="1" smtClean="0">
                            <a:latin typeface="Cambria Math" panose="02040503050406030204" pitchFamily="18" charset="0"/>
                          </a:rPr>
                          <m:t>𝟗𝟗𝟓</m:t>
                        </m:r>
                        <m:r>
                          <a:rPr lang="nl-NL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nl-NL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nl-NL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nl-NL" b="1" i="1" smtClean="0">
                            <a:latin typeface="Cambria Math" panose="02040503050406030204" pitchFamily="18" charset="0"/>
                          </a:rPr>
                          <m:t>𝟗𝟗𝟗𝟓</m:t>
                        </m:r>
                      </m:e>
                    </m:d>
                  </m:oMath>
                </a14:m>
                <a:endParaRPr lang="nl-NL" dirty="0"/>
              </a:p>
            </p:txBody>
          </p:sp>
        </mc:Choice>
        <mc:Fallback>
          <p:sp>
            <p:nvSpPr>
              <p:cNvPr id="2" name="Titel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5"/>
                <a:stretch>
                  <a:fillRect l="-522" t="-13793" b="-2586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F9F4-CC97-4D46-959F-6542C169F638}" type="datetime1">
              <a:rPr lang="nl-NL" smtClean="0"/>
              <a:t>24-9-2023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Roy Willemen, Improving Search applied to TSP (Justification)</a:t>
            </a: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7A206-A0E5-4A0F-8101-6C7ABB3D69EC}" type="slidenum">
              <a:rPr lang="nl-NL" smtClean="0"/>
              <a:t>14</a:t>
            </a:fld>
            <a:endParaRPr lang="nl-NL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kstvak 8"/>
              <p:cNvSpPr txBox="1"/>
              <p:nvPr/>
            </p:nvSpPr>
            <p:spPr>
              <a:xfrm>
                <a:off x="9856323" y="1592543"/>
                <a:ext cx="13817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=0.95</m:t>
                      </m:r>
                    </m:oMath>
                  </m:oMathPara>
                </a14:m>
                <a:endParaRPr lang="nl-NL" dirty="0"/>
              </a:p>
            </p:txBody>
          </p:sp>
        </mc:Choice>
        <mc:Fallback>
          <p:sp>
            <p:nvSpPr>
              <p:cNvPr id="9" name="Tekstvak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6323" y="1592543"/>
                <a:ext cx="138176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kstvak 9"/>
              <p:cNvSpPr txBox="1"/>
              <p:nvPr/>
            </p:nvSpPr>
            <p:spPr>
              <a:xfrm>
                <a:off x="9856323" y="3571608"/>
                <a:ext cx="13817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=0.995</m:t>
                      </m:r>
                    </m:oMath>
                  </m:oMathPara>
                </a14:m>
                <a:endParaRPr lang="nl-NL" dirty="0"/>
              </a:p>
            </p:txBody>
          </p:sp>
        </mc:Choice>
        <mc:Fallback>
          <p:sp>
            <p:nvSpPr>
              <p:cNvPr id="10" name="Tekstvak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6323" y="3571608"/>
                <a:ext cx="138176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kstvak 10"/>
              <p:cNvSpPr txBox="1"/>
              <p:nvPr/>
            </p:nvSpPr>
            <p:spPr>
              <a:xfrm>
                <a:off x="9856323" y="5435178"/>
                <a:ext cx="13817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=0.9995</m:t>
                      </m:r>
                    </m:oMath>
                  </m:oMathPara>
                </a14:m>
                <a:endParaRPr lang="nl-NL" dirty="0"/>
              </a:p>
            </p:txBody>
          </p:sp>
        </mc:Choice>
        <mc:Fallback>
          <p:sp>
            <p:nvSpPr>
              <p:cNvPr id="11" name="Tekstvak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6323" y="5435178"/>
                <a:ext cx="138176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Bijschrift met afgeronde rechthoek 12"/>
              <p:cNvSpPr/>
              <p:nvPr/>
            </p:nvSpPr>
            <p:spPr>
              <a:xfrm>
                <a:off x="0" y="5541645"/>
                <a:ext cx="2397760" cy="1316355"/>
              </a:xfrm>
              <a:prstGeom prst="wedgeRoundRectCallout">
                <a:avLst>
                  <a:gd name="adj1" fmla="val 66780"/>
                  <a:gd name="adj2" fmla="val 7808"/>
                  <a:gd name="adj3" fmla="val 16667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nl-NL" sz="1200" dirty="0" smtClean="0"/>
                  <a:t>Expectations met:</a:t>
                </a:r>
              </a:p>
              <a:p>
                <a:r>
                  <a:rPr lang="nl-NL" sz="1200" dirty="0" smtClean="0"/>
                  <a:t>The slower </a:t>
                </a:r>
                <a:r>
                  <a:rPr lang="nl-NL" sz="1200" dirty="0" err="1" smtClean="0"/>
                  <a:t>the</a:t>
                </a:r>
                <a:r>
                  <a:rPr lang="nl-NL" sz="1200" dirty="0" smtClean="0"/>
                  <a:t> </a:t>
                </a:r>
                <a:r>
                  <a:rPr lang="nl-NL" sz="1200" dirty="0" err="1" smtClean="0"/>
                  <a:t>cooling</a:t>
                </a:r>
                <a:r>
                  <a:rPr lang="nl-NL" sz="1200" dirty="0" smtClean="0"/>
                  <a:t> (</a:t>
                </a:r>
                <a:r>
                  <a:rPr lang="nl-NL" sz="1200" dirty="0" err="1" smtClean="0"/>
                  <a:t>higher</a:t>
                </a:r>
                <a:r>
                  <a:rPr lang="nl-NL" sz="1200" dirty="0" smtClean="0"/>
                  <a:t> </a:t>
                </a:r>
                <a14:m>
                  <m:oMath xmlns:m="http://schemas.openxmlformats.org/officeDocument/2006/math">
                    <m:r>
                      <a:rPr lang="nl-NL" sz="12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nl-NL" sz="1200" dirty="0" smtClean="0"/>
                  <a:t>), </a:t>
                </a:r>
                <a:r>
                  <a:rPr lang="nl-NL" sz="1200" dirty="0" err="1" smtClean="0"/>
                  <a:t>the</a:t>
                </a:r>
                <a:r>
                  <a:rPr lang="nl-NL" sz="1200" dirty="0" smtClean="0"/>
                  <a:t> </a:t>
                </a:r>
                <a:r>
                  <a:rPr lang="nl-NL" sz="1200" dirty="0" err="1" smtClean="0"/>
                  <a:t>higher</a:t>
                </a:r>
                <a:r>
                  <a:rPr lang="nl-NL" sz="1200" dirty="0" smtClean="0"/>
                  <a:t> </a:t>
                </a:r>
                <a:r>
                  <a:rPr lang="nl-NL" sz="1200" dirty="0" err="1" smtClean="0"/>
                  <a:t>the</a:t>
                </a:r>
                <a:r>
                  <a:rPr lang="nl-NL" sz="1200" dirty="0" smtClean="0"/>
                  <a:t> </a:t>
                </a:r>
                <a:r>
                  <a:rPr lang="nl-NL" sz="1200" dirty="0" err="1" smtClean="0"/>
                  <a:t>number</a:t>
                </a:r>
                <a:r>
                  <a:rPr lang="nl-NL" sz="1200" dirty="0" smtClean="0"/>
                  <a:t> of </a:t>
                </a:r>
                <a:r>
                  <a:rPr lang="nl-NL" sz="1200" dirty="0" err="1" smtClean="0"/>
                  <a:t>iterations</a:t>
                </a:r>
                <a:r>
                  <a:rPr lang="nl-NL" sz="1200" dirty="0" smtClean="0"/>
                  <a:t>. </a:t>
                </a:r>
                <a:r>
                  <a:rPr lang="nl-NL" sz="1200" dirty="0" err="1" smtClean="0"/>
                  <a:t>Objective</a:t>
                </a:r>
                <a:r>
                  <a:rPr lang="nl-NL" sz="1200" dirty="0" smtClean="0"/>
                  <a:t> </a:t>
                </a:r>
                <a:r>
                  <a:rPr lang="nl-NL" sz="1200" dirty="0" err="1" smtClean="0"/>
                  <a:t>value</a:t>
                </a:r>
                <a:r>
                  <a:rPr lang="nl-NL" sz="1200" dirty="0" smtClean="0"/>
                  <a:t> </a:t>
                </a:r>
                <a:r>
                  <a:rPr lang="nl-NL" sz="1200" dirty="0" err="1" smtClean="0"/>
                  <a:t>reaches</a:t>
                </a:r>
                <a:r>
                  <a:rPr lang="nl-NL" sz="1200" dirty="0" smtClean="0"/>
                  <a:t> a level at </a:t>
                </a:r>
                <a:r>
                  <a:rPr lang="nl-NL" sz="1200" dirty="0" err="1" smtClean="0"/>
                  <a:t>the</a:t>
                </a:r>
                <a:r>
                  <a:rPr lang="nl-NL" sz="1200" dirty="0" smtClean="0"/>
                  <a:t> end. Best tour </a:t>
                </a:r>
                <a:r>
                  <a:rPr lang="nl-NL" sz="1200" dirty="0" err="1" smtClean="0"/>
                  <a:t>steadily</a:t>
                </a:r>
                <a:r>
                  <a:rPr lang="nl-NL" sz="1200" dirty="0" smtClean="0"/>
                  <a:t> </a:t>
                </a:r>
                <a:r>
                  <a:rPr lang="nl-NL" sz="1200" dirty="0" err="1" smtClean="0"/>
                  <a:t>improves</a:t>
                </a:r>
                <a:r>
                  <a:rPr lang="nl-NL" sz="1200" dirty="0" smtClean="0"/>
                  <a:t>.</a:t>
                </a:r>
                <a:endParaRPr lang="nl-NL" sz="1200" dirty="0"/>
              </a:p>
            </p:txBody>
          </p:sp>
        </mc:Choice>
        <mc:Fallback>
          <p:sp>
            <p:nvSpPr>
              <p:cNvPr id="13" name="Bijschrift met afgeronde rechthoek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541645"/>
                <a:ext cx="2397760" cy="1316355"/>
              </a:xfrm>
              <a:prstGeom prst="wedgeRoundRectCallout">
                <a:avLst>
                  <a:gd name="adj1" fmla="val 66780"/>
                  <a:gd name="adj2" fmla="val 7808"/>
                  <a:gd name="adj3" fmla="val 16667"/>
                </a:avLst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Bijschrift met afgeronde rechthoek 13"/>
          <p:cNvSpPr/>
          <p:nvPr/>
        </p:nvSpPr>
        <p:spPr>
          <a:xfrm>
            <a:off x="2397760" y="2076174"/>
            <a:ext cx="2397760" cy="1495434"/>
          </a:xfrm>
          <a:prstGeom prst="wedgeRoundRectCallout">
            <a:avLst>
              <a:gd name="adj1" fmla="val 87966"/>
              <a:gd name="adj2" fmla="val -28468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l-NL" sz="1200" dirty="0" err="1" smtClean="0"/>
              <a:t>Expectations</a:t>
            </a:r>
            <a:r>
              <a:rPr lang="nl-NL" sz="1200" dirty="0" smtClean="0"/>
              <a:t> </a:t>
            </a:r>
            <a:r>
              <a:rPr lang="nl-NL" sz="1200" dirty="0" err="1" smtClean="0"/>
              <a:t>not</a:t>
            </a:r>
            <a:r>
              <a:rPr lang="nl-NL" sz="1200" dirty="0" smtClean="0"/>
              <a:t> met:</a:t>
            </a:r>
          </a:p>
          <a:p>
            <a:r>
              <a:rPr lang="nl-NL" sz="1200" dirty="0" err="1" smtClean="0"/>
              <a:t>Simulated</a:t>
            </a:r>
            <a:r>
              <a:rPr lang="nl-NL" sz="1200" dirty="0" smtClean="0"/>
              <a:t> </a:t>
            </a:r>
            <a:r>
              <a:rPr lang="nl-NL" sz="1200" dirty="0" err="1" smtClean="0"/>
              <a:t>annealing</a:t>
            </a:r>
            <a:r>
              <a:rPr lang="nl-NL" sz="1200" dirty="0" smtClean="0"/>
              <a:t> returns a </a:t>
            </a:r>
            <a:r>
              <a:rPr lang="nl-NL" sz="1200" dirty="0" err="1" smtClean="0"/>
              <a:t>clearly</a:t>
            </a:r>
            <a:r>
              <a:rPr lang="nl-NL" sz="1200" dirty="0" smtClean="0"/>
              <a:t> not-2-optimal tour as best solution. </a:t>
            </a:r>
            <a:r>
              <a:rPr lang="nl-NL" sz="1200" dirty="0" err="1" smtClean="0"/>
              <a:t>Apparently</a:t>
            </a:r>
            <a:r>
              <a:rPr lang="nl-NL" sz="1200" dirty="0" smtClean="0"/>
              <a:t>, we </a:t>
            </a:r>
            <a:r>
              <a:rPr lang="nl-NL" sz="1200" dirty="0" err="1" smtClean="0"/>
              <a:t>need</a:t>
            </a:r>
            <a:r>
              <a:rPr lang="nl-NL" sz="1200" dirty="0" smtClean="0"/>
              <a:t> </a:t>
            </a:r>
            <a:r>
              <a:rPr lang="nl-NL" sz="1200" dirty="0" err="1" smtClean="0"/>
              <a:t>to</a:t>
            </a:r>
            <a:r>
              <a:rPr lang="nl-NL" sz="1200" dirty="0" smtClean="0"/>
              <a:t> </a:t>
            </a:r>
            <a:r>
              <a:rPr lang="nl-NL" sz="1200" dirty="0" err="1" smtClean="0"/>
              <a:t>execute</a:t>
            </a:r>
            <a:r>
              <a:rPr lang="nl-NL" sz="1200" dirty="0" smtClean="0"/>
              <a:t> Discrete </a:t>
            </a:r>
            <a:r>
              <a:rPr lang="nl-NL" sz="1200" dirty="0" err="1" smtClean="0"/>
              <a:t>Improving</a:t>
            </a:r>
            <a:r>
              <a:rPr lang="nl-NL" sz="1200" dirty="0" smtClean="0"/>
              <a:t> Search </a:t>
            </a:r>
            <a:r>
              <a:rPr lang="nl-NL" sz="1200" dirty="0" err="1" smtClean="0"/>
              <a:t>to</a:t>
            </a:r>
            <a:r>
              <a:rPr lang="nl-NL" sz="1200" dirty="0" smtClean="0"/>
              <a:t> </a:t>
            </a:r>
            <a:r>
              <a:rPr lang="nl-NL" sz="1200" dirty="0" err="1" smtClean="0"/>
              <a:t>guarantee</a:t>
            </a:r>
            <a:r>
              <a:rPr lang="nl-NL" sz="1200" dirty="0" smtClean="0"/>
              <a:t> </a:t>
            </a:r>
            <a:r>
              <a:rPr lang="nl-NL" sz="1200" dirty="0" err="1" smtClean="0"/>
              <a:t>local</a:t>
            </a:r>
            <a:r>
              <a:rPr lang="nl-NL" sz="1200" dirty="0" smtClean="0"/>
              <a:t> optimum</a:t>
            </a:r>
            <a:endParaRPr lang="nl-NL" sz="1200" dirty="0"/>
          </a:p>
        </p:txBody>
      </p:sp>
      <p:sp>
        <p:nvSpPr>
          <p:cNvPr id="15" name="Tekstvak 14"/>
          <p:cNvSpPr txBox="1"/>
          <p:nvPr/>
        </p:nvSpPr>
        <p:spPr>
          <a:xfrm>
            <a:off x="9982200" y="748390"/>
            <a:ext cx="211723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 smtClean="0">
                <a:solidFill>
                  <a:srgbClr val="00B050"/>
                </a:solidFill>
              </a:rPr>
              <a:t>green</a:t>
            </a:r>
            <a:r>
              <a:rPr lang="nl-NL" sz="1600" dirty="0" smtClean="0"/>
              <a:t>: </a:t>
            </a:r>
            <a:r>
              <a:rPr lang="nl-NL" sz="1600" dirty="0" err="1" smtClean="0"/>
              <a:t>temperature</a:t>
            </a:r>
            <a:endParaRPr lang="nl-NL" sz="1600" dirty="0" smtClean="0"/>
          </a:p>
          <a:p>
            <a:r>
              <a:rPr lang="nl-NL" sz="1600" dirty="0" smtClean="0">
                <a:solidFill>
                  <a:srgbClr val="FFC000"/>
                </a:solidFill>
              </a:rPr>
              <a:t>amber</a:t>
            </a:r>
            <a:r>
              <a:rPr lang="nl-NL" sz="1600" dirty="0" smtClean="0"/>
              <a:t>: best tour</a:t>
            </a:r>
          </a:p>
          <a:p>
            <a:r>
              <a:rPr lang="nl-NL" sz="1600" dirty="0" smtClean="0">
                <a:solidFill>
                  <a:srgbClr val="0070C0"/>
                </a:solidFill>
              </a:rPr>
              <a:t>blue</a:t>
            </a:r>
            <a:r>
              <a:rPr lang="nl-NL" sz="1600" dirty="0" smtClean="0"/>
              <a:t>: </a:t>
            </a:r>
            <a:r>
              <a:rPr lang="nl-NL" sz="1600" dirty="0" err="1" smtClean="0"/>
              <a:t>current</a:t>
            </a:r>
            <a:r>
              <a:rPr lang="nl-NL" sz="1600" dirty="0" smtClean="0"/>
              <a:t> tour</a:t>
            </a:r>
            <a:endParaRPr lang="nl-NL" sz="1600" dirty="0"/>
          </a:p>
        </p:txBody>
      </p:sp>
    </p:spTree>
    <p:extLst>
      <p:ext uri="{BB962C8B-B14F-4D97-AF65-F5344CB8AC3E}">
        <p14:creationId xmlns:p14="http://schemas.microsoft.com/office/powerpoint/2010/main" val="3488355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Tijdelijke aanduiding voor inhoud 2"/>
          <p:cNvPicPr>
            <a:picLocks noChangeAspect="1"/>
          </p:cNvPicPr>
          <p:nvPr/>
        </p:nvPicPr>
        <p:blipFill rotWithShape="1">
          <a:blip r:embed="rId2"/>
          <a:srcRect t="13376"/>
          <a:stretch/>
        </p:blipFill>
        <p:spPr>
          <a:xfrm>
            <a:off x="1981200" y="792480"/>
            <a:ext cx="8229600" cy="1992630"/>
          </a:xfrm>
          <a:prstGeom prst="rect">
            <a:avLst/>
          </a:prstGeom>
        </p:spPr>
      </p:pic>
      <p:pic>
        <p:nvPicPr>
          <p:cNvPr id="10" name="Tijdelijke aanduiding voor inhoud 3"/>
          <p:cNvPicPr>
            <a:picLocks noChangeAspect="1"/>
          </p:cNvPicPr>
          <p:nvPr/>
        </p:nvPicPr>
        <p:blipFill rotWithShape="1">
          <a:blip r:embed="rId3"/>
          <a:srcRect t="13592"/>
          <a:stretch/>
        </p:blipFill>
        <p:spPr>
          <a:xfrm>
            <a:off x="1981200" y="2785110"/>
            <a:ext cx="8229600" cy="2006259"/>
          </a:xfrm>
          <a:prstGeom prst="rect">
            <a:avLst/>
          </a:prstGeom>
        </p:spPr>
      </p:pic>
      <p:pic>
        <p:nvPicPr>
          <p:cNvPr id="11" name="Tijdelijke aanduiding voor inhoud 2"/>
          <p:cNvPicPr>
            <a:picLocks noChangeAspect="1"/>
          </p:cNvPicPr>
          <p:nvPr/>
        </p:nvPicPr>
        <p:blipFill rotWithShape="1">
          <a:blip r:embed="rId4"/>
          <a:srcRect t="13784"/>
          <a:stretch/>
        </p:blipFill>
        <p:spPr>
          <a:xfrm>
            <a:off x="1981200" y="4771712"/>
            <a:ext cx="8229600" cy="200976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el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nl-NL" dirty="0" smtClean="0"/>
                  <a:t>Simulated </a:t>
                </a:r>
                <a:r>
                  <a:rPr lang="nl-NL" dirty="0" err="1" smtClean="0"/>
                  <a:t>Annealing</a:t>
                </a:r>
                <a:r>
                  <a:rPr lang="nl-NL" dirty="0" smtClean="0"/>
                  <a:t>: </a:t>
                </a:r>
                <a:r>
                  <a:rPr lang="nl-NL" dirty="0" err="1" smtClean="0"/>
                  <a:t>Experiments</a:t>
                </a:r>
                <a:r>
                  <a:rPr lang="nl-NL" dirty="0" smtClean="0"/>
                  <a:t> on </a:t>
                </a:r>
                <a14:m>
                  <m:oMath xmlns:m="http://schemas.openxmlformats.org/officeDocument/2006/math">
                    <m:r>
                      <a:rPr lang="nl-NL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nl-NL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nl-NL" b="1" i="1" smtClean="0">
                        <a:latin typeface="Cambria Math" panose="02040503050406030204" pitchFamily="18" charset="0"/>
                      </a:rPr>
                      <m:t>𝟐𝟓</m:t>
                    </m:r>
                  </m:oMath>
                </a14:m>
                <a:r>
                  <a:rPr lang="nl-NL" dirty="0" smtClean="0"/>
                  <a:t> </a:t>
                </a:r>
                <a:r>
                  <a:rPr lang="nl-NL" dirty="0" err="1" smtClean="0"/>
                  <a:t>locations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with</a:t>
                </a:r>
                <a:r>
                  <a:rPr lang="nl-NL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nl-NL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nl-NL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nl-NL" b="1" i="1" smtClean="0">
                        <a:latin typeface="Cambria Math" panose="02040503050406030204" pitchFamily="18" charset="0"/>
                      </a:rPr>
                      <m:t>𝟐𝟎𝟎𝟎</m:t>
                    </m:r>
                  </m:oMath>
                </a14:m>
                <a:endParaRPr lang="nl-NL" dirty="0"/>
              </a:p>
            </p:txBody>
          </p:sp>
        </mc:Choice>
        <mc:Fallback>
          <p:sp>
            <p:nvSpPr>
              <p:cNvPr id="2" name="Titel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5"/>
                <a:stretch>
                  <a:fillRect l="-522" t="-13793" b="-2586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F9F4-CC97-4D46-959F-6542C169F638}" type="datetime1">
              <a:rPr lang="nl-NL" smtClean="0"/>
              <a:t>24-9-2023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Roy Willemen, Improving Search applied to TSP (Justification)</a:t>
            </a: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7A206-A0E5-4A0F-8101-6C7ABB3D69EC}" type="slidenum">
              <a:rPr lang="nl-NL" smtClean="0"/>
              <a:t>15</a:t>
            </a:fld>
            <a:endParaRPr lang="nl-NL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kstvak 11"/>
              <p:cNvSpPr txBox="1"/>
              <p:nvPr/>
            </p:nvSpPr>
            <p:spPr>
              <a:xfrm>
                <a:off x="10091420" y="1672428"/>
                <a:ext cx="13817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=0.95</m:t>
                      </m:r>
                    </m:oMath>
                  </m:oMathPara>
                </a14:m>
                <a:endParaRPr lang="nl-NL" dirty="0"/>
              </a:p>
            </p:txBody>
          </p:sp>
        </mc:Choice>
        <mc:Fallback>
          <p:sp>
            <p:nvSpPr>
              <p:cNvPr id="12" name="Tekstvak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1420" y="1672428"/>
                <a:ext cx="138176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kstvak 12"/>
              <p:cNvSpPr txBox="1"/>
              <p:nvPr/>
            </p:nvSpPr>
            <p:spPr>
              <a:xfrm>
                <a:off x="10091420" y="3651493"/>
                <a:ext cx="13817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=0.995</m:t>
                      </m:r>
                    </m:oMath>
                  </m:oMathPara>
                </a14:m>
                <a:endParaRPr lang="nl-NL" dirty="0"/>
              </a:p>
            </p:txBody>
          </p:sp>
        </mc:Choice>
        <mc:Fallback>
          <p:sp>
            <p:nvSpPr>
              <p:cNvPr id="13" name="Tekstvak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1420" y="3651493"/>
                <a:ext cx="138176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kstvak 13"/>
              <p:cNvSpPr txBox="1"/>
              <p:nvPr/>
            </p:nvSpPr>
            <p:spPr>
              <a:xfrm>
                <a:off x="10091420" y="5515063"/>
                <a:ext cx="13817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=0.9995</m:t>
                      </m:r>
                    </m:oMath>
                  </m:oMathPara>
                </a14:m>
                <a:endParaRPr lang="nl-NL" dirty="0"/>
              </a:p>
            </p:txBody>
          </p:sp>
        </mc:Choice>
        <mc:Fallback>
          <p:sp>
            <p:nvSpPr>
              <p:cNvPr id="14" name="Tekstvak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1420" y="5515063"/>
                <a:ext cx="138176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11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err="1" smtClean="0"/>
              <a:t>Concluding</a:t>
            </a:r>
            <a:r>
              <a:rPr lang="nl-NL" dirty="0" smtClean="0"/>
              <a:t> </a:t>
            </a:r>
            <a:r>
              <a:rPr lang="nl-NL" dirty="0" err="1" smtClean="0"/>
              <a:t>Simulated</a:t>
            </a:r>
            <a:r>
              <a:rPr lang="nl-NL" dirty="0" smtClean="0"/>
              <a:t> </a:t>
            </a:r>
            <a:r>
              <a:rPr lang="nl-NL" dirty="0" err="1" smtClean="0"/>
              <a:t>Annealing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Discrete </a:t>
            </a:r>
            <a:r>
              <a:rPr lang="nl-NL" dirty="0" err="1" smtClean="0"/>
              <a:t>Improving</a:t>
            </a:r>
            <a:r>
              <a:rPr lang="nl-NL" dirty="0" smtClean="0"/>
              <a:t> Search returns </a:t>
            </a:r>
            <a:r>
              <a:rPr lang="nl-NL" dirty="0" err="1" smtClean="0"/>
              <a:t>local</a:t>
            </a:r>
            <a:r>
              <a:rPr lang="nl-NL" dirty="0" smtClean="0"/>
              <a:t> </a:t>
            </a:r>
            <a:r>
              <a:rPr lang="nl-NL" dirty="0" err="1" smtClean="0"/>
              <a:t>optimal</a:t>
            </a:r>
            <a:r>
              <a:rPr lang="nl-NL" dirty="0" smtClean="0"/>
              <a:t> tour</a:t>
            </a:r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F9F4-CC97-4D46-959F-6542C169F638}" type="datetime1">
              <a:rPr lang="nl-NL" smtClean="0"/>
              <a:t>24-9-2023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Roy Willemen, Improving Search applied to TSP (Justification)</a:t>
            </a: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7A206-A0E5-4A0F-8101-6C7ABB3D69EC}" type="slidenum">
              <a:rPr lang="nl-NL" smtClean="0"/>
              <a:t>16</a:t>
            </a:fld>
            <a:endParaRPr lang="nl-NL"/>
          </a:p>
        </p:txBody>
      </p:sp>
      <p:pic>
        <p:nvPicPr>
          <p:cNvPr id="6" name="Tijdelijke aanduiding voor inhoud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413" y="1941214"/>
            <a:ext cx="10397387" cy="2955906"/>
          </a:xfrm>
          <a:prstGeom prst="rect">
            <a:avLst/>
          </a:prstGeom>
        </p:spPr>
      </p:pic>
      <p:sp>
        <p:nvSpPr>
          <p:cNvPr id="7" name="Tekstvak 6"/>
          <p:cNvSpPr txBox="1"/>
          <p:nvPr/>
        </p:nvSpPr>
        <p:spPr>
          <a:xfrm>
            <a:off x="1148081" y="5072737"/>
            <a:ext cx="2890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 smtClean="0"/>
              <a:t>Best solution </a:t>
            </a:r>
            <a:r>
              <a:rPr lang="nl-NL" dirty="0" err="1" smtClean="0"/>
              <a:t>after</a:t>
            </a:r>
            <a:r>
              <a:rPr lang="nl-NL" dirty="0" smtClean="0"/>
              <a:t> </a:t>
            </a:r>
            <a:r>
              <a:rPr lang="nl-NL" dirty="0" err="1" smtClean="0"/>
              <a:t>executing</a:t>
            </a:r>
            <a:r>
              <a:rPr lang="nl-NL" dirty="0" smtClean="0"/>
              <a:t> </a:t>
            </a:r>
            <a:r>
              <a:rPr lang="nl-NL" dirty="0" err="1" smtClean="0"/>
              <a:t>simulated</a:t>
            </a:r>
            <a:r>
              <a:rPr lang="nl-NL" dirty="0" smtClean="0"/>
              <a:t> </a:t>
            </a:r>
            <a:r>
              <a:rPr lang="nl-NL" dirty="0" err="1" smtClean="0"/>
              <a:t>annealing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8123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Realised</a:t>
            </a:r>
            <a:r>
              <a:rPr lang="nl-NL" dirty="0" smtClean="0"/>
              <a:t> Depth in OR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Implemented</a:t>
            </a:r>
            <a:r>
              <a:rPr lang="nl-NL" dirty="0" smtClean="0"/>
              <a:t> </a:t>
            </a:r>
            <a:r>
              <a:rPr lang="nl-NL" dirty="0" err="1" smtClean="0"/>
              <a:t>constructive</a:t>
            </a:r>
            <a:r>
              <a:rPr lang="nl-NL" dirty="0" smtClean="0"/>
              <a:t> </a:t>
            </a:r>
            <a:r>
              <a:rPr lang="nl-NL" dirty="0" err="1" smtClean="0"/>
              <a:t>heuristic</a:t>
            </a:r>
            <a:r>
              <a:rPr lang="nl-NL" dirty="0" smtClean="0"/>
              <a:t> </a:t>
            </a:r>
            <a:r>
              <a:rPr lang="nl-NL" dirty="0" err="1" smtClean="0"/>
              <a:t>Nearest</a:t>
            </a:r>
            <a:r>
              <a:rPr lang="nl-NL" dirty="0" smtClean="0"/>
              <a:t> </a:t>
            </a:r>
            <a:r>
              <a:rPr lang="nl-NL" dirty="0" err="1" smtClean="0"/>
              <a:t>Neighbor</a:t>
            </a:r>
            <a:endParaRPr lang="nl-NL" dirty="0" smtClean="0"/>
          </a:p>
          <a:p>
            <a:r>
              <a:rPr lang="nl-NL" dirty="0" err="1" smtClean="0"/>
              <a:t>Implemented</a:t>
            </a:r>
            <a:r>
              <a:rPr lang="nl-NL" dirty="0" smtClean="0"/>
              <a:t> </a:t>
            </a:r>
            <a:r>
              <a:rPr lang="nl-NL" dirty="0" err="1" smtClean="0"/>
              <a:t>Simulated</a:t>
            </a:r>
            <a:r>
              <a:rPr lang="nl-NL" dirty="0" smtClean="0"/>
              <a:t> </a:t>
            </a:r>
            <a:r>
              <a:rPr lang="nl-NL" dirty="0" err="1" smtClean="0"/>
              <a:t>Annealing</a:t>
            </a:r>
            <a:endParaRPr lang="nl-NL" dirty="0" smtClean="0"/>
          </a:p>
          <a:p>
            <a:r>
              <a:rPr lang="nl-NL" dirty="0" err="1" smtClean="0"/>
              <a:t>Compared</a:t>
            </a:r>
            <a:r>
              <a:rPr lang="nl-NL" dirty="0" smtClean="0"/>
              <a:t> performance </a:t>
            </a:r>
            <a:r>
              <a:rPr lang="nl-NL" dirty="0" err="1" smtClean="0"/>
              <a:t>between</a:t>
            </a:r>
            <a:r>
              <a:rPr lang="nl-NL" dirty="0" smtClean="0"/>
              <a:t> </a:t>
            </a:r>
            <a:r>
              <a:rPr lang="nl-NL" dirty="0" err="1" smtClean="0"/>
              <a:t>Nearest</a:t>
            </a:r>
            <a:r>
              <a:rPr lang="nl-NL" dirty="0" smtClean="0"/>
              <a:t> </a:t>
            </a:r>
            <a:r>
              <a:rPr lang="nl-NL" dirty="0" err="1" smtClean="0"/>
              <a:t>Neighbor</a:t>
            </a:r>
            <a:r>
              <a:rPr lang="nl-NL" dirty="0" smtClean="0"/>
              <a:t>, Discrete </a:t>
            </a:r>
            <a:r>
              <a:rPr lang="nl-NL" dirty="0" err="1" smtClean="0"/>
              <a:t>Improving</a:t>
            </a:r>
            <a:r>
              <a:rPr lang="nl-NL" dirty="0" smtClean="0"/>
              <a:t> Search, </a:t>
            </a:r>
            <a:r>
              <a:rPr lang="nl-NL" dirty="0" err="1" smtClean="0"/>
              <a:t>Simulated</a:t>
            </a:r>
            <a:r>
              <a:rPr lang="nl-NL" dirty="0" smtClean="0"/>
              <a:t> </a:t>
            </a:r>
            <a:r>
              <a:rPr lang="nl-NL" dirty="0" err="1" smtClean="0"/>
              <a:t>Annealing</a:t>
            </a:r>
            <a:r>
              <a:rPr lang="nl-NL" dirty="0" smtClean="0"/>
              <a:t> </a:t>
            </a:r>
            <a:r>
              <a:rPr lang="nl-NL" dirty="0" err="1" smtClean="0"/>
              <a:t>based</a:t>
            </a:r>
            <a:r>
              <a:rPr lang="nl-NL" dirty="0" smtClean="0"/>
              <a:t> on a </a:t>
            </a:r>
            <a:r>
              <a:rPr lang="nl-NL" dirty="0" err="1" smtClean="0"/>
              <a:t>number</a:t>
            </a:r>
            <a:r>
              <a:rPr lang="nl-NL" dirty="0" smtClean="0"/>
              <a:t> of </a:t>
            </a:r>
            <a:r>
              <a:rPr lang="nl-NL" dirty="0" err="1" smtClean="0"/>
              <a:t>experiments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6680E-5ED0-4647-B2CC-20421E7279EE}" type="datetime1">
              <a:rPr lang="nl-NL" smtClean="0"/>
              <a:t>24-9-2023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Roy Willemen, Improving Search applied to TSP (Justification)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7A206-A0E5-4A0F-8101-6C7ABB3D69EC}" type="slidenum">
              <a:rPr lang="nl-NL" smtClean="0"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3164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Contents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 err="1" smtClean="0">
                <a:hlinkClick r:id="rId2" action="ppaction://hlinksldjump"/>
              </a:rPr>
              <a:t>Problem</a:t>
            </a:r>
            <a:r>
              <a:rPr lang="nl-NL" dirty="0" smtClean="0">
                <a:hlinkClick r:id="rId2" action="ppaction://hlinksldjump"/>
              </a:rPr>
              <a:t> </a:t>
            </a:r>
            <a:r>
              <a:rPr lang="nl-NL" dirty="0" err="1" smtClean="0">
                <a:hlinkClick r:id="rId2" action="ppaction://hlinksldjump"/>
              </a:rPr>
              <a:t>definition</a:t>
            </a:r>
            <a:endParaRPr lang="nl-NL" dirty="0" smtClean="0"/>
          </a:p>
          <a:p>
            <a:pPr lvl="1"/>
            <a:r>
              <a:rPr lang="nl-NL" dirty="0" smtClean="0"/>
              <a:t>Math program</a:t>
            </a:r>
          </a:p>
          <a:p>
            <a:r>
              <a:rPr lang="nl-NL" dirty="0" smtClean="0">
                <a:hlinkClick r:id="rId3" action="ppaction://hlinksldjump"/>
              </a:rPr>
              <a:t>Research approach</a:t>
            </a:r>
            <a:endParaRPr lang="nl-NL" dirty="0" smtClean="0"/>
          </a:p>
          <a:p>
            <a:pPr lvl="1"/>
            <a:r>
              <a:rPr lang="nl-NL" dirty="0" err="1" smtClean="0"/>
              <a:t>Use</a:t>
            </a:r>
            <a:r>
              <a:rPr lang="nl-NL" dirty="0" smtClean="0"/>
              <a:t> of </a:t>
            </a:r>
            <a:r>
              <a:rPr lang="nl-NL" dirty="0" err="1" smtClean="0"/>
              <a:t>external</a:t>
            </a:r>
            <a:r>
              <a:rPr lang="nl-NL" dirty="0" smtClean="0"/>
              <a:t> sources like </a:t>
            </a:r>
            <a:r>
              <a:rPr lang="nl-NL" dirty="0" err="1" smtClean="0"/>
              <a:t>ChatGPT</a:t>
            </a:r>
            <a:endParaRPr lang="nl-NL" dirty="0" smtClean="0"/>
          </a:p>
          <a:p>
            <a:r>
              <a:rPr lang="nl-NL" dirty="0" err="1" smtClean="0">
                <a:hlinkClick r:id="rId4" action="ppaction://hlinksldjump"/>
              </a:rPr>
              <a:t>Designing</a:t>
            </a:r>
            <a:r>
              <a:rPr lang="nl-NL" dirty="0" smtClean="0">
                <a:hlinkClick r:id="rId4" action="ppaction://hlinksldjump"/>
              </a:rPr>
              <a:t> </a:t>
            </a:r>
            <a:r>
              <a:rPr lang="nl-NL" dirty="0" err="1" smtClean="0">
                <a:hlinkClick r:id="rId4" action="ppaction://hlinksldjump"/>
              </a:rPr>
              <a:t>Heuristic</a:t>
            </a:r>
            <a:r>
              <a:rPr lang="nl-NL" dirty="0" smtClean="0">
                <a:hlinkClick r:id="rId4" action="ppaction://hlinksldjump"/>
              </a:rPr>
              <a:t> </a:t>
            </a:r>
            <a:r>
              <a:rPr lang="nl-NL" dirty="0" err="1" smtClean="0">
                <a:hlinkClick r:id="rId4" action="ppaction://hlinksldjump"/>
              </a:rPr>
              <a:t>based</a:t>
            </a:r>
            <a:r>
              <a:rPr lang="nl-NL" dirty="0" smtClean="0">
                <a:hlinkClick r:id="rId4" action="ppaction://hlinksldjump"/>
              </a:rPr>
              <a:t> on </a:t>
            </a:r>
            <a:r>
              <a:rPr lang="nl-NL" dirty="0" err="1" smtClean="0">
                <a:hlinkClick r:id="rId4" action="ppaction://hlinksldjump"/>
              </a:rPr>
              <a:t>Improving</a:t>
            </a:r>
            <a:r>
              <a:rPr lang="nl-NL" dirty="0" smtClean="0">
                <a:hlinkClick r:id="rId4" action="ppaction://hlinksldjump"/>
              </a:rPr>
              <a:t> Search</a:t>
            </a:r>
            <a:endParaRPr lang="nl-NL" dirty="0" smtClean="0"/>
          </a:p>
          <a:p>
            <a:pPr lvl="1"/>
            <a:r>
              <a:rPr lang="nl-NL" dirty="0" err="1" smtClean="0"/>
              <a:t>Neighborhood</a:t>
            </a:r>
            <a:r>
              <a:rPr lang="nl-NL" dirty="0" smtClean="0"/>
              <a:t> </a:t>
            </a:r>
            <a:r>
              <a:rPr lang="nl-NL" dirty="0" err="1" smtClean="0"/>
              <a:t>Structure</a:t>
            </a:r>
            <a:endParaRPr lang="nl-NL" dirty="0" smtClean="0"/>
          </a:p>
          <a:p>
            <a:pPr lvl="1"/>
            <a:r>
              <a:rPr lang="nl-NL" dirty="0" err="1" smtClean="0"/>
              <a:t>Heuristic</a:t>
            </a:r>
            <a:r>
              <a:rPr lang="nl-NL" dirty="0" smtClean="0"/>
              <a:t> Solution </a:t>
            </a:r>
            <a:r>
              <a:rPr lang="nl-NL" dirty="0" err="1" smtClean="0"/>
              <a:t>Methods</a:t>
            </a:r>
            <a:endParaRPr lang="nl-NL" dirty="0" smtClean="0"/>
          </a:p>
          <a:p>
            <a:pPr lvl="1"/>
            <a:r>
              <a:rPr lang="nl-NL" dirty="0" smtClean="0"/>
              <a:t>Logic of </a:t>
            </a:r>
            <a:r>
              <a:rPr lang="nl-NL" dirty="0" err="1" smtClean="0"/>
              <a:t>Heuristic</a:t>
            </a:r>
            <a:r>
              <a:rPr lang="nl-NL" dirty="0" smtClean="0"/>
              <a:t> Solution </a:t>
            </a:r>
            <a:r>
              <a:rPr lang="nl-NL" dirty="0" err="1" smtClean="0"/>
              <a:t>Methods</a:t>
            </a:r>
            <a:r>
              <a:rPr lang="nl-NL" dirty="0" smtClean="0"/>
              <a:t>, Time </a:t>
            </a:r>
            <a:r>
              <a:rPr lang="nl-NL" dirty="0" err="1" smtClean="0"/>
              <a:t>Complexity</a:t>
            </a:r>
            <a:endParaRPr lang="nl-NL" dirty="0" smtClean="0"/>
          </a:p>
          <a:p>
            <a:r>
              <a:rPr lang="nl-NL" dirty="0" smtClean="0">
                <a:hlinkClick r:id="rId5" action="ppaction://hlinksldjump"/>
              </a:rPr>
              <a:t>Python </a:t>
            </a:r>
            <a:r>
              <a:rPr lang="nl-NL" dirty="0" err="1" smtClean="0">
                <a:hlinkClick r:id="rId5" action="ppaction://hlinksldjump"/>
              </a:rPr>
              <a:t>Implementation</a:t>
            </a:r>
            <a:endParaRPr lang="nl-NL" dirty="0" smtClean="0"/>
          </a:p>
          <a:p>
            <a:pPr lvl="1"/>
            <a:r>
              <a:rPr lang="nl-NL" dirty="0" err="1" smtClean="0"/>
              <a:t>Organization</a:t>
            </a:r>
            <a:r>
              <a:rPr lang="nl-NL" dirty="0" smtClean="0"/>
              <a:t> </a:t>
            </a:r>
            <a:r>
              <a:rPr lang="nl-NL" dirty="0" smtClean="0"/>
              <a:t>of </a:t>
            </a:r>
            <a:r>
              <a:rPr lang="nl-NL" dirty="0" smtClean="0"/>
              <a:t>code, </a:t>
            </a:r>
            <a:r>
              <a:rPr lang="nl-NL" dirty="0" err="1" smtClean="0"/>
              <a:t>Functions</a:t>
            </a:r>
            <a:r>
              <a:rPr lang="nl-NL" dirty="0" smtClean="0"/>
              <a:t> </a:t>
            </a:r>
            <a:r>
              <a:rPr lang="nl-NL" dirty="0" err="1" smtClean="0"/>
              <a:t>defined</a:t>
            </a:r>
            <a:endParaRPr lang="nl-NL" dirty="0" smtClean="0"/>
          </a:p>
          <a:p>
            <a:pPr lvl="1"/>
            <a:r>
              <a:rPr lang="nl-NL" dirty="0" err="1"/>
              <a:t>Identifier</a:t>
            </a:r>
            <a:r>
              <a:rPr lang="nl-NL" dirty="0"/>
              <a:t> </a:t>
            </a:r>
            <a:r>
              <a:rPr lang="nl-NL" dirty="0" err="1" smtClean="0"/>
              <a:t>Names</a:t>
            </a:r>
            <a:endParaRPr lang="nl-NL" dirty="0" smtClean="0"/>
          </a:p>
          <a:p>
            <a:r>
              <a:rPr lang="nl-NL" dirty="0" smtClean="0">
                <a:hlinkClick r:id="rId6" action="ppaction://hlinksldjump"/>
              </a:rPr>
              <a:t>Tests </a:t>
            </a:r>
            <a:r>
              <a:rPr lang="nl-NL" dirty="0" err="1" smtClean="0">
                <a:hlinkClick r:id="rId6" action="ppaction://hlinksldjump"/>
              </a:rPr>
              <a:t>and</a:t>
            </a:r>
            <a:r>
              <a:rPr lang="nl-NL" dirty="0" smtClean="0">
                <a:hlinkClick r:id="rId6" action="ppaction://hlinksldjump"/>
              </a:rPr>
              <a:t> </a:t>
            </a:r>
            <a:r>
              <a:rPr lang="nl-NL" dirty="0" err="1" smtClean="0">
                <a:hlinkClick r:id="rId6" action="ppaction://hlinksldjump"/>
              </a:rPr>
              <a:t>Experiments</a:t>
            </a:r>
            <a:endParaRPr lang="nl-NL" dirty="0" smtClean="0"/>
          </a:p>
          <a:p>
            <a:pPr lvl="1"/>
            <a:r>
              <a:rPr lang="nl-NL" dirty="0" smtClean="0"/>
              <a:t>Test Plan, Test Data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Results</a:t>
            </a:r>
            <a:endParaRPr lang="nl-NL" dirty="0" smtClean="0"/>
          </a:p>
          <a:p>
            <a:pPr lvl="1"/>
            <a:r>
              <a:rPr lang="nl-NL" dirty="0" err="1" smtClean="0"/>
              <a:t>Computation</a:t>
            </a:r>
            <a:r>
              <a:rPr lang="nl-NL" dirty="0" smtClean="0"/>
              <a:t> </a:t>
            </a:r>
            <a:r>
              <a:rPr lang="nl-NL" dirty="0" err="1" smtClean="0"/>
              <a:t>Results</a:t>
            </a:r>
            <a:r>
              <a:rPr lang="nl-NL" dirty="0" smtClean="0"/>
              <a:t>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Experiments</a:t>
            </a:r>
            <a:endParaRPr lang="nl-NL" dirty="0" smtClean="0"/>
          </a:p>
          <a:p>
            <a:r>
              <a:rPr lang="nl-NL" dirty="0" err="1" smtClean="0">
                <a:hlinkClick r:id="rId7" action="ppaction://hlinksldjump"/>
              </a:rPr>
              <a:t>Realised</a:t>
            </a:r>
            <a:r>
              <a:rPr lang="nl-NL" dirty="0" smtClean="0">
                <a:hlinkClick r:id="rId7" action="ppaction://hlinksldjump"/>
              </a:rPr>
              <a:t> Depth in OR</a:t>
            </a:r>
            <a:endParaRPr lang="nl-NL" dirty="0" smtClean="0"/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7A206-A0E5-4A0F-8101-6C7ABB3D69EC}" type="slidenum">
              <a:rPr lang="nl-NL" smtClean="0"/>
              <a:t>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smtClean="0"/>
              <a:t>Roy Willemen, </a:t>
            </a:r>
            <a:r>
              <a:rPr lang="nl-NL" dirty="0" err="1" smtClean="0"/>
              <a:t>Improving</a:t>
            </a:r>
            <a:r>
              <a:rPr lang="nl-NL" dirty="0" smtClean="0"/>
              <a:t> Search </a:t>
            </a:r>
            <a:r>
              <a:rPr lang="nl-NL" dirty="0" err="1" smtClean="0"/>
              <a:t>applied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TSP (</a:t>
            </a:r>
            <a:r>
              <a:rPr lang="nl-NL" dirty="0" err="1" smtClean="0"/>
              <a:t>Justification</a:t>
            </a:r>
            <a:r>
              <a:rPr lang="nl-NL" dirty="0" smtClean="0"/>
              <a:t>)</a:t>
            </a:r>
            <a:endParaRPr lang="nl-NL" dirty="0"/>
          </a:p>
        </p:txBody>
      </p:sp>
      <p:sp>
        <p:nvSpPr>
          <p:cNvPr id="6" name="Tijdelijke aanduiding voor datum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91D7B-6FCB-4285-BF6E-74AA93ED4223}" type="datetime1">
              <a:rPr lang="nl-NL" smtClean="0"/>
              <a:t>24-9-2023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0179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Problem</a:t>
            </a:r>
            <a:r>
              <a:rPr lang="nl-NL" dirty="0" smtClean="0"/>
              <a:t> Definition</a:t>
            </a:r>
            <a:endParaRPr lang="nl-N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nl-NL" dirty="0" smtClean="0"/>
                  <a:t>Traveling Salesman </a:t>
                </a:r>
                <a:r>
                  <a:rPr lang="nl-NL" dirty="0" err="1" smtClean="0"/>
                  <a:t>Problem</a:t>
                </a:r>
                <a:endParaRPr lang="nl-NL" dirty="0" smtClean="0"/>
              </a:p>
              <a:p>
                <a:r>
                  <a:rPr lang="nl-NL" dirty="0" smtClean="0"/>
                  <a:t>Input: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≜</m:t>
                    </m:r>
                  </m:oMath>
                </a14:m>
                <a:r>
                  <a:rPr lang="nl-NL" dirty="0" smtClean="0"/>
                  <a:t> set of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nl-NL" dirty="0" smtClean="0"/>
                  <a:t> </a:t>
                </a:r>
                <a:r>
                  <a:rPr lang="nl-NL" dirty="0" err="1" smtClean="0"/>
                  <a:t>locations</a:t>
                </a:r>
                <a:r>
                  <a:rPr lang="nl-NL" dirty="0" smtClean="0"/>
                  <a:t>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={1,2,…,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nl-NL" dirty="0" smtClean="0"/>
                  <a:t>, </a:t>
                </a:r>
                <a14:m>
                  <m:oMath xmlns:m="http://schemas.openxmlformats.org/officeDocument/2006/math">
                    <m:r>
                      <a:rPr lang="nl-NL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nl-NL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nl-NL" b="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nl-NL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nl-NL" b="0" i="1" dirty="0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nl-NL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≜</m:t>
                    </m:r>
                  </m:oMath>
                </a14:m>
                <a:r>
                  <a:rPr lang="nl-NL" dirty="0" smtClean="0"/>
                  <a:t> </a:t>
                </a:r>
                <a:r>
                  <a:rPr lang="nl-NL" dirty="0" err="1" smtClean="0"/>
                  <a:t>distance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between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locations</a:t>
                </a:r>
                <a:r>
                  <a:rPr lang="nl-NL" dirty="0" smtClean="0"/>
                  <a:t>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nl-NL" dirty="0" smtClean="0"/>
              </a:p>
              <a:p>
                <a:r>
                  <a:rPr lang="nl-NL" dirty="0" smtClean="0"/>
                  <a:t>Solution:</a:t>
                </a:r>
              </a:p>
              <a:p>
                <a:pPr lvl="1"/>
                <a:r>
                  <a:rPr lang="nl-NL" dirty="0" smtClean="0"/>
                  <a:t>Tour of </a:t>
                </a:r>
                <a:r>
                  <a:rPr lang="nl-NL" dirty="0" err="1" smtClean="0"/>
                  <a:t>length</a:t>
                </a:r>
                <a:r>
                  <a:rPr lang="nl-NL" dirty="0" smtClean="0"/>
                  <a:t>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nl-NL" dirty="0" smtClean="0"/>
                  <a:t> </a:t>
                </a:r>
                <a:r>
                  <a:rPr lang="nl-NL" dirty="0" err="1" smtClean="0"/>
                  <a:t>visiting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locations</a:t>
                </a:r>
                <a:r>
                  <a:rPr lang="nl-NL" dirty="0" smtClean="0"/>
                  <a:t> in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nl-NL" dirty="0" smtClean="0"/>
              </a:p>
              <a:p>
                <a:pPr lvl="1"/>
                <a:r>
                  <a:rPr lang="nl-NL" dirty="0" smtClean="0"/>
                  <a:t>Solution </a:t>
                </a:r>
                <a:r>
                  <a:rPr lang="nl-NL" dirty="0" err="1" smtClean="0"/>
                  <a:t>representation</a:t>
                </a:r>
                <a:r>
                  <a:rPr lang="nl-NL" dirty="0" smtClean="0"/>
                  <a:t>: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nl-NL" dirty="0" smtClean="0"/>
                  <a:t> </a:t>
                </a:r>
                <a:r>
                  <a:rPr lang="nl-NL" dirty="0" err="1" smtClean="0"/>
                  <a:t>with</a:t>
                </a:r>
                <a:r>
                  <a:rPr lang="nl-NL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nl-NL" dirty="0" smtClean="0"/>
              </a:p>
              <a:p>
                <a:pPr lvl="1"/>
                <a:r>
                  <a:rPr lang="nl-NL" dirty="0" smtClean="0"/>
                  <a:t>E.g.,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[1,2,3,…,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−1,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nl-NL" dirty="0" smtClean="0"/>
                  <a:t> </a:t>
                </a:r>
                <a:r>
                  <a:rPr lang="nl-NL" dirty="0" err="1" smtClean="0"/>
                  <a:t>and</a:t>
                </a:r>
                <a:r>
                  <a:rPr lang="nl-NL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1,3,2,…,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nl-NL" dirty="0" smtClean="0"/>
              </a:p>
              <a:p>
                <a:r>
                  <a:rPr lang="nl-NL" dirty="0" err="1" smtClean="0"/>
                  <a:t>Feasible</a:t>
                </a:r>
                <a:r>
                  <a:rPr lang="nl-NL" dirty="0" smtClean="0"/>
                  <a:t> </a:t>
                </a:r>
                <a:r>
                  <a:rPr lang="nl-NL" dirty="0" smtClean="0"/>
                  <a:t>solution</a:t>
                </a:r>
                <a:r>
                  <a:rPr lang="nl-NL" dirty="0" smtClean="0"/>
                  <a:t>:</a:t>
                </a:r>
              </a:p>
              <a:p>
                <a:pPr lvl="1"/>
                <a:r>
                  <a:rPr lang="nl-NL" dirty="0" err="1" smtClean="0"/>
                  <a:t>Permutation</a:t>
                </a:r>
                <a:r>
                  <a:rPr lang="nl-NL" dirty="0" smtClean="0"/>
                  <a:t> of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{1,2,…,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nl-NL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nl-NL" dirty="0" smtClean="0"/>
                  <a:t> </a:t>
                </a:r>
                <a:r>
                  <a:rPr lang="nl-NL" dirty="0" err="1" smtClean="0"/>
                  <a:t>for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any</a:t>
                </a:r>
                <a:r>
                  <a:rPr lang="nl-NL" dirty="0" smtClean="0"/>
                  <a:t> pair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nl-NL" dirty="0" smtClean="0"/>
                  <a:t> </a:t>
                </a:r>
                <a:r>
                  <a:rPr lang="nl-NL" dirty="0" err="1" smtClean="0"/>
                  <a:t>where</a:t>
                </a:r>
                <a:r>
                  <a:rPr lang="nl-NL" dirty="0" smtClean="0"/>
                  <a:t>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endParaRPr lang="nl-NL" dirty="0" smtClean="0"/>
              </a:p>
              <a:p>
                <a:pPr lvl="1"/>
                <a:r>
                  <a:rPr lang="nl-NL" dirty="0"/>
                  <a:t>Number</a:t>
                </a:r>
                <a:r>
                  <a:rPr lang="nl-NL" dirty="0"/>
                  <a:t> of </a:t>
                </a:r>
                <a:r>
                  <a:rPr lang="nl-NL" dirty="0" err="1" smtClean="0"/>
                  <a:t>feasible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solutions</a:t>
                </a:r>
                <a:r>
                  <a:rPr lang="nl-NL" dirty="0" smtClean="0"/>
                  <a:t> </a:t>
                </a:r>
                <a:r>
                  <a:rPr lang="nl-NL" dirty="0"/>
                  <a:t>is </a:t>
                </a:r>
                <a:r>
                  <a:rPr lang="nl-NL" dirty="0" err="1"/>
                  <a:t>exponential</a:t>
                </a:r>
                <a:r>
                  <a:rPr lang="nl-NL" dirty="0"/>
                  <a:t> in </a:t>
                </a:r>
                <a14:m>
                  <m:oMath xmlns:m="http://schemas.openxmlformats.org/officeDocument/2006/math">
                    <m:r>
                      <a:rPr lang="nl-NL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nl-NL" dirty="0"/>
              </a:p>
              <a:p>
                <a:r>
                  <a:rPr lang="nl-NL" dirty="0" err="1" smtClean="0"/>
                  <a:t>Objective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value</a:t>
                </a:r>
                <a:r>
                  <a:rPr lang="nl-NL" dirty="0" smtClean="0"/>
                  <a:t>:</a:t>
                </a:r>
              </a:p>
              <a:p>
                <a:pPr lvl="1"/>
                <a:r>
                  <a:rPr lang="nl-NL" b="0" dirty="0" smtClean="0"/>
                  <a:t>Tour </a:t>
                </a:r>
                <a:r>
                  <a:rPr lang="nl-NL" b="0" dirty="0" err="1" smtClean="0"/>
                  <a:t>length</a:t>
                </a:r>
                <a:r>
                  <a:rPr lang="nl-NL" b="0" dirty="0" smtClean="0"/>
                  <a:t>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nl-N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sSub>
                              <m:sSubPr>
                                <m:ctrlP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sub>
                        </m:s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nl-N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sSub>
                              <m:sSubPr>
                                <m:ctrlP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e>
                    </m:nary>
                  </m:oMath>
                </a14:m>
                <a:endParaRPr lang="nl-NL" dirty="0" smtClean="0"/>
              </a:p>
              <a:p>
                <a:r>
                  <a:rPr lang="nl-NL" dirty="0" err="1" smtClean="0"/>
                  <a:t>Objective</a:t>
                </a:r>
                <a:r>
                  <a:rPr lang="nl-NL" dirty="0" smtClean="0"/>
                  <a:t>:</a:t>
                </a:r>
              </a:p>
              <a:p>
                <a:pPr lvl="1"/>
                <a:r>
                  <a:rPr lang="nl-NL" dirty="0" err="1"/>
                  <a:t>F</a:t>
                </a:r>
                <a:r>
                  <a:rPr lang="nl-NL" dirty="0" err="1" smtClean="0"/>
                  <a:t>ind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feasible</a:t>
                </a:r>
                <a:r>
                  <a:rPr lang="nl-NL" dirty="0" smtClean="0"/>
                  <a:t> tour of minimum </a:t>
                </a:r>
                <a:r>
                  <a:rPr lang="nl-NL" dirty="0" err="1" smtClean="0"/>
                  <a:t>length</a:t>
                </a:r>
                <a:endParaRPr lang="nl-NL" dirty="0" smtClean="0"/>
              </a:p>
              <a:p>
                <a:pPr lvl="1"/>
                <a:r>
                  <a:rPr lang="nl-NL" dirty="0" err="1" smtClean="0"/>
                  <a:t>So</a:t>
                </a:r>
                <a:r>
                  <a:rPr lang="nl-NL" dirty="0" smtClean="0"/>
                  <a:t>: </a:t>
                </a:r>
                <a:r>
                  <a:rPr lang="nl-NL" dirty="0" err="1" smtClean="0"/>
                  <a:t>improvement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if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the</a:t>
                </a:r>
                <a:r>
                  <a:rPr lang="nl-NL" dirty="0" smtClean="0"/>
                  <a:t> tour </a:t>
                </a:r>
                <a:r>
                  <a:rPr lang="nl-NL" dirty="0" err="1" smtClean="0"/>
                  <a:t>length</a:t>
                </a:r>
                <a:r>
                  <a:rPr lang="nl-NL" dirty="0" smtClean="0"/>
                  <a:t> is </a:t>
                </a:r>
                <a:r>
                  <a:rPr lang="nl-NL" dirty="0" err="1" smtClean="0"/>
                  <a:t>shorter</a:t>
                </a:r>
                <a:r>
                  <a:rPr lang="nl-NL" dirty="0" smtClean="0"/>
                  <a:t> </a:t>
                </a:r>
              </a:p>
            </p:txBody>
          </p:sp>
        </mc:Choice>
        <mc:Fallback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232" t="-1174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6680E-5ED0-4647-B2CC-20421E7279EE}" type="datetime1">
              <a:rPr lang="nl-NL" smtClean="0"/>
              <a:t>24-9-2023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Roy Willemen, Improving Search applied to TSP (Justification)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7A206-A0E5-4A0F-8101-6C7ABB3D69EC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6412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Research Approach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Literature</a:t>
            </a:r>
            <a:endParaRPr lang="nl-NL" dirty="0" smtClean="0"/>
          </a:p>
          <a:p>
            <a:pPr lvl="1"/>
            <a:r>
              <a:rPr lang="nl-NL" dirty="0" smtClean="0"/>
              <a:t>R. </a:t>
            </a:r>
            <a:r>
              <a:rPr lang="nl-NL" dirty="0" err="1" smtClean="0"/>
              <a:t>Rardin</a:t>
            </a:r>
            <a:r>
              <a:rPr lang="nl-NL" dirty="0" smtClean="0"/>
              <a:t> (2014), </a:t>
            </a:r>
            <a:r>
              <a:rPr lang="nl-NL" i="1" dirty="0" err="1" smtClean="0"/>
              <a:t>Optimization</a:t>
            </a:r>
            <a:r>
              <a:rPr lang="nl-NL" i="1" dirty="0" smtClean="0"/>
              <a:t> in Operations Research</a:t>
            </a:r>
            <a:r>
              <a:rPr lang="nl-NL" dirty="0" smtClean="0"/>
              <a:t>, Pearson New International Edition</a:t>
            </a:r>
          </a:p>
          <a:p>
            <a:pPr lvl="1"/>
            <a:r>
              <a:rPr lang="nl-NL" dirty="0" smtClean="0"/>
              <a:t>E.H.L. Aarts </a:t>
            </a:r>
            <a:r>
              <a:rPr lang="nl-NL" dirty="0" err="1" smtClean="0"/>
              <a:t>and</a:t>
            </a:r>
            <a:r>
              <a:rPr lang="nl-NL" dirty="0" smtClean="0"/>
              <a:t> J.K. Lenstra (Editors) (2003), </a:t>
            </a:r>
            <a:r>
              <a:rPr lang="nl-NL" i="1" dirty="0" err="1" smtClean="0"/>
              <a:t>Local</a:t>
            </a:r>
            <a:r>
              <a:rPr lang="nl-NL" i="1" dirty="0" smtClean="0"/>
              <a:t> Search in </a:t>
            </a:r>
            <a:r>
              <a:rPr lang="nl-NL" i="1" dirty="0" err="1" smtClean="0"/>
              <a:t>Combinatorial</a:t>
            </a:r>
            <a:r>
              <a:rPr lang="nl-NL" i="1" dirty="0" smtClean="0"/>
              <a:t> </a:t>
            </a:r>
            <a:r>
              <a:rPr lang="nl-NL" i="1" dirty="0" err="1" smtClean="0"/>
              <a:t>Optimization</a:t>
            </a:r>
            <a:r>
              <a:rPr lang="nl-NL" dirty="0" smtClean="0"/>
              <a:t>, Princeton University Press</a:t>
            </a:r>
          </a:p>
          <a:p>
            <a:r>
              <a:rPr lang="nl-NL" dirty="0" err="1" smtClean="0"/>
              <a:t>Use</a:t>
            </a:r>
            <a:r>
              <a:rPr lang="nl-NL" dirty="0" smtClean="0"/>
              <a:t> of </a:t>
            </a:r>
            <a:r>
              <a:rPr lang="nl-NL" dirty="0" err="1" smtClean="0"/>
              <a:t>other</a:t>
            </a:r>
            <a:r>
              <a:rPr lang="nl-NL" dirty="0" smtClean="0"/>
              <a:t> </a:t>
            </a:r>
            <a:r>
              <a:rPr lang="nl-NL" dirty="0" err="1" smtClean="0"/>
              <a:t>external</a:t>
            </a:r>
            <a:r>
              <a:rPr lang="nl-NL" dirty="0" smtClean="0"/>
              <a:t> sources</a:t>
            </a:r>
          </a:p>
          <a:p>
            <a:pPr lvl="1"/>
            <a:r>
              <a:rPr lang="nl-NL" b="1" dirty="0" err="1" smtClean="0"/>
              <a:t>ChatGPT</a:t>
            </a:r>
            <a:r>
              <a:rPr lang="nl-NL" b="1" dirty="0" smtClean="0"/>
              <a:t> 3.5 </a:t>
            </a:r>
            <a:r>
              <a:rPr lang="nl-NL" dirty="0" smtClean="0"/>
              <a:t>was </a:t>
            </a:r>
            <a:r>
              <a:rPr lang="nl-NL" dirty="0" err="1" smtClean="0"/>
              <a:t>used</a:t>
            </a:r>
            <a:r>
              <a:rPr lang="nl-NL" dirty="0" smtClean="0"/>
              <a:t> as help </a:t>
            </a:r>
            <a:r>
              <a:rPr lang="nl-NL" dirty="0" err="1" smtClean="0"/>
              <a:t>by</a:t>
            </a:r>
            <a:r>
              <a:rPr lang="nl-NL" dirty="0" smtClean="0"/>
              <a:t> </a:t>
            </a:r>
            <a:r>
              <a:rPr lang="nl-NL" dirty="0" err="1" smtClean="0"/>
              <a:t>implementing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solution </a:t>
            </a:r>
            <a:r>
              <a:rPr lang="nl-NL" dirty="0" err="1" smtClean="0"/>
              <a:t>method</a:t>
            </a:r>
            <a:r>
              <a:rPr lang="nl-NL" dirty="0" smtClean="0"/>
              <a:t> in Python</a:t>
            </a:r>
          </a:p>
          <a:p>
            <a:pPr lvl="2"/>
            <a:r>
              <a:rPr lang="nl-NL" dirty="0" smtClean="0"/>
              <a:t>Brainstorming on </a:t>
            </a:r>
            <a:r>
              <a:rPr lang="nl-NL" dirty="0" err="1" smtClean="0"/>
              <a:t>neighborhood</a:t>
            </a:r>
            <a:r>
              <a:rPr lang="nl-NL" dirty="0" smtClean="0"/>
              <a:t> </a:t>
            </a:r>
            <a:r>
              <a:rPr lang="nl-NL" dirty="0" err="1" smtClean="0"/>
              <a:t>structures</a:t>
            </a:r>
            <a:r>
              <a:rPr lang="nl-NL" dirty="0" smtClean="0"/>
              <a:t>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Traveling</a:t>
            </a:r>
            <a:r>
              <a:rPr lang="nl-NL" dirty="0" smtClean="0"/>
              <a:t> Salesman </a:t>
            </a:r>
            <a:r>
              <a:rPr lang="nl-NL" dirty="0" err="1" smtClean="0"/>
              <a:t>Problem</a:t>
            </a:r>
            <a:endParaRPr lang="nl-NL" dirty="0" smtClean="0"/>
          </a:p>
          <a:p>
            <a:pPr lvl="2"/>
            <a:r>
              <a:rPr lang="nl-NL" dirty="0" err="1" smtClean="0"/>
              <a:t>Obtaining</a:t>
            </a:r>
            <a:r>
              <a:rPr lang="nl-NL" dirty="0" smtClean="0"/>
              <a:t> Python code snippets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improving</a:t>
            </a:r>
            <a:r>
              <a:rPr lang="nl-NL" dirty="0" smtClean="0"/>
              <a:t> search heuristics</a:t>
            </a:r>
          </a:p>
          <a:p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6680E-5ED0-4647-B2CC-20421E7279EE}" type="datetime1">
              <a:rPr lang="nl-NL" smtClean="0"/>
              <a:t>24-9-2023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Roy Willemen, Improving Search applied to TSP (Justification)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7A206-A0E5-4A0F-8101-6C7ABB3D69EC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897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Design </a:t>
            </a:r>
            <a:r>
              <a:rPr lang="nl-NL" dirty="0" err="1" smtClean="0"/>
              <a:t>Heuristic</a:t>
            </a:r>
            <a:r>
              <a:rPr lang="nl-NL" dirty="0" smtClean="0"/>
              <a:t> </a:t>
            </a:r>
            <a:r>
              <a:rPr lang="nl-NL" dirty="0" err="1"/>
              <a:t>b</a:t>
            </a:r>
            <a:r>
              <a:rPr lang="nl-NL" dirty="0" err="1" smtClean="0"/>
              <a:t>ased</a:t>
            </a:r>
            <a:r>
              <a:rPr lang="nl-NL" dirty="0" smtClean="0"/>
              <a:t> on </a:t>
            </a:r>
            <a:r>
              <a:rPr lang="nl-NL" dirty="0" err="1" smtClean="0"/>
              <a:t>Improving</a:t>
            </a:r>
            <a:r>
              <a:rPr lang="nl-NL" dirty="0" smtClean="0"/>
              <a:t> Search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nl-NL" dirty="0" smtClean="0"/>
                  <a:t>Chosen </a:t>
                </a:r>
                <a:r>
                  <a:rPr lang="nl-NL" dirty="0" err="1" smtClean="0"/>
                  <a:t>Neighborhood</a:t>
                </a:r>
                <a:endParaRPr lang="nl-NL" dirty="0" smtClean="0"/>
              </a:p>
              <a:p>
                <a:pPr lvl="1"/>
                <a:r>
                  <a:rPr lang="nl-NL" dirty="0" smtClean="0"/>
                  <a:t>Move: </a:t>
                </a:r>
                <a:r>
                  <a:rPr lang="nl-NL" b="1" dirty="0" smtClean="0"/>
                  <a:t>2-exchange</a:t>
                </a:r>
                <a:r>
                  <a:rPr lang="nl-NL" dirty="0" smtClean="0"/>
                  <a:t> or: 2-opt </a:t>
                </a:r>
                <a:r>
                  <a:rPr lang="nl-NL" dirty="0" err="1" smtClean="0"/>
                  <a:t>cf</a:t>
                </a:r>
                <a:r>
                  <a:rPr lang="nl-NL" dirty="0" smtClean="0"/>
                  <a:t> Aarts </a:t>
                </a:r>
                <a:r>
                  <a:rPr lang="nl-NL" dirty="0" err="1" smtClean="0"/>
                  <a:t>and</a:t>
                </a:r>
                <a:r>
                  <a:rPr lang="nl-NL" dirty="0" smtClean="0"/>
                  <a:t> Lenstra (2003), or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nl-NL" dirty="0" smtClean="0"/>
                  <a:t>, </a:t>
                </a:r>
                <a:r>
                  <a:rPr lang="nl-NL" dirty="0" err="1" smtClean="0"/>
                  <a:t>with</a:t>
                </a:r>
                <a:r>
                  <a:rPr lang="nl-NL" dirty="0" smtClean="0"/>
                  <a:t>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+1:</m:t>
                    </m:r>
                  </m:oMath>
                </a14:m>
                <a:endParaRPr lang="nl-NL" dirty="0" smtClean="0"/>
              </a:p>
              <a:p>
                <a:pPr lvl="2"/>
                <a:r>
                  <a:rPr lang="nl-NL" dirty="0" err="1" smtClean="0"/>
                  <a:t>Remove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two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edges</a:t>
                </a:r>
                <a:r>
                  <a:rPr lang="nl-NL" dirty="0" smtClean="0"/>
                  <a:t>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−1,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nl-NL" dirty="0" smtClean="0"/>
                  <a:t> </a:t>
                </a:r>
                <a:r>
                  <a:rPr lang="nl-NL" dirty="0" err="1" smtClean="0"/>
                  <a:t>and</a:t>
                </a:r>
                <a:r>
                  <a:rPr lang="nl-NL" dirty="0" smtClean="0"/>
                  <a:t>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−1,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nl-NL" dirty="0" smtClean="0"/>
              </a:p>
              <a:p>
                <a:pPr lvl="2"/>
                <a:r>
                  <a:rPr lang="nl-NL" dirty="0" err="1" smtClean="0"/>
                  <a:t>Add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two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edges</a:t>
                </a:r>
                <a:r>
                  <a:rPr lang="nl-NL" dirty="0" smtClean="0"/>
                  <a:t>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−1,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nl-NL" dirty="0" smtClean="0"/>
                  <a:t> </a:t>
                </a:r>
                <a:r>
                  <a:rPr lang="nl-NL" dirty="0" err="1" smtClean="0"/>
                  <a:t>and</a:t>
                </a:r>
                <a:r>
                  <a:rPr lang="nl-NL" dirty="0" smtClean="0"/>
                  <a:t>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nl-NL" dirty="0" smtClean="0"/>
              </a:p>
              <a:p>
                <a:r>
                  <a:rPr lang="nl-NL" dirty="0" err="1" smtClean="0"/>
                  <a:t>This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neighborhood</a:t>
                </a:r>
                <a:r>
                  <a:rPr lang="nl-NL" dirty="0" smtClean="0"/>
                  <a:t> is </a:t>
                </a:r>
                <a:r>
                  <a:rPr lang="nl-NL" u="sng" dirty="0" err="1" smtClean="0"/>
                  <a:t>connected</a:t>
                </a:r>
                <a:endParaRPr lang="nl-NL" u="sng" dirty="0" smtClean="0"/>
              </a:p>
              <a:p>
                <a:pPr lvl="1"/>
                <a:r>
                  <a:rPr lang="nl-NL" dirty="0" err="1" smtClean="0"/>
                  <a:t>By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applying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subsequent</a:t>
                </a:r>
                <a:r>
                  <a:rPr lang="nl-NL" dirty="0" smtClean="0"/>
                  <a:t> moves, we </a:t>
                </a:r>
                <a:r>
                  <a:rPr lang="nl-NL" dirty="0" err="1" smtClean="0"/>
                  <a:t>can</a:t>
                </a:r>
                <a:r>
                  <a:rPr lang="nl-NL" dirty="0" smtClean="0"/>
                  <a:t> construct </a:t>
                </a:r>
                <a:r>
                  <a:rPr lang="nl-NL" u="sng" dirty="0" err="1" smtClean="0"/>
                  <a:t>any</a:t>
                </a:r>
                <a:r>
                  <a:rPr lang="nl-NL" dirty="0" smtClean="0"/>
                  <a:t> tour</a:t>
                </a:r>
              </a:p>
              <a:p>
                <a:r>
                  <a:rPr lang="nl-NL" dirty="0" err="1" smtClean="0"/>
                  <a:t>Two</a:t>
                </a:r>
                <a:r>
                  <a:rPr lang="nl-NL" dirty="0" smtClean="0"/>
                  <a:t> different </a:t>
                </a:r>
                <a:r>
                  <a:rPr lang="nl-NL" dirty="0" err="1" smtClean="0"/>
                  <a:t>heuristic</a:t>
                </a:r>
                <a:r>
                  <a:rPr lang="nl-NL" dirty="0" smtClean="0"/>
                  <a:t> solution </a:t>
                </a:r>
                <a:r>
                  <a:rPr lang="nl-NL" dirty="0" err="1" smtClean="0"/>
                  <a:t>methods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were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implemented</a:t>
                </a:r>
                <a:endParaRPr lang="nl-NL" dirty="0" smtClean="0"/>
              </a:p>
              <a:p>
                <a:pPr lvl="1"/>
                <a:r>
                  <a:rPr lang="nl-NL" b="1" dirty="0" smtClean="0"/>
                  <a:t>Discrete </a:t>
                </a:r>
                <a:r>
                  <a:rPr lang="nl-NL" b="1" dirty="0" err="1" smtClean="0"/>
                  <a:t>Improving</a:t>
                </a:r>
                <a:r>
                  <a:rPr lang="nl-NL" b="1" dirty="0" smtClean="0"/>
                  <a:t> Search</a:t>
                </a:r>
              </a:p>
              <a:p>
                <a:pPr lvl="2"/>
                <a:r>
                  <a:rPr lang="nl-NL" dirty="0" err="1" smtClean="0"/>
                  <a:t>Starting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with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randomly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generated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feasible</a:t>
                </a:r>
                <a:r>
                  <a:rPr lang="nl-NL" dirty="0" smtClean="0"/>
                  <a:t> solution</a:t>
                </a:r>
              </a:p>
              <a:p>
                <a:pPr lvl="2"/>
                <a:r>
                  <a:rPr lang="nl-NL" dirty="0" err="1" smtClean="0"/>
                  <a:t>Applying</a:t>
                </a:r>
                <a:r>
                  <a:rPr lang="nl-NL" dirty="0" smtClean="0"/>
                  <a:t> 2-exchange </a:t>
                </a:r>
                <a:r>
                  <a:rPr lang="nl-NL" dirty="0" err="1" smtClean="0"/>
                  <a:t>neighborhood</a:t>
                </a:r>
                <a:endParaRPr lang="nl-NL" dirty="0" smtClean="0"/>
              </a:p>
              <a:p>
                <a:pPr lvl="2"/>
                <a:r>
                  <a:rPr lang="nl-NL" dirty="0" smtClean="0"/>
                  <a:t>First </a:t>
                </a:r>
                <a:r>
                  <a:rPr lang="nl-NL" dirty="0" err="1" smtClean="0"/>
                  <a:t>Improvement</a:t>
                </a:r>
                <a:r>
                  <a:rPr lang="nl-NL" dirty="0" smtClean="0"/>
                  <a:t>: select first </a:t>
                </a:r>
                <a:r>
                  <a:rPr lang="nl-NL" dirty="0" err="1" smtClean="0"/>
                  <a:t>feasible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improving</a:t>
                </a:r>
                <a:r>
                  <a:rPr lang="nl-NL" dirty="0" smtClean="0"/>
                  <a:t> move</a:t>
                </a:r>
              </a:p>
              <a:p>
                <a:pPr lvl="2"/>
                <a:r>
                  <a:rPr lang="nl-NL" dirty="0" err="1" smtClean="0"/>
                  <a:t>Guaranteeing</a:t>
                </a:r>
                <a:r>
                  <a:rPr lang="nl-NL" dirty="0" smtClean="0"/>
                  <a:t> a </a:t>
                </a:r>
                <a:r>
                  <a:rPr lang="nl-NL" dirty="0" err="1" smtClean="0"/>
                  <a:t>local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optimal</a:t>
                </a:r>
                <a:r>
                  <a:rPr lang="nl-NL" dirty="0" smtClean="0"/>
                  <a:t> solution</a:t>
                </a:r>
              </a:p>
              <a:p>
                <a:pPr lvl="1"/>
                <a:r>
                  <a:rPr lang="nl-NL" b="1" dirty="0" err="1" smtClean="0"/>
                  <a:t>Simulated</a:t>
                </a:r>
                <a:r>
                  <a:rPr lang="nl-NL" b="1" dirty="0" smtClean="0"/>
                  <a:t> </a:t>
                </a:r>
                <a:r>
                  <a:rPr lang="nl-NL" b="1" dirty="0" err="1" smtClean="0"/>
                  <a:t>Annealing</a:t>
                </a:r>
                <a:endParaRPr lang="nl-NL" b="1" dirty="0" smtClean="0"/>
              </a:p>
              <a:p>
                <a:pPr lvl="2"/>
                <a:r>
                  <a:rPr lang="nl-NL" dirty="0" err="1" smtClean="0"/>
                  <a:t>Starting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with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randomly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generated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feasible</a:t>
                </a:r>
                <a:r>
                  <a:rPr lang="nl-NL" dirty="0" smtClean="0"/>
                  <a:t> solution</a:t>
                </a:r>
              </a:p>
              <a:p>
                <a:pPr lvl="2"/>
                <a:r>
                  <a:rPr lang="nl-NL" dirty="0" err="1" smtClean="0"/>
                  <a:t>Applying</a:t>
                </a:r>
                <a:r>
                  <a:rPr lang="nl-NL" dirty="0" smtClean="0"/>
                  <a:t> 2-exchange </a:t>
                </a:r>
                <a:r>
                  <a:rPr lang="nl-NL" dirty="0" err="1" smtClean="0"/>
                  <a:t>neighborhood</a:t>
                </a:r>
                <a:endParaRPr lang="nl-NL" dirty="0" smtClean="0"/>
              </a:p>
              <a:p>
                <a:pPr lvl="2"/>
                <a:r>
                  <a:rPr lang="nl-NL" dirty="0" err="1" smtClean="0"/>
                  <a:t>Concluding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with</a:t>
                </a:r>
                <a:r>
                  <a:rPr lang="nl-NL" dirty="0" smtClean="0"/>
                  <a:t> Discrete </a:t>
                </a:r>
                <a:r>
                  <a:rPr lang="nl-NL" dirty="0" err="1" smtClean="0"/>
                  <a:t>Improving</a:t>
                </a:r>
                <a:r>
                  <a:rPr lang="nl-NL" dirty="0" smtClean="0"/>
                  <a:t> Search on 2-exchange</a:t>
                </a:r>
              </a:p>
              <a:p>
                <a:pPr lvl="2"/>
                <a:r>
                  <a:rPr lang="nl-NL" dirty="0" err="1" smtClean="0"/>
                  <a:t>Guaranteeing</a:t>
                </a:r>
                <a:r>
                  <a:rPr lang="nl-NL" dirty="0" smtClean="0"/>
                  <a:t> a </a:t>
                </a:r>
                <a:r>
                  <a:rPr lang="nl-NL" dirty="0" err="1" smtClean="0"/>
                  <a:t>local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optimal</a:t>
                </a:r>
                <a:r>
                  <a:rPr lang="nl-NL" dirty="0" smtClean="0"/>
                  <a:t> solution</a:t>
                </a:r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232" t="-82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6680E-5ED0-4647-B2CC-20421E7279EE}" type="datetime1">
              <a:rPr lang="nl-NL" smtClean="0"/>
              <a:t>24-9-2023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Roy Willemen, Improving Search applied to TSP (Justification)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7A206-A0E5-4A0F-8101-6C7ABB3D69EC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6924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Discrete </a:t>
            </a:r>
            <a:r>
              <a:rPr lang="nl-NL" dirty="0" err="1" smtClean="0"/>
              <a:t>Improving</a:t>
            </a:r>
            <a:r>
              <a:rPr lang="nl-NL" dirty="0" smtClean="0"/>
              <a:t> Search: Logic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nl-NL" dirty="0" smtClean="0"/>
                  <a:t>Based on </a:t>
                </a:r>
                <a:r>
                  <a:rPr lang="nl-NL" dirty="0" err="1" smtClean="0"/>
                  <a:t>Algorithm</a:t>
                </a:r>
                <a:r>
                  <a:rPr lang="nl-NL" dirty="0" smtClean="0"/>
                  <a:t> 12C in </a:t>
                </a:r>
                <a:r>
                  <a:rPr lang="nl-NL" dirty="0" err="1" smtClean="0"/>
                  <a:t>Rardin</a:t>
                </a:r>
                <a:r>
                  <a:rPr lang="nl-NL" dirty="0" smtClean="0"/>
                  <a:t> (2014)</a:t>
                </a:r>
              </a:p>
              <a:p>
                <a:pPr marL="0" indent="0">
                  <a:buNone/>
                </a:pPr>
                <a:endParaRPr lang="nl-NL" dirty="0"/>
              </a:p>
              <a:p>
                <a:pPr marL="0" indent="0">
                  <a:buNone/>
                </a:pPr>
                <a:r>
                  <a:rPr lang="nl-NL" dirty="0" err="1" smtClean="0"/>
                  <a:t>Current</a:t>
                </a:r>
                <a:r>
                  <a:rPr lang="nl-NL" dirty="0" smtClean="0"/>
                  <a:t> solution = random </a:t>
                </a:r>
                <a:r>
                  <a:rPr lang="nl-NL" dirty="0" err="1" smtClean="0"/>
                  <a:t>permutation</a:t>
                </a:r>
                <a:r>
                  <a:rPr lang="nl-NL" dirty="0" smtClean="0"/>
                  <a:t> of </a:t>
                </a:r>
                <a:r>
                  <a:rPr lang="nl-NL" dirty="0" err="1" smtClean="0"/>
                  <a:t>locations</a:t>
                </a:r>
                <a:r>
                  <a:rPr lang="nl-NL" dirty="0" smtClean="0"/>
                  <a:t>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{1,…,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nl-NL" dirty="0" smtClean="0"/>
              </a:p>
              <a:p>
                <a:pPr marL="0" indent="0">
                  <a:buNone/>
                </a:pPr>
                <a:r>
                  <a:rPr lang="nl-NL" b="1" dirty="0" err="1" smtClean="0"/>
                  <a:t>Repeat</a:t>
                </a:r>
                <a:endParaRPr lang="nl-NL" b="1" dirty="0" smtClean="0"/>
              </a:p>
              <a:p>
                <a:pPr marL="0" indent="0">
                  <a:buNone/>
                </a:pPr>
                <a:r>
                  <a:rPr lang="nl-NL" dirty="0" smtClean="0"/>
                  <a:t>     </a:t>
                </a:r>
                <a:r>
                  <a:rPr lang="nl-NL" b="1" dirty="0" err="1" smtClean="0"/>
                  <a:t>Repeat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for</a:t>
                </a:r>
                <a:r>
                  <a:rPr lang="nl-NL" dirty="0" smtClean="0"/>
                  <a:t> pairs </a:t>
                </a:r>
                <a14:m>
                  <m:oMath xmlns:m="http://schemas.openxmlformats.org/officeDocument/2006/math">
                    <m:r>
                      <a:rPr lang="nl-NL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nl-NL" dirty="0" smtClean="0"/>
                  <a:t>, </a:t>
                </a:r>
                <a:r>
                  <a:rPr lang="nl-NL" dirty="0" err="1" smtClean="0"/>
                  <a:t>where</a:t>
                </a:r>
                <a:r>
                  <a:rPr lang="nl-NL" dirty="0" smtClean="0"/>
                  <a:t>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nl-NL" dirty="0" smtClean="0"/>
                  <a:t> and </a:t>
                </a:r>
                <a14:m>
                  <m:oMath xmlns:m="http://schemas.openxmlformats.org/officeDocument/2006/math">
                    <m:r>
                      <a:rPr lang="nl-NL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+1&lt;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nl-NL" dirty="0" smtClean="0"/>
                  <a:t>: </a:t>
                </a:r>
                <a:endParaRPr lang="nl-NL" dirty="0"/>
              </a:p>
              <a:p>
                <a:pPr marL="0" indent="0">
                  <a:buNone/>
                </a:pPr>
                <a:r>
                  <a:rPr lang="nl-NL" dirty="0" smtClean="0"/>
                  <a:t>          </a:t>
                </a:r>
                <a:r>
                  <a:rPr lang="nl-NL" dirty="0" err="1" smtClean="0"/>
                  <a:t>Evaluate</a:t>
                </a:r>
                <a:r>
                  <a:rPr lang="nl-NL" dirty="0" smtClean="0"/>
                  <a:t> next 2-exchange move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</m:oMath>
                </a14:m>
                <a:r>
                  <a:rPr lang="nl-NL" dirty="0" smtClean="0"/>
                  <a:t> on </a:t>
                </a:r>
                <a:r>
                  <a:rPr lang="nl-NL" dirty="0" err="1" smtClean="0"/>
                  <a:t>Current</a:t>
                </a:r>
                <a:r>
                  <a:rPr lang="nl-NL" dirty="0" smtClean="0"/>
                  <a:t> solution</a:t>
                </a:r>
              </a:p>
              <a:p>
                <a:pPr marL="0" indent="0">
                  <a:buNone/>
                </a:pPr>
                <a:r>
                  <a:rPr lang="nl-NL" dirty="0"/>
                  <a:t> </a:t>
                </a:r>
                <a:r>
                  <a:rPr lang="nl-NL" dirty="0" smtClean="0"/>
                  <a:t>              </a:t>
                </a:r>
                <a:r>
                  <a:rPr lang="nl-NL" b="1" dirty="0" err="1" smtClean="0"/>
                  <a:t>If</a:t>
                </a:r>
                <a:r>
                  <a:rPr lang="nl-NL" dirty="0" smtClean="0"/>
                  <a:t> move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</m:oMath>
                </a14:m>
                <a:r>
                  <a:rPr lang="nl-NL" dirty="0" smtClean="0"/>
                  <a:t> </a:t>
                </a:r>
                <a:r>
                  <a:rPr lang="nl-NL" dirty="0" err="1" smtClean="0"/>
                  <a:t>improves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Current</a:t>
                </a:r>
                <a:r>
                  <a:rPr lang="nl-NL" dirty="0" smtClean="0"/>
                  <a:t> solution:</a:t>
                </a:r>
              </a:p>
              <a:p>
                <a:pPr marL="0" indent="0">
                  <a:buNone/>
                </a:pPr>
                <a:r>
                  <a:rPr lang="nl-NL" dirty="0" smtClean="0"/>
                  <a:t>                    </a:t>
                </a:r>
                <a:r>
                  <a:rPr lang="nl-NL" dirty="0" err="1" smtClean="0"/>
                  <a:t>Current</a:t>
                </a:r>
                <a:r>
                  <a:rPr lang="nl-NL" dirty="0" smtClean="0"/>
                  <a:t> solution = </a:t>
                </a:r>
                <a:r>
                  <a:rPr lang="nl-NL" dirty="0" err="1" smtClean="0"/>
                  <a:t>Neighbor</a:t>
                </a:r>
                <a:r>
                  <a:rPr lang="nl-NL" dirty="0" smtClean="0"/>
                  <a:t> solution </a:t>
                </a:r>
                <a:r>
                  <a:rPr lang="nl-NL" dirty="0" err="1" smtClean="0"/>
                  <a:t>defined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by</a:t>
                </a:r>
                <a:r>
                  <a:rPr lang="nl-NL" dirty="0" smtClean="0"/>
                  <a:t>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nl-NL" dirty="0" smtClean="0"/>
              </a:p>
              <a:p>
                <a:pPr marL="0" indent="0">
                  <a:buNone/>
                </a:pPr>
                <a:r>
                  <a:rPr lang="nl-NL" dirty="0"/>
                  <a:t> </a:t>
                </a:r>
                <a:r>
                  <a:rPr lang="nl-NL" dirty="0" smtClean="0"/>
                  <a:t>    </a:t>
                </a:r>
                <a:r>
                  <a:rPr lang="nl-NL" b="1" dirty="0" err="1" smtClean="0"/>
                  <a:t>Until</a:t>
                </a:r>
                <a:r>
                  <a:rPr lang="nl-NL" b="1" dirty="0" smtClean="0"/>
                  <a:t> </a:t>
                </a:r>
                <a:r>
                  <a:rPr lang="nl-NL" dirty="0" err="1" smtClean="0"/>
                  <a:t>Improvement</a:t>
                </a:r>
                <a:r>
                  <a:rPr lang="nl-NL" dirty="0" smtClean="0"/>
                  <a:t> found or </a:t>
                </a:r>
                <a:r>
                  <a:rPr lang="nl-NL" dirty="0" err="1" smtClean="0"/>
                  <a:t>all</a:t>
                </a:r>
                <a:r>
                  <a:rPr lang="nl-NL" dirty="0" smtClean="0"/>
                  <a:t> 2-exchange moves </a:t>
                </a:r>
                <a:r>
                  <a:rPr lang="nl-NL" dirty="0" err="1" smtClean="0"/>
                  <a:t>were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considered</a:t>
                </a:r>
                <a:endParaRPr lang="nl-NL" dirty="0" smtClean="0"/>
              </a:p>
              <a:p>
                <a:pPr marL="0" indent="0">
                  <a:buNone/>
                </a:pPr>
                <a:r>
                  <a:rPr lang="nl-NL" b="1" dirty="0" err="1" smtClean="0"/>
                  <a:t>Until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all</a:t>
                </a:r>
                <a:r>
                  <a:rPr lang="nl-NL" dirty="0" smtClean="0"/>
                  <a:t> 2-exchange moves </a:t>
                </a:r>
                <a:r>
                  <a:rPr lang="nl-NL" dirty="0" err="1" smtClean="0"/>
                  <a:t>were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considered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and</a:t>
                </a:r>
                <a:r>
                  <a:rPr lang="nl-NL" dirty="0" smtClean="0"/>
                  <a:t> no </a:t>
                </a:r>
                <a:r>
                  <a:rPr lang="nl-NL" dirty="0" err="1" smtClean="0"/>
                  <a:t>improvement</a:t>
                </a:r>
                <a:r>
                  <a:rPr lang="nl-NL" dirty="0" smtClean="0"/>
                  <a:t> was found</a:t>
                </a:r>
              </a:p>
              <a:p>
                <a:pPr marL="0" indent="0">
                  <a:buNone/>
                </a:pPr>
                <a:r>
                  <a:rPr lang="nl-NL" dirty="0" smtClean="0"/>
                  <a:t># </a:t>
                </a:r>
                <a:r>
                  <a:rPr lang="nl-NL" dirty="0" err="1" smtClean="0"/>
                  <a:t>Current</a:t>
                </a:r>
                <a:r>
                  <a:rPr lang="nl-NL" dirty="0" smtClean="0"/>
                  <a:t> solution is </a:t>
                </a:r>
                <a:r>
                  <a:rPr lang="nl-NL" dirty="0" err="1" smtClean="0"/>
                  <a:t>feasible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and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locally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optimal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with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regard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to</a:t>
                </a:r>
                <a:r>
                  <a:rPr lang="nl-NL" dirty="0" smtClean="0"/>
                  <a:t> 2-exchange moves</a:t>
                </a:r>
                <a:r>
                  <a:rPr lang="nl-NL" dirty="0"/>
                  <a:t>	</a:t>
                </a:r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8" t="-82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6680E-5ED0-4647-B2CC-20421E7279EE}" type="datetime1">
              <a:rPr lang="nl-NL" smtClean="0"/>
              <a:t>24-9-2023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Roy Willemen, Improving Search applied to TSP (Justification)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7A206-A0E5-4A0F-8101-6C7ABB3D69EC}" type="slidenum">
              <a:rPr lang="nl-NL" smtClean="0"/>
              <a:t>6</a:t>
            </a:fld>
            <a:endParaRPr lang="nl-NL"/>
          </a:p>
        </p:txBody>
      </p:sp>
      <p:sp>
        <p:nvSpPr>
          <p:cNvPr id="7" name="Bijschrift met afgeronde rechthoek 6"/>
          <p:cNvSpPr/>
          <p:nvPr/>
        </p:nvSpPr>
        <p:spPr>
          <a:xfrm>
            <a:off x="6868044" y="79472"/>
            <a:ext cx="5210744" cy="1207219"/>
          </a:xfrm>
          <a:prstGeom prst="wedgeRoundRectCallout">
            <a:avLst>
              <a:gd name="adj1" fmla="val -63300"/>
              <a:gd name="adj2" fmla="val 19498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l-NL" dirty="0" smtClean="0"/>
              <a:t>Time </a:t>
            </a:r>
            <a:r>
              <a:rPr lang="nl-NL" dirty="0" err="1" smtClean="0"/>
              <a:t>complexity</a:t>
            </a:r>
            <a:r>
              <a:rPr lang="nl-NL" dirty="0" smtClean="0"/>
              <a:t> solution </a:t>
            </a:r>
            <a:r>
              <a:rPr lang="nl-NL" dirty="0" err="1" smtClean="0"/>
              <a:t>method</a:t>
            </a:r>
            <a:r>
              <a:rPr lang="nl-NL" dirty="0" smtClean="0"/>
              <a:t>:</a:t>
            </a:r>
          </a:p>
          <a:p>
            <a:r>
              <a:rPr lang="nl-NL" b="1" dirty="0" err="1" smtClean="0"/>
              <a:t>Exponential</a:t>
            </a:r>
            <a:r>
              <a:rPr lang="nl-NL" dirty="0" smtClean="0"/>
              <a:t>, </a:t>
            </a:r>
            <a:r>
              <a:rPr lang="nl-NL" dirty="0" err="1" smtClean="0"/>
              <a:t>because</a:t>
            </a:r>
            <a:r>
              <a:rPr lang="nl-NL" dirty="0" smtClean="0"/>
              <a:t> </a:t>
            </a:r>
            <a:r>
              <a:rPr lang="nl-NL" dirty="0" err="1" smtClean="0"/>
              <a:t>there</a:t>
            </a:r>
            <a:r>
              <a:rPr lang="nl-NL" dirty="0" smtClean="0"/>
              <a:t> is no </a:t>
            </a:r>
            <a:r>
              <a:rPr lang="nl-NL" dirty="0" err="1" smtClean="0"/>
              <a:t>bound</a:t>
            </a:r>
            <a:r>
              <a:rPr lang="nl-NL" dirty="0" smtClean="0"/>
              <a:t> on </a:t>
            </a:r>
            <a:r>
              <a:rPr lang="nl-NL" dirty="0" err="1" smtClean="0"/>
              <a:t>number</a:t>
            </a:r>
            <a:r>
              <a:rPr lang="nl-NL" dirty="0" smtClean="0"/>
              <a:t> of </a:t>
            </a:r>
            <a:r>
              <a:rPr lang="nl-NL" dirty="0" err="1" smtClean="0"/>
              <a:t>iterations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all</a:t>
            </a:r>
            <a:r>
              <a:rPr lang="nl-NL" dirty="0" smtClean="0"/>
              <a:t> </a:t>
            </a:r>
            <a:r>
              <a:rPr lang="nl-NL" dirty="0" err="1" smtClean="0"/>
              <a:t>solutions</a:t>
            </a:r>
            <a:r>
              <a:rPr lang="nl-NL" dirty="0" smtClean="0"/>
              <a:t> </a:t>
            </a:r>
            <a:r>
              <a:rPr lang="nl-NL" dirty="0" err="1" smtClean="0"/>
              <a:t>may</a:t>
            </a:r>
            <a:r>
              <a:rPr lang="nl-NL" dirty="0" smtClean="0"/>
              <a:t> </a:t>
            </a:r>
            <a:r>
              <a:rPr lang="nl-NL" dirty="0" err="1" smtClean="0"/>
              <a:t>be</a:t>
            </a:r>
            <a:r>
              <a:rPr lang="nl-NL" dirty="0" smtClean="0"/>
              <a:t> </a:t>
            </a:r>
            <a:r>
              <a:rPr lang="nl-NL" dirty="0" err="1" smtClean="0"/>
              <a:t>considered</a:t>
            </a:r>
            <a:endParaRPr lang="nl-NL" dirty="0"/>
          </a:p>
        </p:txBody>
      </p:sp>
      <p:sp>
        <p:nvSpPr>
          <p:cNvPr id="8" name="Rechthoek 7"/>
          <p:cNvSpPr/>
          <p:nvPr/>
        </p:nvSpPr>
        <p:spPr>
          <a:xfrm>
            <a:off x="1110343" y="2364377"/>
            <a:ext cx="5747657" cy="16851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kstvak 8"/>
              <p:cNvSpPr txBox="1"/>
              <p:nvPr/>
            </p:nvSpPr>
            <p:spPr>
              <a:xfrm>
                <a:off x="6878088" y="2283601"/>
                <a:ext cx="4475712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dirty="0" smtClean="0">
                    <a:solidFill>
                      <a:srgbClr val="0070C0"/>
                    </a:solidFill>
                  </a:rPr>
                  <a:t>There are ‘</a:t>
                </a:r>
                <a:r>
                  <a:rPr lang="nl-NL" dirty="0" err="1" smtClean="0">
                    <a:solidFill>
                      <a:srgbClr val="0070C0"/>
                    </a:solidFill>
                  </a:rPr>
                  <a:t>roughly</a:t>
                </a:r>
                <a:r>
                  <a:rPr lang="nl-NL" dirty="0" smtClean="0">
                    <a:solidFill>
                      <a:srgbClr val="0070C0"/>
                    </a:solidFill>
                  </a:rPr>
                  <a:t>’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l-NL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nl-NL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nl-NL" dirty="0" smtClean="0">
                    <a:solidFill>
                      <a:srgbClr val="0070C0"/>
                    </a:solidFill>
                  </a:rPr>
                  <a:t> pairs </a:t>
                </a:r>
                <a14:m>
                  <m:oMath xmlns:m="http://schemas.openxmlformats.org/officeDocument/2006/math">
                    <m:r>
                      <a:rPr lang="nl-NL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nl-NL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nl-NL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nl-NL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nl-NL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nl-NL" dirty="0" smtClean="0">
                    <a:solidFill>
                      <a:srgbClr val="0070C0"/>
                    </a:solidFill>
                  </a:rPr>
                  <a:t> </a:t>
                </a:r>
                <a:r>
                  <a:rPr lang="nl-NL" dirty="0" err="1" smtClean="0">
                    <a:solidFill>
                      <a:srgbClr val="0070C0"/>
                    </a:solidFill>
                  </a:rPr>
                  <a:t>to</a:t>
                </a:r>
                <a:r>
                  <a:rPr lang="nl-NL" dirty="0" smtClean="0">
                    <a:solidFill>
                      <a:srgbClr val="0070C0"/>
                    </a:solidFill>
                  </a:rPr>
                  <a:t> </a:t>
                </a:r>
                <a:r>
                  <a:rPr lang="nl-NL" dirty="0" err="1" smtClean="0">
                    <a:solidFill>
                      <a:srgbClr val="0070C0"/>
                    </a:solidFill>
                  </a:rPr>
                  <a:t>evaluate</a:t>
                </a:r>
                <a:r>
                  <a:rPr lang="nl-NL" dirty="0" smtClean="0">
                    <a:solidFill>
                      <a:srgbClr val="0070C0"/>
                    </a:solidFill>
                  </a:rPr>
                  <a:t>:</a:t>
                </a:r>
              </a:p>
              <a:p>
                <a:r>
                  <a:rPr lang="nl-NL" dirty="0" smtClean="0">
                    <a:solidFill>
                      <a:srgbClr val="0070C0"/>
                    </a:solidFill>
                  </a:rPr>
                  <a:t>at most </a:t>
                </a:r>
                <a14:m>
                  <m:oMath xmlns:m="http://schemas.openxmlformats.org/officeDocument/2006/math">
                    <m:r>
                      <a:rPr lang="nl-NL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nl-NL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nl-NL" dirty="0" smtClean="0">
                    <a:solidFill>
                      <a:srgbClr val="0070C0"/>
                    </a:solidFill>
                  </a:rPr>
                  <a:t> </a:t>
                </a:r>
                <a:r>
                  <a:rPr lang="nl-NL" dirty="0" err="1" smtClean="0">
                    <a:solidFill>
                      <a:srgbClr val="0070C0"/>
                    </a:solidFill>
                  </a:rPr>
                  <a:t>possibilities</a:t>
                </a:r>
                <a:r>
                  <a:rPr lang="nl-NL" dirty="0" smtClean="0">
                    <a:solidFill>
                      <a:srgbClr val="0070C0"/>
                    </a:solidFill>
                  </a:rPr>
                  <a:t> </a:t>
                </a:r>
                <a:r>
                  <a:rPr lang="nl-NL" dirty="0" err="1" smtClean="0">
                    <a:solidFill>
                      <a:srgbClr val="0070C0"/>
                    </a:solidFill>
                  </a:rPr>
                  <a:t>for</a:t>
                </a:r>
                <a:r>
                  <a:rPr lang="nl-NL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nl-NL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nl-NL" dirty="0" smtClean="0">
                  <a:solidFill>
                    <a:srgbClr val="0070C0"/>
                  </a:solidFill>
                </a:endParaRPr>
              </a:p>
              <a:p>
                <a:r>
                  <a:rPr lang="nl-NL" dirty="0" smtClean="0">
                    <a:solidFill>
                      <a:srgbClr val="0070C0"/>
                    </a:solidFill>
                  </a:rPr>
                  <a:t>at most </a:t>
                </a:r>
                <a14:m>
                  <m:oMath xmlns:m="http://schemas.openxmlformats.org/officeDocument/2006/math">
                    <m:r>
                      <a:rPr lang="nl-NL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nl-NL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−3</m:t>
                    </m:r>
                  </m:oMath>
                </a14:m>
                <a:r>
                  <a:rPr lang="nl-NL" dirty="0" smtClean="0">
                    <a:solidFill>
                      <a:srgbClr val="0070C0"/>
                    </a:solidFill>
                  </a:rPr>
                  <a:t> </a:t>
                </a:r>
                <a:r>
                  <a:rPr lang="nl-NL" dirty="0" err="1" smtClean="0">
                    <a:solidFill>
                      <a:srgbClr val="0070C0"/>
                    </a:solidFill>
                  </a:rPr>
                  <a:t>possibilities</a:t>
                </a:r>
                <a:r>
                  <a:rPr lang="nl-NL" dirty="0" smtClean="0">
                    <a:solidFill>
                      <a:srgbClr val="0070C0"/>
                    </a:solidFill>
                  </a:rPr>
                  <a:t> </a:t>
                </a:r>
                <a:r>
                  <a:rPr lang="nl-NL" dirty="0" err="1" smtClean="0">
                    <a:solidFill>
                      <a:srgbClr val="0070C0"/>
                    </a:solidFill>
                  </a:rPr>
                  <a:t>for</a:t>
                </a:r>
                <a:r>
                  <a:rPr lang="nl-NL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nl-NL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lang="nl-NL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9" name="Tekstvak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8088" y="2283601"/>
                <a:ext cx="4475712" cy="923330"/>
              </a:xfrm>
              <a:prstGeom prst="rect">
                <a:avLst/>
              </a:prstGeom>
              <a:blipFill>
                <a:blip r:embed="rId3"/>
                <a:stretch>
                  <a:fillRect l="-1088" t="-3974" r="-544" b="-9934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230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Simulated</a:t>
            </a:r>
            <a:r>
              <a:rPr lang="nl-NL" dirty="0" smtClean="0"/>
              <a:t> </a:t>
            </a:r>
            <a:r>
              <a:rPr lang="nl-NL" dirty="0" err="1" smtClean="0"/>
              <a:t>Annealing</a:t>
            </a:r>
            <a:r>
              <a:rPr lang="nl-NL" dirty="0" smtClean="0"/>
              <a:t>: Logic</a:t>
            </a:r>
            <a:endParaRPr lang="nl-N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nl-NL" dirty="0" smtClean="0"/>
                  <a:t>Based on </a:t>
                </a:r>
                <a:r>
                  <a:rPr lang="nl-NL" dirty="0" err="1" smtClean="0"/>
                  <a:t>Algorithm</a:t>
                </a:r>
                <a:r>
                  <a:rPr lang="nl-NL" dirty="0" smtClean="0"/>
                  <a:t> 12E in </a:t>
                </a:r>
                <a:r>
                  <a:rPr lang="nl-NL" dirty="0" err="1" smtClean="0"/>
                  <a:t>Rardin</a:t>
                </a:r>
                <a:r>
                  <a:rPr lang="nl-NL" dirty="0" smtClean="0"/>
                  <a:t> (2014)</a:t>
                </a:r>
              </a:p>
              <a:p>
                <a:pPr marL="0" indent="0">
                  <a:buNone/>
                </a:pPr>
                <a:endParaRPr lang="nl-NL" dirty="0"/>
              </a:p>
              <a:p>
                <a:pPr marL="0" indent="0">
                  <a:buNone/>
                </a:pPr>
                <a:r>
                  <a:rPr lang="nl-NL" dirty="0" err="1" smtClean="0"/>
                  <a:t>Current</a:t>
                </a:r>
                <a:r>
                  <a:rPr lang="nl-NL" dirty="0" smtClean="0"/>
                  <a:t> </a:t>
                </a:r>
                <a:r>
                  <a:rPr lang="nl-NL" dirty="0" smtClean="0"/>
                  <a:t>solution, Best solution </a:t>
                </a:r>
                <a:r>
                  <a:rPr lang="nl-NL" dirty="0" smtClean="0"/>
                  <a:t>= random </a:t>
                </a:r>
                <a:r>
                  <a:rPr lang="nl-NL" dirty="0" err="1" smtClean="0"/>
                  <a:t>permutation</a:t>
                </a:r>
                <a:r>
                  <a:rPr lang="nl-NL" dirty="0" smtClean="0"/>
                  <a:t> of </a:t>
                </a:r>
                <a:r>
                  <a:rPr lang="nl-NL" dirty="0" err="1" smtClean="0"/>
                  <a:t>locations</a:t>
                </a:r>
                <a:r>
                  <a:rPr lang="nl-NL" dirty="0" smtClean="0"/>
                  <a:t>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{1,…,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nl-NL" dirty="0" smtClean="0"/>
              </a:p>
              <a:p>
                <a:pPr marL="0" indent="0">
                  <a:buNone/>
                </a:pPr>
                <a:r>
                  <a:rPr lang="nl-NL" dirty="0" err="1" smtClean="0"/>
                  <a:t>Initialize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temperature</a:t>
                </a:r>
                <a:r>
                  <a:rPr lang="nl-NL" dirty="0" smtClean="0"/>
                  <a:t>: </a:t>
                </a:r>
                <a14:m>
                  <m:oMath xmlns:m="http://schemas.openxmlformats.org/officeDocument/2006/math">
                    <m:r>
                      <a:rPr lang="nl-NL" b="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nl-NL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nl-NL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nl-NL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nl-NL" dirty="0" smtClean="0"/>
              </a:p>
              <a:p>
                <a:pPr marL="0" indent="0">
                  <a:buNone/>
                </a:pPr>
                <a:r>
                  <a:rPr lang="nl-NL" b="1" dirty="0" err="1" smtClean="0"/>
                  <a:t>Repeat</a:t>
                </a:r>
                <a:endParaRPr lang="nl-NL" b="1" dirty="0" smtClean="0"/>
              </a:p>
              <a:p>
                <a:pPr marL="0" indent="0">
                  <a:buNone/>
                </a:pPr>
                <a:r>
                  <a:rPr lang="nl-NL" dirty="0" smtClean="0"/>
                  <a:t>     </a:t>
                </a:r>
                <a:r>
                  <a:rPr lang="nl-NL" dirty="0" err="1" smtClean="0"/>
                  <a:t>Randomly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generate</a:t>
                </a:r>
                <a:r>
                  <a:rPr lang="nl-NL" dirty="0" smtClean="0"/>
                  <a:t> a </a:t>
                </a:r>
                <a:r>
                  <a:rPr lang="nl-NL" dirty="0" smtClean="0"/>
                  <a:t>pair </a:t>
                </a:r>
                <a14:m>
                  <m:oMath xmlns:m="http://schemas.openxmlformats.org/officeDocument/2006/math">
                    <m:r>
                      <a:rPr lang="nl-NL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nl-NL" dirty="0" smtClean="0"/>
                  <a:t>, </a:t>
                </a:r>
                <a:r>
                  <a:rPr lang="nl-NL" dirty="0" err="1" smtClean="0"/>
                  <a:t>where</a:t>
                </a:r>
                <a:r>
                  <a:rPr lang="nl-NL" dirty="0" smtClean="0"/>
                  <a:t>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nl-NL" dirty="0" smtClean="0"/>
                  <a:t> and </a:t>
                </a:r>
                <a14:m>
                  <m:oMath xmlns:m="http://schemas.openxmlformats.org/officeDocument/2006/math">
                    <m:r>
                      <a:rPr lang="nl-NL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+1&lt;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nl-NL" dirty="0" smtClean="0"/>
                  <a:t>: </a:t>
                </a:r>
                <a:endParaRPr lang="nl-NL" dirty="0"/>
              </a:p>
              <a:p>
                <a:pPr marL="0" indent="0">
                  <a:buNone/>
                </a:pPr>
                <a:r>
                  <a:rPr lang="nl-NL" dirty="0" smtClean="0"/>
                  <a:t>     </a:t>
                </a:r>
                <a:r>
                  <a:rPr lang="nl-NL" dirty="0" err="1" smtClean="0"/>
                  <a:t>Evaluate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Neighbor</a:t>
                </a:r>
                <a:r>
                  <a:rPr lang="nl-NL" dirty="0" smtClean="0"/>
                  <a:t> solution </a:t>
                </a:r>
                <a:r>
                  <a:rPr lang="nl-NL" dirty="0" err="1" smtClean="0"/>
                  <a:t>by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applying</a:t>
                </a:r>
                <a:r>
                  <a:rPr lang="nl-NL" dirty="0" smtClean="0"/>
                  <a:t> </a:t>
                </a:r>
                <a:r>
                  <a:rPr lang="nl-NL" dirty="0" smtClean="0"/>
                  <a:t>2-exchange </a:t>
                </a:r>
                <a:r>
                  <a:rPr lang="nl-NL" dirty="0" smtClean="0"/>
                  <a:t>move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</m:oMath>
                </a14:m>
                <a:r>
                  <a:rPr lang="nl-NL" dirty="0" smtClean="0"/>
                  <a:t> on </a:t>
                </a:r>
                <a:r>
                  <a:rPr lang="nl-NL" dirty="0" err="1" smtClean="0"/>
                  <a:t>Current</a:t>
                </a:r>
                <a:r>
                  <a:rPr lang="nl-NL" dirty="0" smtClean="0"/>
                  <a:t> solution</a:t>
                </a:r>
              </a:p>
              <a:p>
                <a:pPr marL="0" indent="0">
                  <a:buNone/>
                </a:pPr>
                <a:r>
                  <a:rPr lang="nl-NL" dirty="0"/>
                  <a:t> </a:t>
                </a:r>
                <a:r>
                  <a:rPr lang="nl-NL" dirty="0" smtClean="0"/>
                  <a:t>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nl-NL" b="0" i="0" smtClean="0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nl-NL" dirty="0" smtClean="0"/>
                  <a:t> </a:t>
                </a:r>
                <a:r>
                  <a:rPr lang="nl-NL" dirty="0" smtClean="0"/>
                  <a:t>= </a:t>
                </a:r>
                <a:r>
                  <a:rPr lang="nl-NL" dirty="0" err="1" smtClean="0"/>
                  <a:t>length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Current</a:t>
                </a:r>
                <a:r>
                  <a:rPr lang="nl-NL" dirty="0" smtClean="0"/>
                  <a:t> </a:t>
                </a:r>
                <a:r>
                  <a:rPr lang="nl-NL" dirty="0"/>
                  <a:t>solution - </a:t>
                </a:r>
                <a:r>
                  <a:rPr lang="nl-NL" dirty="0" err="1"/>
                  <a:t>length</a:t>
                </a:r>
                <a:r>
                  <a:rPr lang="nl-NL" dirty="0"/>
                  <a:t> </a:t>
                </a:r>
                <a:r>
                  <a:rPr lang="nl-NL" dirty="0" err="1"/>
                  <a:t>Neighbor</a:t>
                </a:r>
                <a:r>
                  <a:rPr lang="nl-NL" dirty="0"/>
                  <a:t> solution </a:t>
                </a:r>
                <a:endParaRPr lang="nl-NL" dirty="0" smtClean="0"/>
              </a:p>
              <a:p>
                <a:pPr marL="0" indent="0">
                  <a:buNone/>
                </a:pPr>
                <a:r>
                  <a:rPr lang="nl-NL" dirty="0"/>
                  <a:t> </a:t>
                </a:r>
                <a:r>
                  <a:rPr lang="nl-NL" dirty="0" smtClean="0"/>
                  <a:t>    </a:t>
                </a:r>
                <a:r>
                  <a:rPr lang="nl-NL" b="1" dirty="0" err="1" smtClean="0"/>
                  <a:t>If</a:t>
                </a:r>
                <a:r>
                  <a:rPr lang="nl-NL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nl-NL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nl-NL" b="1" dirty="0" smtClean="0"/>
                  <a:t> or </a:t>
                </a:r>
                <a:r>
                  <a:rPr lang="nl-NL" dirty="0" err="1" smtClean="0"/>
                  <a:t>with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probability</a:t>
                </a:r>
                <a:r>
                  <a:rPr lang="nl-NL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nl-NL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nl-NL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</m:num>
                          <m:den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sup>
                    </m:sSup>
                  </m:oMath>
                </a14:m>
                <a:r>
                  <a:rPr lang="nl-NL" dirty="0" smtClean="0"/>
                  <a:t>:</a:t>
                </a:r>
              </a:p>
              <a:p>
                <a:pPr marL="0" indent="0">
                  <a:buNone/>
                </a:pPr>
                <a:r>
                  <a:rPr lang="nl-NL" dirty="0" smtClean="0"/>
                  <a:t>          </a:t>
                </a:r>
                <a:r>
                  <a:rPr lang="nl-NL" dirty="0" err="1" smtClean="0"/>
                  <a:t>Current</a:t>
                </a:r>
                <a:r>
                  <a:rPr lang="nl-NL" dirty="0" smtClean="0"/>
                  <a:t> </a:t>
                </a:r>
                <a:r>
                  <a:rPr lang="nl-NL" dirty="0" smtClean="0"/>
                  <a:t>solution = </a:t>
                </a:r>
                <a:r>
                  <a:rPr lang="nl-NL" dirty="0" err="1" smtClean="0"/>
                  <a:t>Neighbor</a:t>
                </a:r>
                <a:r>
                  <a:rPr lang="nl-NL" dirty="0" smtClean="0"/>
                  <a:t> solution </a:t>
                </a:r>
                <a:r>
                  <a:rPr lang="nl-NL" dirty="0" err="1" smtClean="0"/>
                  <a:t>defined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by</a:t>
                </a:r>
                <a:r>
                  <a:rPr lang="nl-NL" dirty="0" smtClean="0"/>
                  <a:t>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nl-NL" dirty="0" smtClean="0"/>
              </a:p>
              <a:p>
                <a:pPr marL="0" indent="0">
                  <a:buNone/>
                </a:pPr>
                <a:r>
                  <a:rPr lang="nl-NL" dirty="0"/>
                  <a:t> </a:t>
                </a:r>
                <a:r>
                  <a:rPr lang="nl-NL" dirty="0" smtClean="0"/>
                  <a:t>         </a:t>
                </a:r>
                <a:r>
                  <a:rPr lang="nl-NL" b="1" dirty="0" err="1" smtClean="0"/>
                  <a:t>If</a:t>
                </a:r>
                <a:r>
                  <a:rPr lang="nl-NL" b="1" dirty="0" smtClean="0"/>
                  <a:t> </a:t>
                </a:r>
                <a:r>
                  <a:rPr lang="nl-NL" dirty="0" err="1" smtClean="0"/>
                  <a:t>Current</a:t>
                </a:r>
                <a:r>
                  <a:rPr lang="nl-NL" dirty="0" smtClean="0"/>
                  <a:t> solution </a:t>
                </a:r>
                <a:r>
                  <a:rPr lang="nl-NL" dirty="0" err="1" smtClean="0"/>
                  <a:t>improves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upon</a:t>
                </a:r>
                <a:r>
                  <a:rPr lang="nl-NL" dirty="0" smtClean="0"/>
                  <a:t> Best solution:</a:t>
                </a:r>
              </a:p>
              <a:p>
                <a:pPr marL="0" indent="0">
                  <a:buNone/>
                </a:pPr>
                <a:r>
                  <a:rPr lang="nl-NL" dirty="0" smtClean="0"/>
                  <a:t>               Best solution = </a:t>
                </a:r>
                <a:r>
                  <a:rPr lang="nl-NL" dirty="0" err="1" smtClean="0"/>
                  <a:t>Current</a:t>
                </a:r>
                <a:r>
                  <a:rPr lang="nl-NL" dirty="0" smtClean="0"/>
                  <a:t> solution</a:t>
                </a:r>
                <a:endParaRPr lang="nl-NL" dirty="0" smtClean="0"/>
              </a:p>
              <a:p>
                <a:pPr marL="0" indent="0">
                  <a:buNone/>
                </a:pPr>
                <a:r>
                  <a:rPr lang="nl-NL" dirty="0"/>
                  <a:t> </a:t>
                </a:r>
                <a:r>
                  <a:rPr lang="nl-NL" dirty="0" smtClean="0"/>
                  <a:t>    </a:t>
                </a:r>
                <a14:m>
                  <m:oMath xmlns:m="http://schemas.openxmlformats.org/officeDocument/2006/math">
                    <m:r>
                      <a:rPr lang="nl-NL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nl-NL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nl-NL" b="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nl-NL" b="0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nl-NL" b="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nl-NL" dirty="0" smtClean="0"/>
                  <a:t>: </a:t>
                </a:r>
                <a:r>
                  <a:rPr lang="nl-NL" dirty="0" err="1" smtClean="0"/>
                  <a:t>Decrease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temperature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by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cooling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rate</a:t>
                </a:r>
                <a:r>
                  <a:rPr lang="nl-NL" dirty="0" smtClean="0"/>
                  <a:t> </a:t>
                </a:r>
                <a14:m>
                  <m:oMath xmlns:m="http://schemas.openxmlformats.org/officeDocument/2006/math">
                    <m:r>
                      <a:rPr lang="nl-NL" b="0" i="0" smtClean="0">
                        <a:latin typeface="Cambria Math" panose="02040503050406030204" pitchFamily="18" charset="0"/>
                      </a:rPr>
                      <m:t>0&lt;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endParaRPr lang="nl-NL" dirty="0" smtClean="0"/>
              </a:p>
              <a:p>
                <a:pPr marL="0" indent="0">
                  <a:buNone/>
                </a:pPr>
                <a:r>
                  <a:rPr lang="nl-NL" b="1" dirty="0" err="1" smtClean="0"/>
                  <a:t>Until</a:t>
                </a:r>
                <a:r>
                  <a:rPr lang="nl-NL" dirty="0"/>
                  <a:t>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nl-NL" dirty="0" smtClean="0"/>
                  <a:t> or Maximum </a:t>
                </a:r>
                <a:r>
                  <a:rPr lang="nl-NL" dirty="0" err="1" smtClean="0"/>
                  <a:t>number</a:t>
                </a:r>
                <a:r>
                  <a:rPr lang="nl-NL" dirty="0" smtClean="0"/>
                  <a:t> of </a:t>
                </a:r>
                <a:r>
                  <a:rPr lang="nl-NL" dirty="0" err="1" smtClean="0"/>
                  <a:t>iterations</a:t>
                </a:r>
                <a:r>
                  <a:rPr lang="nl-NL" dirty="0" smtClean="0"/>
                  <a:t>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nl-NL" dirty="0" smtClean="0"/>
                  <a:t> </a:t>
                </a:r>
                <a:r>
                  <a:rPr lang="nl-NL" dirty="0" err="1" smtClean="0"/>
                  <a:t>reached</a:t>
                </a:r>
                <a:endParaRPr lang="nl-NL" dirty="0" smtClean="0"/>
              </a:p>
              <a:p>
                <a:pPr marL="0" indent="0">
                  <a:buNone/>
                </a:pPr>
                <a:r>
                  <a:rPr lang="nl-NL" dirty="0" err="1" smtClean="0"/>
                  <a:t>Apply</a:t>
                </a:r>
                <a:r>
                  <a:rPr lang="nl-NL" dirty="0" smtClean="0"/>
                  <a:t> </a:t>
                </a:r>
                <a:r>
                  <a:rPr lang="nl-NL" dirty="0" smtClean="0"/>
                  <a:t>Discrete </a:t>
                </a:r>
                <a:r>
                  <a:rPr lang="nl-NL" dirty="0" err="1" smtClean="0"/>
                  <a:t>Improving</a:t>
                </a:r>
                <a:r>
                  <a:rPr lang="nl-NL" dirty="0" smtClean="0"/>
                  <a:t> Search </a:t>
                </a:r>
                <a:r>
                  <a:rPr lang="nl-NL" dirty="0" err="1" smtClean="0"/>
                  <a:t>to</a:t>
                </a:r>
                <a:r>
                  <a:rPr lang="nl-NL" dirty="0" smtClean="0"/>
                  <a:t> </a:t>
                </a:r>
                <a:r>
                  <a:rPr lang="nl-NL" dirty="0" smtClean="0"/>
                  <a:t>Best solution</a:t>
                </a:r>
                <a:endParaRPr lang="nl-NL" dirty="0" smtClean="0"/>
              </a:p>
              <a:p>
                <a:pPr marL="0" indent="0">
                  <a:buNone/>
                </a:pPr>
                <a:r>
                  <a:rPr lang="nl-NL" dirty="0" smtClean="0"/>
                  <a:t># </a:t>
                </a:r>
                <a:r>
                  <a:rPr lang="nl-NL" dirty="0" smtClean="0"/>
                  <a:t>Best solution </a:t>
                </a:r>
                <a:r>
                  <a:rPr lang="nl-NL" dirty="0" smtClean="0"/>
                  <a:t>is </a:t>
                </a:r>
                <a:r>
                  <a:rPr lang="nl-NL" dirty="0" err="1" smtClean="0"/>
                  <a:t>feasible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and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locally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optimal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with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regard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to</a:t>
                </a:r>
                <a:r>
                  <a:rPr lang="nl-NL" dirty="0" smtClean="0"/>
                  <a:t> 2-exchange moves</a:t>
                </a:r>
              </a:p>
              <a:p>
                <a:pPr marL="0" indent="0">
                  <a:buNone/>
                </a:pPr>
                <a:endParaRPr lang="nl-NL" dirty="0"/>
              </a:p>
              <a:p>
                <a:pPr marL="0" indent="0">
                  <a:buNone/>
                </a:pPr>
                <a:endParaRPr lang="nl-NL" dirty="0" smtClean="0"/>
              </a:p>
              <a:p>
                <a:endParaRPr lang="nl-NL" dirty="0"/>
              </a:p>
            </p:txBody>
          </p:sp>
        </mc:Choice>
        <mc:Fallback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8" t="-1174" b="-1761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6680E-5ED0-4647-B2CC-20421E7279EE}" type="datetime1">
              <a:rPr lang="nl-NL" smtClean="0"/>
              <a:t>24-9-2023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Roy Willemen, Improving Search applied to TSP (Justification)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7A206-A0E5-4A0F-8101-6C7ABB3D69EC}" type="slidenum">
              <a:rPr lang="nl-NL" smtClean="0"/>
              <a:t>7</a:t>
            </a:fld>
            <a:endParaRPr lang="nl-NL"/>
          </a:p>
        </p:txBody>
      </p:sp>
      <p:sp>
        <p:nvSpPr>
          <p:cNvPr id="8" name="Rechthoek 7"/>
          <p:cNvSpPr/>
          <p:nvPr/>
        </p:nvSpPr>
        <p:spPr>
          <a:xfrm>
            <a:off x="838200" y="1574074"/>
            <a:ext cx="7315200" cy="40037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kstvak 8"/>
              <p:cNvSpPr txBox="1"/>
              <p:nvPr/>
            </p:nvSpPr>
            <p:spPr>
              <a:xfrm>
                <a:off x="8270965" y="1476103"/>
                <a:ext cx="3818709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dirty="0" smtClean="0">
                    <a:solidFill>
                      <a:srgbClr val="FF0000"/>
                    </a:solidFill>
                  </a:rPr>
                  <a:t>Time </a:t>
                </a:r>
                <a:r>
                  <a:rPr lang="nl-NL" dirty="0" err="1">
                    <a:solidFill>
                      <a:srgbClr val="FF0000"/>
                    </a:solidFill>
                  </a:rPr>
                  <a:t>complexity</a:t>
                </a:r>
                <a:r>
                  <a:rPr lang="nl-NL" dirty="0">
                    <a:solidFill>
                      <a:srgbClr val="FF0000"/>
                    </a:solidFill>
                  </a:rPr>
                  <a:t>:</a:t>
                </a:r>
              </a:p>
              <a:p>
                <a:r>
                  <a:rPr lang="nl-NL" b="1" dirty="0" err="1">
                    <a:solidFill>
                      <a:srgbClr val="FF0000"/>
                    </a:solidFill>
                  </a:rPr>
                  <a:t>Bounded</a:t>
                </a:r>
                <a:r>
                  <a:rPr lang="nl-NL" b="1" dirty="0">
                    <a:solidFill>
                      <a:srgbClr val="FF0000"/>
                    </a:solidFill>
                  </a:rPr>
                  <a:t> </a:t>
                </a:r>
                <a:r>
                  <a:rPr lang="nl-NL" b="1" dirty="0" err="1">
                    <a:solidFill>
                      <a:srgbClr val="FF0000"/>
                    </a:solidFill>
                  </a:rPr>
                  <a:t>by</a:t>
                </a:r>
                <a:r>
                  <a:rPr lang="nl-NL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nl-NL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nl-NL" dirty="0">
                    <a:solidFill>
                      <a:srgbClr val="FF0000"/>
                    </a:solidFill>
                  </a:rPr>
                  <a:t>, maximum </a:t>
                </a:r>
                <a:r>
                  <a:rPr lang="nl-NL" dirty="0" err="1">
                    <a:solidFill>
                      <a:srgbClr val="FF0000"/>
                    </a:solidFill>
                  </a:rPr>
                  <a:t>number</a:t>
                </a:r>
                <a:r>
                  <a:rPr lang="nl-NL" dirty="0">
                    <a:solidFill>
                      <a:srgbClr val="FF0000"/>
                    </a:solidFill>
                  </a:rPr>
                  <a:t> of </a:t>
                </a:r>
                <a:r>
                  <a:rPr lang="nl-NL" dirty="0" err="1">
                    <a:solidFill>
                      <a:srgbClr val="FF0000"/>
                    </a:solidFill>
                  </a:rPr>
                  <a:t>iterations</a:t>
                </a:r>
                <a:r>
                  <a:rPr lang="nl-NL" dirty="0">
                    <a:solidFill>
                      <a:srgbClr val="FF0000"/>
                    </a:solidFill>
                  </a:rPr>
                  <a:t>. </a:t>
                </a:r>
                <a:r>
                  <a:rPr lang="nl-NL" dirty="0" err="1">
                    <a:solidFill>
                      <a:srgbClr val="FF0000"/>
                    </a:solidFill>
                  </a:rPr>
                  <a:t>If</a:t>
                </a:r>
                <a:r>
                  <a:rPr lang="nl-NL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nl-NL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nl-NL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=∞</m:t>
                    </m:r>
                  </m:oMath>
                </a14:m>
                <a:r>
                  <a:rPr lang="nl-NL" dirty="0">
                    <a:solidFill>
                      <a:srgbClr val="FF0000"/>
                    </a:solidFill>
                  </a:rPr>
                  <a:t>, </a:t>
                </a:r>
                <a:r>
                  <a:rPr lang="nl-NL" dirty="0" err="1">
                    <a:solidFill>
                      <a:srgbClr val="FF0000"/>
                    </a:solidFill>
                  </a:rPr>
                  <a:t>then</a:t>
                </a:r>
                <a:r>
                  <a:rPr lang="nl-NL" dirty="0">
                    <a:solidFill>
                      <a:srgbClr val="FF0000"/>
                    </a:solidFill>
                  </a:rPr>
                  <a:t> </a:t>
                </a:r>
                <a:r>
                  <a:rPr lang="nl-NL" dirty="0" smtClean="0">
                    <a:solidFill>
                      <a:srgbClr val="FF0000"/>
                    </a:solidFill>
                  </a:rPr>
                  <a:t>time </a:t>
                </a:r>
                <a:r>
                  <a:rPr lang="nl-NL" dirty="0" err="1" smtClean="0">
                    <a:solidFill>
                      <a:srgbClr val="FF0000"/>
                    </a:solidFill>
                  </a:rPr>
                  <a:t>complexity</a:t>
                </a:r>
                <a:r>
                  <a:rPr lang="nl-NL" dirty="0" smtClean="0">
                    <a:solidFill>
                      <a:srgbClr val="FF0000"/>
                    </a:solidFill>
                  </a:rPr>
                  <a:t> is </a:t>
                </a:r>
                <a:r>
                  <a:rPr lang="nl-NL" dirty="0" err="1" smtClean="0">
                    <a:solidFill>
                      <a:srgbClr val="FF0000"/>
                    </a:solidFill>
                  </a:rPr>
                  <a:t>Exponential</a:t>
                </a:r>
                <a:r>
                  <a:rPr lang="nl-NL" dirty="0" smtClean="0">
                    <a:solidFill>
                      <a:srgbClr val="FF0000"/>
                    </a:solidFill>
                  </a:rPr>
                  <a:t>, </a:t>
                </a:r>
                <a:r>
                  <a:rPr lang="nl-NL" dirty="0" err="1" smtClean="0">
                    <a:solidFill>
                      <a:srgbClr val="FF0000"/>
                    </a:solidFill>
                  </a:rPr>
                  <a:t>because</a:t>
                </a:r>
                <a:r>
                  <a:rPr lang="nl-NL" dirty="0" smtClean="0">
                    <a:solidFill>
                      <a:srgbClr val="FF0000"/>
                    </a:solidFill>
                  </a:rPr>
                  <a:t> we </a:t>
                </a:r>
                <a:r>
                  <a:rPr lang="nl-NL" dirty="0" err="1" smtClean="0">
                    <a:solidFill>
                      <a:srgbClr val="FF0000"/>
                    </a:solidFill>
                  </a:rPr>
                  <a:t>may</a:t>
                </a:r>
                <a:r>
                  <a:rPr lang="nl-NL" dirty="0" smtClean="0">
                    <a:solidFill>
                      <a:srgbClr val="FF0000"/>
                    </a:solidFill>
                  </a:rPr>
                  <a:t> </a:t>
                </a:r>
                <a:r>
                  <a:rPr lang="nl-NL" dirty="0" err="1" smtClean="0">
                    <a:solidFill>
                      <a:srgbClr val="FF0000"/>
                    </a:solidFill>
                  </a:rPr>
                  <a:t>consider</a:t>
                </a:r>
                <a:r>
                  <a:rPr lang="nl-NL" dirty="0" smtClean="0">
                    <a:solidFill>
                      <a:srgbClr val="FF0000"/>
                    </a:solidFill>
                  </a:rPr>
                  <a:t> </a:t>
                </a:r>
                <a:r>
                  <a:rPr lang="nl-NL" dirty="0" err="1" smtClean="0">
                    <a:solidFill>
                      <a:srgbClr val="FF0000"/>
                    </a:solidFill>
                  </a:rPr>
                  <a:t>all</a:t>
                </a:r>
                <a:r>
                  <a:rPr lang="nl-NL" dirty="0" smtClean="0">
                    <a:solidFill>
                      <a:srgbClr val="FF0000"/>
                    </a:solidFill>
                  </a:rPr>
                  <a:t> </a:t>
                </a:r>
                <a:r>
                  <a:rPr lang="nl-NL" dirty="0" err="1" smtClean="0">
                    <a:solidFill>
                      <a:srgbClr val="FF0000"/>
                    </a:solidFill>
                  </a:rPr>
                  <a:t>possible</a:t>
                </a:r>
                <a:r>
                  <a:rPr lang="nl-NL" dirty="0" smtClean="0">
                    <a:solidFill>
                      <a:srgbClr val="FF0000"/>
                    </a:solidFill>
                  </a:rPr>
                  <a:t> </a:t>
                </a:r>
                <a:r>
                  <a:rPr lang="nl-NL" dirty="0" err="1" smtClean="0">
                    <a:solidFill>
                      <a:srgbClr val="FF0000"/>
                    </a:solidFill>
                  </a:rPr>
                  <a:t>solutions</a:t>
                </a:r>
                <a:r>
                  <a:rPr lang="nl-NL" dirty="0" smtClean="0">
                    <a:solidFill>
                      <a:srgbClr val="FF0000"/>
                    </a:solidFill>
                  </a:rPr>
                  <a:t>... </a:t>
                </a:r>
                <a:endParaRPr lang="nl-NL" dirty="0">
                  <a:solidFill>
                    <a:srgbClr val="FF0000"/>
                  </a:solidFill>
                </a:endParaRPr>
              </a:p>
              <a:p>
                <a:endParaRPr lang="nl-NL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9" name="Tekstvak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965" y="1476103"/>
                <a:ext cx="3818709" cy="1754326"/>
              </a:xfrm>
              <a:prstGeom prst="rect">
                <a:avLst/>
              </a:prstGeom>
              <a:blipFill>
                <a:blip r:embed="rId3"/>
                <a:stretch>
                  <a:fillRect l="-1438" t="-1736" r="-63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hthoek 9"/>
          <p:cNvSpPr/>
          <p:nvPr/>
        </p:nvSpPr>
        <p:spPr>
          <a:xfrm>
            <a:off x="838200" y="5613623"/>
            <a:ext cx="7315200" cy="2646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Tekstvak 10"/>
          <p:cNvSpPr txBox="1"/>
          <p:nvPr/>
        </p:nvSpPr>
        <p:spPr>
          <a:xfrm>
            <a:off x="8270965" y="5510127"/>
            <a:ext cx="2945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>
                <a:solidFill>
                  <a:srgbClr val="0070C0"/>
                </a:solidFill>
              </a:rPr>
              <a:t>Time </a:t>
            </a:r>
            <a:r>
              <a:rPr lang="nl-NL" dirty="0" err="1" smtClean="0">
                <a:solidFill>
                  <a:srgbClr val="0070C0"/>
                </a:solidFill>
              </a:rPr>
              <a:t>complexity</a:t>
            </a:r>
            <a:r>
              <a:rPr lang="nl-NL" dirty="0" smtClean="0">
                <a:solidFill>
                  <a:srgbClr val="0070C0"/>
                </a:solidFill>
              </a:rPr>
              <a:t>: </a:t>
            </a:r>
            <a:r>
              <a:rPr lang="nl-NL" dirty="0" err="1" smtClean="0">
                <a:solidFill>
                  <a:srgbClr val="0070C0"/>
                </a:solidFill>
              </a:rPr>
              <a:t>Exponential</a:t>
            </a:r>
            <a:endParaRPr lang="nl-NL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16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Python </a:t>
            </a:r>
            <a:r>
              <a:rPr lang="nl-NL" dirty="0" err="1" smtClean="0"/>
              <a:t>Implementation</a:t>
            </a:r>
            <a:endParaRPr lang="nl-N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nl-NL" dirty="0" smtClean="0"/>
                  <a:t> locations (points), set of </a:t>
                </a:r>
                <a:r>
                  <a:rPr lang="nl-NL" dirty="0" err="1" smtClean="0"/>
                  <a:t>all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locations</a:t>
                </a:r>
                <a:r>
                  <a:rPr lang="nl-NL" dirty="0" smtClean="0"/>
                  <a:t>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={0,1,…,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endParaRPr lang="nl-NL" dirty="0" smtClean="0"/>
              </a:p>
              <a:p>
                <a:r>
                  <a:rPr lang="nl-NL" dirty="0" err="1" smtClean="0"/>
                  <a:t>Any</a:t>
                </a:r>
                <a:r>
                  <a:rPr lang="nl-NL" dirty="0" smtClean="0"/>
                  <a:t> tour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nl-NL" dirty="0" smtClean="0"/>
                  <a:t> is </a:t>
                </a:r>
                <a:r>
                  <a:rPr lang="nl-NL" dirty="0" err="1" smtClean="0"/>
                  <a:t>permutation</a:t>
                </a:r>
                <a:r>
                  <a:rPr lang="nl-NL" dirty="0" smtClean="0"/>
                  <a:t> of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nl-NL" dirty="0" smtClean="0"/>
                  <a:t>: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nl-NL" dirty="0" smtClean="0"/>
                  <a:t>]</a:t>
                </a:r>
              </a:p>
              <a:p>
                <a:r>
                  <a:rPr lang="nl-NL" dirty="0" err="1" smtClean="0"/>
                  <a:t>Functions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defined</a:t>
                </a:r>
                <a:endParaRPr lang="nl-NL" dirty="0" smtClean="0"/>
              </a:p>
              <a:p>
                <a:pPr lvl="1"/>
                <a:r>
                  <a:rPr lang="nl-NL" dirty="0" err="1" smtClean="0"/>
                  <a:t>euclidean_distance</a:t>
                </a:r>
                <a:r>
                  <a:rPr lang="nl-NL" dirty="0" smtClean="0"/>
                  <a:t>(</a:t>
                </a:r>
                <a14:m>
                  <m:oMath xmlns:m="http://schemas.openxmlformats.org/officeDocument/2006/math">
                    <m:r>
                      <a:rPr lang="nl-NL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nl-NL" dirty="0" err="1" smtClean="0"/>
                  <a:t>,</a:t>
                </a:r>
                <a14:m>
                  <m:oMath xmlns:m="http://schemas.openxmlformats.org/officeDocument/2006/math">
                    <m:r>
                      <a:rPr lang="nl-NL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nl-NL" dirty="0" smtClean="0"/>
                  <a:t>): returns </a:t>
                </a:r>
                <a:r>
                  <a:rPr lang="nl-NL" dirty="0" err="1" smtClean="0"/>
                  <a:t>euclidean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distance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between</a:t>
                </a:r>
                <a:r>
                  <a:rPr lang="nl-NL" dirty="0" smtClean="0"/>
                  <a:t> points </a:t>
                </a:r>
                <a14:m>
                  <m:oMath xmlns:m="http://schemas.openxmlformats.org/officeDocument/2006/math">
                    <m:r>
                      <a:rPr lang="nl-NL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nl-NL" dirty="0" smtClean="0"/>
                  <a:t> </a:t>
                </a:r>
                <a:r>
                  <a:rPr lang="nl-NL" dirty="0" err="1" smtClean="0"/>
                  <a:t>and</a:t>
                </a:r>
                <a:r>
                  <a:rPr lang="nl-NL" dirty="0" smtClean="0"/>
                  <a:t> </a:t>
                </a:r>
                <a14:m>
                  <m:oMath xmlns:m="http://schemas.openxmlformats.org/officeDocument/2006/math">
                    <m:r>
                      <a:rPr lang="nl-NL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nl-NL" dirty="0" smtClean="0"/>
                  <a:t> in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nl-NL" dirty="0" smtClean="0"/>
              </a:p>
              <a:p>
                <a:pPr lvl="1"/>
                <a:r>
                  <a:rPr lang="nl-NL" dirty="0" err="1" smtClean="0"/>
                  <a:t>total_distance</a:t>
                </a:r>
                <a:r>
                  <a:rPr lang="nl-NL" dirty="0" smtClean="0"/>
                  <a:t>(</a:t>
                </a:r>
                <a14:m>
                  <m:oMath xmlns:m="http://schemas.openxmlformats.org/officeDocument/2006/math">
                    <m:r>
                      <a:rPr lang="nl-NL" b="0" i="1" dirty="0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nl-NL" dirty="0" err="1" smtClean="0"/>
                  <a:t>,</a:t>
                </a:r>
                <a14:m>
                  <m:oMath xmlns:m="http://schemas.openxmlformats.org/officeDocument/2006/math">
                    <m:r>
                      <a:rPr lang="nl-NL" i="1" dirty="0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nl-NL" dirty="0" smtClean="0"/>
                  <a:t>): returns </a:t>
                </a:r>
                <a:r>
                  <a:rPr lang="nl-NL" dirty="0" err="1" smtClean="0"/>
                  <a:t>total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distance</a:t>
                </a:r>
                <a:r>
                  <a:rPr lang="nl-NL" dirty="0" smtClean="0"/>
                  <a:t> of tour </a:t>
                </a:r>
                <a14:m>
                  <m:oMath xmlns:m="http://schemas.openxmlformats.org/officeDocument/2006/math">
                    <m:r>
                      <a:rPr lang="nl-NL" b="0" i="1" dirty="0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nl-NL" dirty="0" smtClean="0"/>
                  <a:t> </a:t>
                </a:r>
                <a:r>
                  <a:rPr lang="nl-NL" dirty="0" err="1" smtClean="0"/>
                  <a:t>visiting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all</a:t>
                </a:r>
                <a:r>
                  <a:rPr lang="nl-NL" dirty="0" smtClean="0"/>
                  <a:t>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nl-NL" dirty="0" smtClean="0"/>
                  <a:t> </a:t>
                </a:r>
                <a:r>
                  <a:rPr lang="nl-NL" dirty="0" err="1" smtClean="0"/>
                  <a:t>locations</a:t>
                </a:r>
                <a:r>
                  <a:rPr lang="nl-NL" dirty="0" smtClean="0"/>
                  <a:t> in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={0,…,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endParaRPr lang="nl-NL" dirty="0" smtClean="0"/>
              </a:p>
              <a:p>
                <a:pPr lvl="1"/>
                <a:r>
                  <a:rPr lang="nl-NL" dirty="0" err="1" smtClean="0"/>
                  <a:t>create_random_tour</a:t>
                </a:r>
                <a:r>
                  <a:rPr lang="nl-NL" dirty="0" smtClean="0"/>
                  <a:t>(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nl-NL" dirty="0" smtClean="0"/>
                  <a:t>): returns a </a:t>
                </a:r>
                <a:r>
                  <a:rPr lang="nl-NL" dirty="0" err="1" smtClean="0"/>
                  <a:t>randomly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generated</a:t>
                </a:r>
                <a:r>
                  <a:rPr lang="nl-NL" dirty="0" smtClean="0"/>
                  <a:t> tour </a:t>
                </a:r>
                <a:r>
                  <a:rPr lang="nl-NL" dirty="0" err="1" smtClean="0"/>
                  <a:t>visiting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all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locations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all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location</a:t>
                </a:r>
                <a:r>
                  <a:rPr lang="nl-NL" dirty="0" err="1" smtClean="0"/>
                  <a:t>s</a:t>
                </a:r>
                <a:r>
                  <a:rPr lang="nl-NL" dirty="0" smtClean="0"/>
                  <a:t> in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nl-NL" dirty="0" smtClean="0"/>
              </a:p>
              <a:p>
                <a:pPr lvl="1"/>
                <a:r>
                  <a:rPr lang="nl-NL" dirty="0" err="1" smtClean="0"/>
                  <a:t>two_opt</a:t>
                </a:r>
                <a:r>
                  <a:rPr lang="nl-NL" dirty="0" smtClean="0"/>
                  <a:t>(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nl-NL" dirty="0" smtClean="0"/>
                  <a:t>): returns a tour </a:t>
                </a:r>
                <a:r>
                  <a:rPr lang="nl-NL" dirty="0" err="1" smtClean="0"/>
                  <a:t>visiting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all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locations</a:t>
                </a:r>
                <a:r>
                  <a:rPr lang="nl-NL" dirty="0" smtClean="0"/>
                  <a:t> in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nl-NL" dirty="0" smtClean="0"/>
                  <a:t> </a:t>
                </a:r>
                <a:r>
                  <a:rPr lang="nl-NL" dirty="0" err="1" smtClean="0"/>
                  <a:t>locally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optimal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with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regard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to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the</a:t>
                </a:r>
                <a:r>
                  <a:rPr lang="nl-NL" dirty="0" smtClean="0"/>
                  <a:t> 2-exchange </a:t>
                </a:r>
                <a:r>
                  <a:rPr lang="nl-NL" dirty="0" err="1" smtClean="0"/>
                  <a:t>neighborhood</a:t>
                </a:r>
                <a:r>
                  <a:rPr lang="nl-NL" dirty="0" smtClean="0"/>
                  <a:t>, starting </a:t>
                </a:r>
                <a:r>
                  <a:rPr lang="nl-NL" dirty="0" err="1" smtClean="0"/>
                  <a:t>from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an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initial</a:t>
                </a:r>
                <a:r>
                  <a:rPr lang="nl-NL" dirty="0" smtClean="0"/>
                  <a:t> tour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nl-NL" dirty="0" smtClean="0"/>
              </a:p>
              <a:p>
                <a:pPr lvl="1"/>
                <a:r>
                  <a:rPr lang="nl-NL" dirty="0" err="1" smtClean="0"/>
                  <a:t>simulated_annealing</a:t>
                </a:r>
                <a:r>
                  <a:rPr lang="nl-NL" dirty="0" smtClean="0"/>
                  <a:t>(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nl-NL" dirty="0" smtClean="0"/>
                  <a:t>): returns a 2-optimal tour </a:t>
                </a:r>
                <a:r>
                  <a:rPr lang="nl-NL" dirty="0" err="1" smtClean="0"/>
                  <a:t>visiting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all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locations</a:t>
                </a:r>
                <a:r>
                  <a:rPr lang="nl-NL" dirty="0" smtClean="0"/>
                  <a:t> in </a:t>
                </a:r>
                <a14:m>
                  <m:oMath xmlns:m="http://schemas.openxmlformats.org/officeDocument/2006/math">
                    <m:r>
                      <a:rPr lang="nl-NL" i="1" dirty="0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nl-NL" dirty="0" smtClean="0"/>
                  <a:t>, </a:t>
                </a:r>
                <a:r>
                  <a:rPr lang="nl-NL" dirty="0" err="1" smtClean="0"/>
                  <a:t>starting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from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an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initial</a:t>
                </a:r>
                <a:r>
                  <a:rPr lang="nl-NL" dirty="0" smtClean="0"/>
                  <a:t> tour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nl-NL" dirty="0" smtClean="0"/>
                  <a:t> </a:t>
                </a:r>
                <a:r>
                  <a:rPr lang="nl-NL" dirty="0" err="1" smtClean="0"/>
                  <a:t>and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applying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simulated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annealing</a:t>
                </a:r>
                <a:r>
                  <a:rPr lang="nl-NL" dirty="0" smtClean="0"/>
                  <a:t> (parameters: </a:t>
                </a:r>
                <a:r>
                  <a:rPr lang="nl-NL" dirty="0" err="1" smtClean="0"/>
                  <a:t>initial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temperature</a:t>
                </a:r>
                <a:r>
                  <a:rPr lang="nl-NL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nl-NL" dirty="0" smtClean="0"/>
                  <a:t>, </a:t>
                </a:r>
                <a:r>
                  <a:rPr lang="nl-NL" dirty="0" err="1" smtClean="0"/>
                  <a:t>cooling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rate</a:t>
                </a:r>
                <a:r>
                  <a:rPr lang="nl-NL" dirty="0" smtClean="0"/>
                  <a:t>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nl-NL" dirty="0" smtClean="0"/>
                  <a:t>. </a:t>
                </a:r>
                <a:r>
                  <a:rPr lang="nl-NL" dirty="0" err="1" smtClean="0"/>
                  <a:t>Smallest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possible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temperature</a:t>
                </a:r>
                <a:r>
                  <a:rPr lang="nl-NL" dirty="0" smtClean="0"/>
                  <a:t>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nl-NL" b="0" dirty="0" smtClean="0"/>
              </a:p>
              <a:p>
                <a:r>
                  <a:rPr lang="nl-NL" dirty="0" smtClean="0"/>
                  <a:t>In </a:t>
                </a:r>
                <a:r>
                  <a:rPr lang="nl-NL" dirty="0" err="1" smtClean="0"/>
                  <a:t>identifier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names</a:t>
                </a:r>
                <a:r>
                  <a:rPr lang="nl-NL" dirty="0" smtClean="0"/>
                  <a:t>, </a:t>
                </a:r>
                <a:r>
                  <a:rPr lang="nl-NL" dirty="0" err="1" smtClean="0"/>
                  <a:t>the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following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abbreviations</a:t>
                </a:r>
                <a:r>
                  <a:rPr lang="nl-NL" dirty="0" smtClean="0"/>
                  <a:t> are </a:t>
                </a:r>
                <a:r>
                  <a:rPr lang="nl-NL" dirty="0" err="1" smtClean="0"/>
                  <a:t>used</a:t>
                </a:r>
                <a:r>
                  <a:rPr lang="nl-NL" dirty="0" smtClean="0"/>
                  <a:t> </a:t>
                </a:r>
              </a:p>
              <a:p>
                <a:pPr lvl="1"/>
                <a:r>
                  <a:rPr lang="nl-NL" dirty="0"/>
                  <a:t>dist: </a:t>
                </a:r>
                <a:r>
                  <a:rPr lang="nl-NL" dirty="0" err="1"/>
                  <a:t>distance</a:t>
                </a:r>
                <a:endParaRPr lang="nl-NL" dirty="0"/>
              </a:p>
              <a:p>
                <a:pPr lvl="1"/>
                <a:r>
                  <a:rPr lang="nl-NL" dirty="0" err="1"/>
                  <a:t>hist</a:t>
                </a:r>
                <a:r>
                  <a:rPr lang="nl-NL" dirty="0"/>
                  <a:t>: </a:t>
                </a:r>
                <a:r>
                  <a:rPr lang="nl-NL" dirty="0" err="1"/>
                  <a:t>history</a:t>
                </a:r>
                <a:endParaRPr lang="nl-NL" dirty="0"/>
              </a:p>
              <a:p>
                <a:pPr lvl="1"/>
                <a:r>
                  <a:rPr lang="nl-NL" dirty="0" err="1"/>
                  <a:t>obj</a:t>
                </a:r>
                <a:r>
                  <a:rPr lang="nl-NL" dirty="0"/>
                  <a:t>: </a:t>
                </a:r>
                <a:r>
                  <a:rPr lang="nl-NL" dirty="0" err="1"/>
                  <a:t>objective</a:t>
                </a:r>
                <a:endParaRPr lang="nl-NL" dirty="0"/>
              </a:p>
              <a:p>
                <a:pPr lvl="1"/>
                <a:r>
                  <a:rPr lang="nl-NL" dirty="0" smtClean="0"/>
                  <a:t>sa: </a:t>
                </a:r>
                <a:r>
                  <a:rPr lang="nl-NL" dirty="0" err="1" smtClean="0"/>
                  <a:t>simulated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annealing</a:t>
                </a:r>
                <a:endParaRPr lang="nl-NL" dirty="0" smtClean="0"/>
              </a:p>
              <a:p>
                <a:pPr lvl="1"/>
                <a:r>
                  <a:rPr lang="nl-NL" dirty="0" smtClean="0"/>
                  <a:t>temp: </a:t>
                </a:r>
                <a:r>
                  <a:rPr lang="nl-NL" dirty="0" err="1" smtClean="0"/>
                  <a:t>temperature</a:t>
                </a:r>
                <a:endParaRPr lang="nl-NL" dirty="0" smtClean="0"/>
              </a:p>
              <a:p>
                <a:pPr lvl="1"/>
                <a:r>
                  <a:rPr lang="nl-NL" dirty="0" smtClean="0"/>
                  <a:t>vals: </a:t>
                </a:r>
                <a:r>
                  <a:rPr lang="nl-NL" dirty="0" err="1" smtClean="0"/>
                  <a:t>values</a:t>
                </a:r>
                <a:endParaRPr lang="nl-NL" dirty="0" smtClean="0"/>
              </a:p>
            </p:txBody>
          </p:sp>
        </mc:Choice>
        <mc:Fallback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32" t="-82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6680E-5ED0-4647-B2CC-20421E7279EE}" type="datetime1">
              <a:rPr lang="nl-NL" smtClean="0"/>
              <a:t>24-9-2023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Roy Willemen, Improving Search applied to TSP (Justification)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7A206-A0E5-4A0F-8101-6C7ABB3D69EC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9057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Organization</a:t>
            </a:r>
            <a:r>
              <a:rPr lang="nl-NL" dirty="0" smtClean="0"/>
              <a:t> of code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There</a:t>
            </a:r>
            <a:r>
              <a:rPr lang="nl-NL" dirty="0" smtClean="0"/>
              <a:t> is </a:t>
            </a:r>
            <a:r>
              <a:rPr lang="nl-NL" dirty="0" err="1" smtClean="0"/>
              <a:t>one</a:t>
            </a:r>
            <a:r>
              <a:rPr lang="nl-NL" dirty="0" smtClean="0"/>
              <a:t> file, </a:t>
            </a:r>
            <a:r>
              <a:rPr lang="nl-NL" dirty="0" err="1" smtClean="0"/>
              <a:t>containing</a:t>
            </a:r>
            <a:r>
              <a:rPr lang="nl-NL" dirty="0" smtClean="0"/>
              <a:t> </a:t>
            </a:r>
            <a:r>
              <a:rPr lang="nl-NL" dirty="0" err="1" smtClean="0"/>
              <a:t>both</a:t>
            </a:r>
            <a:r>
              <a:rPr lang="nl-NL" dirty="0" smtClean="0"/>
              <a:t> </a:t>
            </a:r>
            <a:r>
              <a:rPr lang="nl-NL" dirty="0" err="1" smtClean="0"/>
              <a:t>implementation</a:t>
            </a:r>
            <a:r>
              <a:rPr lang="nl-NL" dirty="0" smtClean="0"/>
              <a:t> of Discrete </a:t>
            </a:r>
            <a:r>
              <a:rPr lang="nl-NL" dirty="0" err="1" smtClean="0"/>
              <a:t>Improving</a:t>
            </a:r>
            <a:r>
              <a:rPr lang="nl-NL" dirty="0" smtClean="0"/>
              <a:t> Search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Simulated</a:t>
            </a:r>
            <a:r>
              <a:rPr lang="nl-NL" dirty="0" smtClean="0"/>
              <a:t> </a:t>
            </a:r>
            <a:r>
              <a:rPr lang="nl-NL" dirty="0" err="1" smtClean="0"/>
              <a:t>Annealing</a:t>
            </a:r>
            <a:endParaRPr lang="nl-NL" dirty="0" smtClean="0"/>
          </a:p>
          <a:p>
            <a:r>
              <a:rPr lang="nl-NL" dirty="0" smtClean="0"/>
              <a:t>Discrete </a:t>
            </a:r>
            <a:r>
              <a:rPr lang="nl-NL" dirty="0" err="1" smtClean="0"/>
              <a:t>Improving</a:t>
            </a:r>
            <a:r>
              <a:rPr lang="nl-NL" dirty="0" smtClean="0"/>
              <a:t> Search is </a:t>
            </a:r>
            <a:r>
              <a:rPr lang="nl-NL" dirty="0" err="1" smtClean="0"/>
              <a:t>implemented</a:t>
            </a:r>
            <a:r>
              <a:rPr lang="nl-NL" dirty="0" smtClean="0"/>
              <a:t> in </a:t>
            </a:r>
            <a:r>
              <a:rPr lang="nl-NL" dirty="0" err="1" smtClean="0"/>
              <a:t>function</a:t>
            </a:r>
            <a:r>
              <a:rPr lang="nl-NL" dirty="0" smtClean="0"/>
              <a:t> </a:t>
            </a:r>
            <a:r>
              <a:rPr lang="nl-NL" dirty="0" err="1" smtClean="0"/>
              <a:t>two_opt</a:t>
            </a:r>
            <a:endParaRPr lang="nl-NL" dirty="0" smtClean="0"/>
          </a:p>
          <a:p>
            <a:r>
              <a:rPr lang="nl-NL" dirty="0" err="1" smtClean="0"/>
              <a:t>Simulated</a:t>
            </a:r>
            <a:r>
              <a:rPr lang="nl-NL" dirty="0" smtClean="0"/>
              <a:t> </a:t>
            </a:r>
            <a:r>
              <a:rPr lang="nl-NL" dirty="0" err="1" smtClean="0"/>
              <a:t>Annealing</a:t>
            </a:r>
            <a:r>
              <a:rPr lang="nl-NL" dirty="0" smtClean="0"/>
              <a:t> is </a:t>
            </a:r>
            <a:r>
              <a:rPr lang="nl-NL" dirty="0" err="1" smtClean="0"/>
              <a:t>implemented</a:t>
            </a:r>
            <a:r>
              <a:rPr lang="nl-NL" dirty="0" smtClean="0"/>
              <a:t> in </a:t>
            </a:r>
            <a:r>
              <a:rPr lang="nl-NL" dirty="0" err="1" smtClean="0"/>
              <a:t>simulated_annealing</a:t>
            </a:r>
            <a:endParaRPr lang="nl-NL" dirty="0" smtClean="0"/>
          </a:p>
          <a:p>
            <a:r>
              <a:rPr lang="nl-NL" dirty="0" smtClean="0"/>
              <a:t>Both solution </a:t>
            </a:r>
            <a:r>
              <a:rPr lang="nl-NL" dirty="0" err="1" smtClean="0"/>
              <a:t>methods</a:t>
            </a:r>
            <a:r>
              <a:rPr lang="nl-NL" dirty="0" smtClean="0"/>
              <a:t> are </a:t>
            </a:r>
            <a:r>
              <a:rPr lang="nl-NL" dirty="0" err="1" smtClean="0"/>
              <a:t>executed</a:t>
            </a:r>
            <a:r>
              <a:rPr lang="nl-NL" dirty="0" smtClean="0"/>
              <a:t> in </a:t>
            </a:r>
            <a:r>
              <a:rPr lang="nl-NL" dirty="0" err="1" smtClean="0"/>
              <a:t>main</a:t>
            </a:r>
            <a:r>
              <a:rPr lang="nl-NL" dirty="0" smtClean="0"/>
              <a:t> </a:t>
            </a:r>
            <a:r>
              <a:rPr lang="nl-NL" dirty="0" err="1" smtClean="0"/>
              <a:t>function</a:t>
            </a:r>
            <a:r>
              <a:rPr lang="nl-NL" dirty="0" smtClean="0"/>
              <a:t>: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6680E-5ED0-4647-B2CC-20421E7279EE}" type="datetime1">
              <a:rPr lang="nl-NL" smtClean="0"/>
              <a:t>24-9-2023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Roy Willemen, Improving Search applied to TSP (Justification)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7A206-A0E5-4A0F-8101-6C7ABB3D69EC}" type="slidenum">
              <a:rPr lang="nl-NL" smtClean="0"/>
              <a:t>9</a:t>
            </a:fld>
            <a:endParaRPr lang="nl-NL"/>
          </a:p>
        </p:txBody>
      </p:sp>
      <p:sp>
        <p:nvSpPr>
          <p:cNvPr id="7" name="Rechthoek 6"/>
          <p:cNvSpPr/>
          <p:nvPr/>
        </p:nvSpPr>
        <p:spPr>
          <a:xfrm>
            <a:off x="1115858" y="2340311"/>
            <a:ext cx="665102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latin typeface="Consolas" panose="020B0609020204030204" pitchFamily="49" charset="0"/>
              </a:rPr>
              <a:t>def</a:t>
            </a:r>
            <a:r>
              <a:rPr lang="en-US" sz="1200" dirty="0">
                <a:latin typeface="Consolas" panose="020B0609020204030204" pitchFamily="49" charset="0"/>
              </a:rPr>
              <a:t> main():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# Create a TSP instance based on a given number of cities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points, x, y = </a:t>
            </a:r>
            <a:r>
              <a:rPr lang="en-US" sz="1200" dirty="0" err="1">
                <a:latin typeface="Consolas" panose="020B0609020204030204" pitchFamily="49" charset="0"/>
              </a:rPr>
              <a:t>define_tsp_instance</a:t>
            </a:r>
            <a:r>
              <a:rPr lang="en-US" sz="1200" dirty="0">
                <a:latin typeface="Consolas" panose="020B0609020204030204" pitchFamily="49" charset="0"/>
              </a:rPr>
              <a:t>()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# Create an initial tour (random permutation of points)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tour = </a:t>
            </a:r>
            <a:r>
              <a:rPr lang="en-US" sz="1200" dirty="0" err="1">
                <a:latin typeface="Consolas" panose="020B0609020204030204" pitchFamily="49" charset="0"/>
              </a:rPr>
              <a:t>create_random_tour</a:t>
            </a:r>
            <a:r>
              <a:rPr lang="en-US" sz="1200" dirty="0">
                <a:latin typeface="Consolas" panose="020B0609020204030204" pitchFamily="49" charset="0"/>
              </a:rPr>
              <a:t>(points, x, y)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/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    # Apply simulated annealing to improve the tour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</a:t>
            </a:r>
            <a:r>
              <a:rPr lang="en-US" sz="1200" dirty="0" err="1">
                <a:latin typeface="Consolas" panose="020B0609020204030204" pitchFamily="49" charset="0"/>
              </a:rPr>
              <a:t>sa_tour</a:t>
            </a:r>
            <a:r>
              <a:rPr lang="en-US" sz="1200" dirty="0">
                <a:latin typeface="Consolas" panose="020B0609020204030204" pitchFamily="49" charset="0"/>
              </a:rPr>
              <a:t>, </a:t>
            </a:r>
            <a:r>
              <a:rPr lang="en-US" sz="1200" dirty="0" err="1">
                <a:latin typeface="Consolas" panose="020B0609020204030204" pitchFamily="49" charset="0"/>
              </a:rPr>
              <a:t>sa_distance</a:t>
            </a:r>
            <a:r>
              <a:rPr lang="en-US" sz="1200" dirty="0">
                <a:latin typeface="Consolas" panose="020B0609020204030204" pitchFamily="49" charset="0"/>
              </a:rPr>
              <a:t> = </a:t>
            </a:r>
            <a:r>
              <a:rPr lang="en-US" sz="1200" dirty="0" err="1">
                <a:latin typeface="Consolas" panose="020B0609020204030204" pitchFamily="49" charset="0"/>
              </a:rPr>
              <a:t>simulated_annealing</a:t>
            </a:r>
            <a:r>
              <a:rPr lang="en-US" sz="1200" dirty="0">
                <a:latin typeface="Consolas" panose="020B0609020204030204" pitchFamily="49" charset="0"/>
              </a:rPr>
              <a:t>(tour, points, x, y)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/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    # Finally, apply 2-opt to make sure the tour is a local optimal solution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</a:t>
            </a:r>
            <a:r>
              <a:rPr lang="en-US" sz="1200" dirty="0" err="1">
                <a:latin typeface="Consolas" panose="020B0609020204030204" pitchFamily="49" charset="0"/>
              </a:rPr>
              <a:t>optimized_tour</a:t>
            </a:r>
            <a:r>
              <a:rPr lang="en-US" sz="1200" dirty="0">
                <a:latin typeface="Consolas" panose="020B0609020204030204" pitchFamily="49" charset="0"/>
              </a:rPr>
              <a:t>, </a:t>
            </a:r>
            <a:r>
              <a:rPr lang="en-US" sz="1200" dirty="0" err="1">
                <a:latin typeface="Consolas" panose="020B0609020204030204" pitchFamily="49" charset="0"/>
              </a:rPr>
              <a:t>optimized_distance</a:t>
            </a:r>
            <a:r>
              <a:rPr lang="en-US" sz="1200" dirty="0">
                <a:latin typeface="Consolas" panose="020B0609020204030204" pitchFamily="49" charset="0"/>
              </a:rPr>
              <a:t> = </a:t>
            </a:r>
            <a:r>
              <a:rPr lang="en-US" sz="1200" dirty="0" err="1">
                <a:latin typeface="Consolas" panose="020B0609020204030204" pitchFamily="49" charset="0"/>
              </a:rPr>
              <a:t>two_opt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sa_tour</a:t>
            </a:r>
            <a:r>
              <a:rPr lang="en-US" sz="1200" dirty="0">
                <a:latin typeface="Consolas" panose="020B0609020204030204" pitchFamily="49" charset="0"/>
              </a:rPr>
              <a:t>, points, x, y)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/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    </a:t>
            </a:r>
            <a:r>
              <a:rPr lang="en-US" sz="1200" dirty="0" err="1">
                <a:latin typeface="Consolas" panose="020B0609020204030204" pitchFamily="49" charset="0"/>
              </a:rPr>
              <a:t>plt.show</a:t>
            </a:r>
            <a:r>
              <a:rPr lang="en-US" sz="1200" dirty="0">
                <a:latin typeface="Consolas" panose="020B0609020204030204" pitchFamily="49" charset="0"/>
              </a:rPr>
              <a:t>()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/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    print("Optimized tour:", </a:t>
            </a:r>
            <a:r>
              <a:rPr lang="en-US" sz="1200" dirty="0" err="1">
                <a:latin typeface="Consolas" panose="020B0609020204030204" pitchFamily="49" charset="0"/>
              </a:rPr>
              <a:t>optimized_tour</a:t>
            </a:r>
            <a:r>
              <a:rPr lang="en-US" sz="12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print("Total distance:", </a:t>
            </a:r>
            <a:r>
              <a:rPr lang="en-US" sz="1200" dirty="0" err="1">
                <a:latin typeface="Consolas" panose="020B0609020204030204" pitchFamily="49" charset="0"/>
              </a:rPr>
              <a:t>optimized_distance</a:t>
            </a:r>
            <a:r>
              <a:rPr lang="en-US" sz="12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/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    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if __name__ == "__main__":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main()</a:t>
            </a:r>
            <a:endParaRPr lang="en-US" sz="1200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968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3B620F01982514694878B55267266B0" ma:contentTypeVersion="13" ma:contentTypeDescription="Een nieuw document maken." ma:contentTypeScope="" ma:versionID="b766b0002d27b841048f4e26ce56a6ad">
  <xsd:schema xmlns:xsd="http://www.w3.org/2001/XMLSchema" xmlns:xs="http://www.w3.org/2001/XMLSchema" xmlns:p="http://schemas.microsoft.com/office/2006/metadata/properties" xmlns:ns2="882bdec5-c3ce-4705-9a84-58ed8ad203ea" xmlns:ns3="c6fe3531-949f-4c96-ac1d-b793c48e3f25" targetNamespace="http://schemas.microsoft.com/office/2006/metadata/properties" ma:root="true" ma:fieldsID="19b1c955cd3d6da461c7724026070e4b" ns2:_="" ns3:_="">
    <xsd:import namespace="882bdec5-c3ce-4705-9a84-58ed8ad203ea"/>
    <xsd:import namespace="c6fe3531-949f-4c96-ac1d-b793c48e3f2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2bdec5-c3ce-4705-9a84-58ed8ad203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0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fe3531-949f-4c96-ac1d-b793c48e3f25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25B365C-4660-45F7-BDC0-F127556D7EAC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305d9c35-e4e7-46dc-b696-2e0d98cbe4ff"/>
    <ds:schemaRef ds:uri="http://purl.org/dc/elements/1.1/"/>
    <ds:schemaRef ds:uri="http://schemas.microsoft.com/office/2006/metadata/properties"/>
    <ds:schemaRef ds:uri="4dfc51d9-fd9a-4c2e-9b35-2a6b8dbf690b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96E6BE3-5011-4C9B-80B9-0E2DD9AB56E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F36A7EB-8466-400B-A428-9359D52F1E89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2220</Words>
  <Application>Microsoft Office PowerPoint</Application>
  <PresentationFormat>Breedbeeld</PresentationFormat>
  <Paragraphs>267</Paragraphs>
  <Slides>17</Slides>
  <Notes>3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Cambria Math</vt:lpstr>
      <vt:lpstr>Consolas</vt:lpstr>
      <vt:lpstr>Kantoorthema</vt:lpstr>
      <vt:lpstr>Improving Search applied to Traveling Salesman Problem</vt:lpstr>
      <vt:lpstr>Contents</vt:lpstr>
      <vt:lpstr>Problem Definition</vt:lpstr>
      <vt:lpstr>Research Approach</vt:lpstr>
      <vt:lpstr>Design Heuristic based on Improving Search</vt:lpstr>
      <vt:lpstr>Discrete Improving Search: Logic</vt:lpstr>
      <vt:lpstr>Simulated Annealing: Logic</vt:lpstr>
      <vt:lpstr>Python Implementation</vt:lpstr>
      <vt:lpstr>Organization of code</vt:lpstr>
      <vt:lpstr>Tests and Experiments</vt:lpstr>
      <vt:lpstr>Discrete Improving Search: Tour visualisations</vt:lpstr>
      <vt:lpstr>Discrete Improving Search: Objective value per iteration / Progress</vt:lpstr>
      <vt:lpstr>Tests and Experiments</vt:lpstr>
      <vt:lpstr>Simulated Annealing: Experiments on n=25 locations with T_0=1000,c∈{0.95,0.995,0.9995}</vt:lpstr>
      <vt:lpstr>Simulated Annealing: Experiments on n=25 locations with T_0=2000</vt:lpstr>
      <vt:lpstr>Concluding Simulated Annealing with Discrete Improving Search returns local optimal tour</vt:lpstr>
      <vt:lpstr>Realised Depth in OR</vt:lpstr>
    </vt:vector>
  </TitlesOfParts>
  <Company>Fontys Hogescholen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Willemen,Roy R.J.</dc:creator>
  <cp:lastModifiedBy>Willemen,Roy R.J.</cp:lastModifiedBy>
  <cp:revision>25</cp:revision>
  <dcterms:created xsi:type="dcterms:W3CDTF">2023-09-24T07:19:25Z</dcterms:created>
  <dcterms:modified xsi:type="dcterms:W3CDTF">2023-09-24T10:02:10Z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0x010100C95F486CF9A84E4B83A1D382449A9E59</vt:lpwstr>
  </property>
</Properties>
</file>