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80" autoAdjust="0"/>
  </p:normalViewPr>
  <p:slideViewPr>
    <p:cSldViewPr>
      <p:cViewPr>
        <p:scale>
          <a:sx n="73" d="100"/>
          <a:sy n="73" d="100"/>
        </p:scale>
        <p:origin x="-1296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504BE-E520-45C3-A35D-59ED572B8E90}" type="datetimeFigureOut">
              <a:rPr lang="es-CO" smtClean="0"/>
              <a:t>23/03/2020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C148CA-690B-410F-B063-891DB58EA02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3646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148CA-690B-410F-B063-891DB58EA025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6427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C23DD3B-BC8C-4972-9E7B-C83768D645B1}" type="datetimeFigureOut">
              <a:rPr lang="es-CO" smtClean="0"/>
              <a:t>23/03/2020</a:t>
            </a:fld>
            <a:endParaRPr lang="es-CO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CO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036E761-75EB-4E4B-9C2E-344AED396C7E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23DD3B-BC8C-4972-9E7B-C83768D645B1}" type="datetimeFigureOut">
              <a:rPr lang="es-CO" smtClean="0"/>
              <a:t>23/03/2020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36E761-75EB-4E4B-9C2E-344AED396C7E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23DD3B-BC8C-4972-9E7B-C83768D645B1}" type="datetimeFigureOut">
              <a:rPr lang="es-CO" smtClean="0"/>
              <a:t>23/03/2020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36E761-75EB-4E4B-9C2E-344AED396C7E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23DD3B-BC8C-4972-9E7B-C83768D645B1}" type="datetimeFigureOut">
              <a:rPr lang="es-CO" smtClean="0"/>
              <a:t>23/03/2020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36E761-75EB-4E4B-9C2E-344AED396C7E}" type="slidenum">
              <a:rPr lang="es-CO" smtClean="0"/>
              <a:t>‹Nº›</a:t>
            </a:fld>
            <a:endParaRPr lang="es-CO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23DD3B-BC8C-4972-9E7B-C83768D645B1}" type="datetimeFigureOut">
              <a:rPr lang="es-CO" smtClean="0"/>
              <a:t>23/03/2020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36E761-75EB-4E4B-9C2E-344AED396C7E}" type="slidenum">
              <a:rPr lang="es-CO" smtClean="0"/>
              <a:t>‹Nº›</a:t>
            </a:fld>
            <a:endParaRPr lang="es-CO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23DD3B-BC8C-4972-9E7B-C83768D645B1}" type="datetimeFigureOut">
              <a:rPr lang="es-CO" smtClean="0"/>
              <a:t>23/03/2020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36E761-75EB-4E4B-9C2E-344AED396C7E}" type="slidenum">
              <a:rPr lang="es-CO" smtClean="0"/>
              <a:t>‹Nº›</a:t>
            </a:fld>
            <a:endParaRPr lang="es-CO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23DD3B-BC8C-4972-9E7B-C83768D645B1}" type="datetimeFigureOut">
              <a:rPr lang="es-CO" smtClean="0"/>
              <a:t>23/03/2020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36E761-75EB-4E4B-9C2E-344AED396C7E}" type="slidenum">
              <a:rPr lang="es-CO" smtClean="0"/>
              <a:t>‹Nº›</a:t>
            </a:fld>
            <a:endParaRPr lang="es-C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23DD3B-BC8C-4972-9E7B-C83768D645B1}" type="datetimeFigureOut">
              <a:rPr lang="es-CO" smtClean="0"/>
              <a:t>23/03/2020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36E761-75EB-4E4B-9C2E-344AED396C7E}" type="slidenum">
              <a:rPr lang="es-CO" smtClean="0"/>
              <a:t>‹Nº›</a:t>
            </a:fld>
            <a:endParaRPr lang="es-CO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C23DD3B-BC8C-4972-9E7B-C83768D645B1}" type="datetimeFigureOut">
              <a:rPr lang="es-CO" smtClean="0"/>
              <a:t>23/03/2020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36E761-75EB-4E4B-9C2E-344AED396C7E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C23DD3B-BC8C-4972-9E7B-C83768D645B1}" type="datetimeFigureOut">
              <a:rPr lang="es-CO" smtClean="0"/>
              <a:t>23/03/2020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36E761-75EB-4E4B-9C2E-344AED396C7E}" type="slidenum">
              <a:rPr lang="es-CO" smtClean="0"/>
              <a:t>‹Nº›</a:t>
            </a:fld>
            <a:endParaRPr lang="es-C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C23DD3B-BC8C-4972-9E7B-C83768D645B1}" type="datetimeFigureOut">
              <a:rPr lang="es-CO" smtClean="0"/>
              <a:t>23/03/2020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036E761-75EB-4E4B-9C2E-344AED396C7E}" type="slidenum">
              <a:rPr lang="es-CO" smtClean="0"/>
              <a:t>‹Nº›</a:t>
            </a:fld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C23DD3B-BC8C-4972-9E7B-C83768D645B1}" type="datetimeFigureOut">
              <a:rPr lang="es-CO" smtClean="0"/>
              <a:t>23/03/2020</a:t>
            </a:fld>
            <a:endParaRPr lang="es-CO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CO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036E761-75EB-4E4B-9C2E-344AED396C7E}" type="slidenum">
              <a:rPr lang="es-CO" smtClean="0"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799" y="332657"/>
            <a:ext cx="7810377" cy="1224135"/>
          </a:xfrm>
        </p:spPr>
        <p:txBody>
          <a:bodyPr/>
          <a:lstStyle/>
          <a:p>
            <a:pPr algn="ctr"/>
            <a:r>
              <a:rPr lang="es-CO" sz="5400" dirty="0" smtClean="0">
                <a:latin typeface="Arial" pitchFamily="34" charset="0"/>
                <a:cs typeface="Arial" pitchFamily="34" charset="0"/>
              </a:rPr>
              <a:t>Google</a:t>
            </a:r>
            <a:r>
              <a:rPr lang="es-CO" dirty="0" smtClean="0">
                <a:latin typeface="Arial" pitchFamily="34" charset="0"/>
                <a:cs typeface="Arial" pitchFamily="34" charset="0"/>
              </a:rPr>
              <a:t> Cloud </a:t>
            </a:r>
            <a:r>
              <a:rPr lang="es-CO" dirty="0" err="1" smtClean="0">
                <a:latin typeface="Arial" pitchFamily="34" charset="0"/>
                <a:cs typeface="Arial" pitchFamily="34" charset="0"/>
              </a:rPr>
              <a:t>Plataform</a:t>
            </a:r>
            <a:endParaRPr lang="es-CO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31280" y="1772817"/>
            <a:ext cx="6116984" cy="720080"/>
          </a:xfrm>
        </p:spPr>
        <p:txBody>
          <a:bodyPr>
            <a:normAutofit/>
          </a:bodyPr>
          <a:lstStyle/>
          <a:p>
            <a:pPr algn="ctr"/>
            <a:r>
              <a:rPr lang="es-CO" sz="3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Nubes h</a:t>
            </a:r>
            <a:r>
              <a:rPr lang="es-CO" sz="3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íbridas </a:t>
            </a:r>
            <a:r>
              <a:rPr lang="es-CO" sz="3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y m</a:t>
            </a:r>
            <a:r>
              <a:rPr lang="es-CO" sz="3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últiples</a:t>
            </a:r>
            <a:endParaRPr lang="es-CO" sz="3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Elipse"/>
          <p:cNvSpPr/>
          <p:nvPr/>
        </p:nvSpPr>
        <p:spPr>
          <a:xfrm>
            <a:off x="395536" y="3105419"/>
            <a:ext cx="2160240" cy="13672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8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Anthos</a:t>
            </a:r>
            <a:endParaRPr lang="es-CO" sz="28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s-CO" sz="14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4031681" y="2708920"/>
            <a:ext cx="4464496" cy="2160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Compila </a:t>
            </a:r>
            <a:r>
              <a:rPr lang="es-CO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apps</a:t>
            </a:r>
            <a:r>
              <a:rPr lang="es-CO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nuevas y moderniza las existentes con rapidez en entornos de nube híbrida y de nubes múltiples mientras habilitas la coherencia entre los entornos locales y en la nube.</a:t>
            </a:r>
          </a:p>
        </p:txBody>
      </p:sp>
      <p:cxnSp>
        <p:nvCxnSpPr>
          <p:cNvPr id="9" name="8 Conector recto de flecha"/>
          <p:cNvCxnSpPr>
            <a:stCxn id="4" idx="6"/>
          </p:cNvCxnSpPr>
          <p:nvPr/>
        </p:nvCxnSpPr>
        <p:spPr>
          <a:xfrm>
            <a:off x="2555776" y="3789040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308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179512" y="260648"/>
            <a:ext cx="8784976" cy="6264696"/>
          </a:xfrm>
        </p:spPr>
        <p:txBody>
          <a:bodyPr/>
          <a:lstStyle/>
          <a:p>
            <a:endParaRPr lang="es-CO" dirty="0"/>
          </a:p>
        </p:txBody>
      </p:sp>
      <p:sp>
        <p:nvSpPr>
          <p:cNvPr id="4" name="3 Elipse"/>
          <p:cNvSpPr/>
          <p:nvPr/>
        </p:nvSpPr>
        <p:spPr>
          <a:xfrm>
            <a:off x="316541" y="476672"/>
            <a:ext cx="2664296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Cloud </a:t>
            </a:r>
            <a:r>
              <a:rPr lang="es-CO" sz="20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Console</a:t>
            </a:r>
            <a:endParaRPr lang="es-CO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4355976" y="476672"/>
            <a:ext cx="3960440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Administra tus recursos de Google Cloud con una consola de administración integrada basada en la Web.</a:t>
            </a:r>
          </a:p>
        </p:txBody>
      </p:sp>
      <p:sp>
        <p:nvSpPr>
          <p:cNvPr id="6" name="5 Elipse"/>
          <p:cNvSpPr/>
          <p:nvPr/>
        </p:nvSpPr>
        <p:spPr>
          <a:xfrm>
            <a:off x="316541" y="2204864"/>
            <a:ext cx="2664296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Cloud Shell</a:t>
            </a:r>
          </a:p>
        </p:txBody>
      </p:sp>
      <p:sp>
        <p:nvSpPr>
          <p:cNvPr id="7" name="6 Rectángulo redondeado"/>
          <p:cNvSpPr/>
          <p:nvPr/>
        </p:nvSpPr>
        <p:spPr>
          <a:xfrm>
            <a:off x="4355976" y="2204864"/>
            <a:ext cx="3960440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Administra tus recursos de Google Cloud con una interfaz de línea de comandos desde cualquier navegador.</a:t>
            </a:r>
          </a:p>
        </p:txBody>
      </p:sp>
      <p:sp>
        <p:nvSpPr>
          <p:cNvPr id="8" name="7 Elipse"/>
          <p:cNvSpPr/>
          <p:nvPr/>
        </p:nvSpPr>
        <p:spPr>
          <a:xfrm>
            <a:off x="316541" y="4221088"/>
            <a:ext cx="2664296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Administración de costos</a:t>
            </a:r>
          </a:p>
        </p:txBody>
      </p:sp>
      <p:sp>
        <p:nvSpPr>
          <p:cNvPr id="9" name="8 Rectángulo redondeado"/>
          <p:cNvSpPr/>
          <p:nvPr/>
        </p:nvSpPr>
        <p:spPr>
          <a:xfrm>
            <a:off x="4355976" y="4221089"/>
            <a:ext cx="3960440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Supervisa, controla y optimiza tus costos.</a:t>
            </a:r>
          </a:p>
        </p:txBody>
      </p:sp>
      <p:cxnSp>
        <p:nvCxnSpPr>
          <p:cNvPr id="10" name="9 Conector recto de flecha"/>
          <p:cNvCxnSpPr>
            <a:stCxn id="4" idx="6"/>
          </p:cNvCxnSpPr>
          <p:nvPr/>
        </p:nvCxnSpPr>
        <p:spPr>
          <a:xfrm>
            <a:off x="2980837" y="1124744"/>
            <a:ext cx="87108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>
            <a:stCxn id="6" idx="6"/>
          </p:cNvCxnSpPr>
          <p:nvPr/>
        </p:nvCxnSpPr>
        <p:spPr>
          <a:xfrm>
            <a:off x="2980837" y="2852936"/>
            <a:ext cx="7990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>
            <a:stCxn id="8" idx="6"/>
          </p:cNvCxnSpPr>
          <p:nvPr/>
        </p:nvCxnSpPr>
        <p:spPr>
          <a:xfrm>
            <a:off x="2980837" y="4797152"/>
            <a:ext cx="7990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814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6264696"/>
          </a:xfrm>
        </p:spPr>
        <p:txBody>
          <a:bodyPr/>
          <a:lstStyle/>
          <a:p>
            <a:endParaRPr lang="es-CO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Elipse"/>
          <p:cNvSpPr/>
          <p:nvPr/>
        </p:nvSpPr>
        <p:spPr>
          <a:xfrm>
            <a:off x="503548" y="584684"/>
            <a:ext cx="2196244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API de Cloud</a:t>
            </a:r>
          </a:p>
        </p:txBody>
      </p:sp>
      <p:sp>
        <p:nvSpPr>
          <p:cNvPr id="5" name="4 Rectángulo redondeado"/>
          <p:cNvSpPr/>
          <p:nvPr/>
        </p:nvSpPr>
        <p:spPr>
          <a:xfrm>
            <a:off x="4499992" y="584684"/>
            <a:ext cx="3744416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Administra los recursos de Google Cloud de manera programática.</a:t>
            </a:r>
          </a:p>
        </p:txBody>
      </p:sp>
      <p:sp>
        <p:nvSpPr>
          <p:cNvPr id="6" name="5 Elipse"/>
          <p:cNvSpPr/>
          <p:nvPr/>
        </p:nvSpPr>
        <p:spPr>
          <a:xfrm>
            <a:off x="503548" y="2279467"/>
            <a:ext cx="2196244" cy="1152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Mercado sin marca de </a:t>
            </a:r>
            <a:r>
              <a:rPr lang="es-CO" sz="20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Orbitera</a:t>
            </a:r>
            <a:endParaRPr lang="es-CO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4499992" y="2279467"/>
            <a:ext cx="3744416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Permite que los clientes puedan encontrar y comprar tus soluciones.</a:t>
            </a:r>
          </a:p>
        </p:txBody>
      </p:sp>
      <p:sp>
        <p:nvSpPr>
          <p:cNvPr id="8" name="7 Elipse"/>
          <p:cNvSpPr/>
          <p:nvPr/>
        </p:nvSpPr>
        <p:spPr>
          <a:xfrm>
            <a:off x="251520" y="4005065"/>
            <a:ext cx="2880320" cy="20162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Administración de incidentes y respuesta ante ellos (Alfa)</a:t>
            </a:r>
          </a:p>
        </p:txBody>
      </p:sp>
      <p:sp>
        <p:nvSpPr>
          <p:cNvPr id="9" name="8 Rectángulo redondeado"/>
          <p:cNvSpPr/>
          <p:nvPr/>
        </p:nvSpPr>
        <p:spPr>
          <a:xfrm>
            <a:off x="4499992" y="4005065"/>
            <a:ext cx="3744416" cy="20162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Mejora el tiempo medio de la mitigación de incidentes.</a:t>
            </a:r>
          </a:p>
        </p:txBody>
      </p:sp>
      <p:cxnSp>
        <p:nvCxnSpPr>
          <p:cNvPr id="10" name="9 Conector recto de flecha"/>
          <p:cNvCxnSpPr>
            <a:stCxn id="4" idx="6"/>
          </p:cNvCxnSpPr>
          <p:nvPr/>
        </p:nvCxnSpPr>
        <p:spPr>
          <a:xfrm>
            <a:off x="2699792" y="1052736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>
            <a:stCxn id="6" idx="6"/>
          </p:cNvCxnSpPr>
          <p:nvPr/>
        </p:nvCxnSpPr>
        <p:spPr>
          <a:xfrm>
            <a:off x="2699792" y="2855531"/>
            <a:ext cx="1224136" cy="208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>
            <a:stCxn id="8" idx="6"/>
          </p:cNvCxnSpPr>
          <p:nvPr/>
        </p:nvCxnSpPr>
        <p:spPr>
          <a:xfrm>
            <a:off x="3131840" y="5013177"/>
            <a:ext cx="71813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256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88640"/>
            <a:ext cx="8723312" cy="6336704"/>
          </a:xfrm>
        </p:spPr>
        <p:txBody>
          <a:bodyPr/>
          <a:lstStyle/>
          <a:p>
            <a:pPr marL="109728" indent="0">
              <a:buNone/>
            </a:pPr>
            <a:endParaRPr lang="es-CO" dirty="0"/>
          </a:p>
        </p:txBody>
      </p:sp>
      <p:sp>
        <p:nvSpPr>
          <p:cNvPr id="4" name="3 Elipse"/>
          <p:cNvSpPr/>
          <p:nvPr/>
        </p:nvSpPr>
        <p:spPr>
          <a:xfrm>
            <a:off x="539552" y="908720"/>
            <a:ext cx="2808312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Anthos</a:t>
            </a:r>
            <a:r>
              <a:rPr lang="es-CO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Implementado en </a:t>
            </a:r>
            <a:r>
              <a:rPr lang="es-CO" sz="20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VMware</a:t>
            </a:r>
            <a:endParaRPr lang="es-CO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4276677" y="908720"/>
            <a:ext cx="4249780" cy="16472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Compila </a:t>
            </a:r>
            <a:r>
              <a:rPr lang="es-CO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apps</a:t>
            </a:r>
            <a:r>
              <a:rPr lang="es-CO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nuevas y moderniza las existentes en entornos de </a:t>
            </a:r>
            <a:r>
              <a:rPr lang="es-CO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VMware</a:t>
            </a:r>
            <a:r>
              <a:rPr lang="es-CO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cxnSp>
        <p:nvCxnSpPr>
          <p:cNvPr id="7" name="6 Conector recto de flecha"/>
          <p:cNvCxnSpPr/>
          <p:nvPr/>
        </p:nvCxnSpPr>
        <p:spPr>
          <a:xfrm>
            <a:off x="3347864" y="1732328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Elipse"/>
          <p:cNvSpPr/>
          <p:nvPr/>
        </p:nvSpPr>
        <p:spPr>
          <a:xfrm>
            <a:off x="395536" y="3573016"/>
            <a:ext cx="2952328" cy="1656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Anthos</a:t>
            </a:r>
            <a:r>
              <a:rPr lang="es-CO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GKE</a:t>
            </a:r>
          </a:p>
        </p:txBody>
      </p:sp>
      <p:sp>
        <p:nvSpPr>
          <p:cNvPr id="12" name="11 Rectángulo redondeado"/>
          <p:cNvSpPr/>
          <p:nvPr/>
        </p:nvSpPr>
        <p:spPr>
          <a:xfrm>
            <a:off x="4247310" y="3573016"/>
            <a:ext cx="4176465" cy="18622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Implementa, administra y escala aplicaciones en contenedores en </a:t>
            </a:r>
            <a:r>
              <a:rPr lang="es-CO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Kubernetes</a:t>
            </a:r>
            <a:r>
              <a:rPr lang="es-CO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con la tecnología de Google Cloud.</a:t>
            </a:r>
          </a:p>
        </p:txBody>
      </p:sp>
      <p:cxnSp>
        <p:nvCxnSpPr>
          <p:cNvPr id="14" name="13 Conector recto de flecha"/>
          <p:cNvCxnSpPr>
            <a:stCxn id="11" idx="6"/>
          </p:cNvCxnSpPr>
          <p:nvPr/>
        </p:nvCxnSpPr>
        <p:spPr>
          <a:xfrm>
            <a:off x="3347864" y="4401108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128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251520" y="188640"/>
            <a:ext cx="8640960" cy="6336704"/>
          </a:xfrm>
        </p:spPr>
        <p:txBody>
          <a:bodyPr/>
          <a:lstStyle/>
          <a:p>
            <a:pPr marL="109728" indent="0">
              <a:buNone/>
            </a:pPr>
            <a:endParaRPr lang="es-CO" dirty="0" smtClean="0"/>
          </a:p>
        </p:txBody>
      </p:sp>
      <p:sp>
        <p:nvSpPr>
          <p:cNvPr id="4" name="3 Elipse"/>
          <p:cNvSpPr/>
          <p:nvPr/>
        </p:nvSpPr>
        <p:spPr>
          <a:xfrm>
            <a:off x="604555" y="404664"/>
            <a:ext cx="2599294" cy="1728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Anthos</a:t>
            </a:r>
            <a:r>
              <a:rPr lang="es-CO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CO" sz="20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Config</a:t>
            </a:r>
            <a:r>
              <a:rPr lang="es-CO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Management</a:t>
            </a:r>
          </a:p>
        </p:txBody>
      </p:sp>
      <p:sp>
        <p:nvSpPr>
          <p:cNvPr id="5" name="4 Rectángulo redondeado"/>
          <p:cNvSpPr/>
          <p:nvPr/>
        </p:nvSpPr>
        <p:spPr>
          <a:xfrm>
            <a:off x="4427984" y="404664"/>
            <a:ext cx="4032448" cy="1728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Automatiza la política y la seguridad a gran escala en implementaciones híbridas de </a:t>
            </a:r>
            <a:r>
              <a:rPr lang="es-CO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Kubernetes</a:t>
            </a:r>
            <a:r>
              <a:rPr lang="es-CO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cxnSp>
        <p:nvCxnSpPr>
          <p:cNvPr id="6" name="5 Conector recto de flecha"/>
          <p:cNvCxnSpPr>
            <a:stCxn id="4" idx="6"/>
          </p:cNvCxnSpPr>
          <p:nvPr/>
        </p:nvCxnSpPr>
        <p:spPr>
          <a:xfrm>
            <a:off x="3203849" y="1268760"/>
            <a:ext cx="8467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Elipse"/>
          <p:cNvSpPr/>
          <p:nvPr/>
        </p:nvSpPr>
        <p:spPr>
          <a:xfrm>
            <a:off x="604554" y="2636912"/>
            <a:ext cx="2599293" cy="1440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Cloud </a:t>
            </a:r>
            <a:r>
              <a:rPr lang="es-CO" sz="20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Run</a:t>
            </a:r>
            <a:r>
              <a:rPr lang="es-CO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para </a:t>
            </a:r>
            <a:r>
              <a:rPr lang="es-CO" sz="20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Anthos</a:t>
            </a:r>
            <a:endParaRPr lang="es-CO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4427984" y="2643844"/>
            <a:ext cx="4032448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Aprovecha con facilidad los beneficios de combinar </a:t>
            </a:r>
            <a:r>
              <a:rPr lang="es-CO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Kubernetes</a:t>
            </a:r>
            <a:r>
              <a:rPr lang="es-CO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y la computación sin servidores.</a:t>
            </a:r>
          </a:p>
        </p:txBody>
      </p:sp>
      <p:cxnSp>
        <p:nvCxnSpPr>
          <p:cNvPr id="12" name="11 Conector recto de flecha"/>
          <p:cNvCxnSpPr>
            <a:stCxn id="7" idx="6"/>
          </p:cNvCxnSpPr>
          <p:nvPr/>
        </p:nvCxnSpPr>
        <p:spPr>
          <a:xfrm>
            <a:off x="3203847" y="3356992"/>
            <a:ext cx="774704" cy="30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Elipse"/>
          <p:cNvSpPr/>
          <p:nvPr/>
        </p:nvSpPr>
        <p:spPr>
          <a:xfrm>
            <a:off x="453230" y="4617132"/>
            <a:ext cx="2966641" cy="16561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Administración de API de </a:t>
            </a:r>
            <a:r>
              <a:rPr lang="es-CO" sz="20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Apigee</a:t>
            </a:r>
            <a:endParaRPr lang="es-CO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13 Rectángulo redondeado"/>
          <p:cNvSpPr/>
          <p:nvPr/>
        </p:nvSpPr>
        <p:spPr>
          <a:xfrm>
            <a:off x="4427984" y="4725144"/>
            <a:ext cx="4032448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Desarrolla, protege, implementa y supervisa las API en todas partes.</a:t>
            </a:r>
          </a:p>
        </p:txBody>
      </p:sp>
      <p:cxnSp>
        <p:nvCxnSpPr>
          <p:cNvPr id="16" name="15 Conector recto de flecha"/>
          <p:cNvCxnSpPr/>
          <p:nvPr/>
        </p:nvCxnSpPr>
        <p:spPr>
          <a:xfrm>
            <a:off x="3289119" y="5447455"/>
            <a:ext cx="8537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387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95536" y="188640"/>
            <a:ext cx="8424936" cy="6336704"/>
          </a:xfrm>
        </p:spPr>
        <p:txBody>
          <a:bodyPr/>
          <a:lstStyle/>
          <a:p>
            <a:endParaRPr lang="es-CO" dirty="0"/>
          </a:p>
        </p:txBody>
      </p:sp>
      <p:sp>
        <p:nvSpPr>
          <p:cNvPr id="4" name="3 Elipse"/>
          <p:cNvSpPr/>
          <p:nvPr/>
        </p:nvSpPr>
        <p:spPr>
          <a:xfrm>
            <a:off x="519118" y="368660"/>
            <a:ext cx="2396698" cy="1836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s-CO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s-CO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Google </a:t>
            </a:r>
            <a:r>
              <a:rPr lang="es-CO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Cloud </a:t>
            </a:r>
            <a:r>
              <a:rPr lang="es-CO" sz="20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Marketplace</a:t>
            </a:r>
            <a:r>
              <a:rPr lang="es-CO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para </a:t>
            </a:r>
            <a:r>
              <a:rPr lang="es-CO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Anthos</a:t>
            </a:r>
            <a:endParaRPr lang="es-CO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s-CO" dirty="0"/>
              <a:t/>
            </a:r>
            <a:br>
              <a:rPr lang="es-CO" dirty="0"/>
            </a:br>
            <a:endParaRPr lang="es-CO" dirty="0"/>
          </a:p>
        </p:txBody>
      </p:sp>
      <p:sp>
        <p:nvSpPr>
          <p:cNvPr id="5" name="4 Elipse"/>
          <p:cNvSpPr/>
          <p:nvPr/>
        </p:nvSpPr>
        <p:spPr>
          <a:xfrm>
            <a:off x="539552" y="2492896"/>
            <a:ext cx="2376264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Migrate</a:t>
            </a:r>
            <a:r>
              <a:rPr lang="es-CO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para </a:t>
            </a:r>
            <a:r>
              <a:rPr lang="es-CO" sz="20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Anthos</a:t>
            </a:r>
            <a:endParaRPr lang="es-CO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Elipse"/>
          <p:cNvSpPr/>
          <p:nvPr/>
        </p:nvSpPr>
        <p:spPr>
          <a:xfrm>
            <a:off x="519118" y="4565540"/>
            <a:ext cx="2376264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Stackdriver</a:t>
            </a:r>
            <a:endParaRPr lang="es-CO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3995936" y="476672"/>
            <a:ext cx="4320480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Implementa fácilmente </a:t>
            </a:r>
            <a:r>
              <a:rPr lang="es-CO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apps</a:t>
            </a:r>
            <a:r>
              <a:rPr lang="es-CO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en contenedores con plantillas predefinidas de implementación y facturación consolidada.</a:t>
            </a:r>
          </a:p>
        </p:txBody>
      </p:sp>
      <p:sp>
        <p:nvSpPr>
          <p:cNvPr id="8" name="7 Rectángulo redondeado"/>
          <p:cNvSpPr/>
          <p:nvPr/>
        </p:nvSpPr>
        <p:spPr>
          <a:xfrm>
            <a:off x="3995936" y="2492896"/>
            <a:ext cx="4320480" cy="1584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Migra las VM desde tu entorno local o desde otras nubes directo hacia los contenedores de GKE.</a:t>
            </a:r>
          </a:p>
        </p:txBody>
      </p:sp>
      <p:sp>
        <p:nvSpPr>
          <p:cNvPr id="9" name="8 Rectángulo redondeado"/>
          <p:cNvSpPr/>
          <p:nvPr/>
        </p:nvSpPr>
        <p:spPr>
          <a:xfrm>
            <a:off x="3995936" y="4565540"/>
            <a:ext cx="4320480" cy="1368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Agrega métricas, registros y eventos de la infraestructura para obtener indicadores y acelerar los análisis.</a:t>
            </a:r>
          </a:p>
        </p:txBody>
      </p:sp>
      <p:cxnSp>
        <p:nvCxnSpPr>
          <p:cNvPr id="11" name="10 Conector recto de flecha"/>
          <p:cNvCxnSpPr>
            <a:stCxn id="4" idx="6"/>
          </p:cNvCxnSpPr>
          <p:nvPr/>
        </p:nvCxnSpPr>
        <p:spPr>
          <a:xfrm>
            <a:off x="2915816" y="1286762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>
            <a:stCxn id="5" idx="6"/>
          </p:cNvCxnSpPr>
          <p:nvPr/>
        </p:nvCxnSpPr>
        <p:spPr>
          <a:xfrm>
            <a:off x="2915816" y="3284984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>
            <a:stCxn id="6" idx="6"/>
          </p:cNvCxnSpPr>
          <p:nvPr/>
        </p:nvCxnSpPr>
        <p:spPr>
          <a:xfrm>
            <a:off x="2895382" y="5249616"/>
            <a:ext cx="6685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459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23528" y="188640"/>
            <a:ext cx="8496944" cy="6408712"/>
          </a:xfrm>
        </p:spPr>
        <p:txBody>
          <a:bodyPr/>
          <a:lstStyle/>
          <a:p>
            <a:endParaRPr lang="es-CO" dirty="0"/>
          </a:p>
        </p:txBody>
      </p:sp>
      <p:sp>
        <p:nvSpPr>
          <p:cNvPr id="4" name="3 Elipse"/>
          <p:cNvSpPr/>
          <p:nvPr/>
        </p:nvSpPr>
        <p:spPr>
          <a:xfrm>
            <a:off x="611560" y="836712"/>
            <a:ext cx="2520280" cy="1728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Cloud </a:t>
            </a:r>
            <a:r>
              <a:rPr lang="es-CO" sz="20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Build</a:t>
            </a:r>
            <a:endParaRPr lang="es-CO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4355976" y="836712"/>
            <a:ext cx="4104456" cy="1728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 forma continua, compila, prueba e implementa contenedores, archivos Java y mucho más con la infraestructura de Google Cloud.</a:t>
            </a:r>
          </a:p>
        </p:txBody>
      </p:sp>
      <p:sp>
        <p:nvSpPr>
          <p:cNvPr id="6" name="5 Elipse"/>
          <p:cNvSpPr/>
          <p:nvPr/>
        </p:nvSpPr>
        <p:spPr>
          <a:xfrm>
            <a:off x="611561" y="3324454"/>
            <a:ext cx="2520279" cy="1832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Traffic</a:t>
            </a:r>
            <a:r>
              <a:rPr lang="es-CO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Director</a:t>
            </a:r>
            <a:endParaRPr lang="es-CO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4355976" y="3324454"/>
            <a:ext cx="4104456" cy="18327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Implementa el balanceo de cargas global en varios clústeres y configura políticas sofisticadas de control del tráfico para una malla de servicios abierta.</a:t>
            </a:r>
          </a:p>
        </p:txBody>
      </p:sp>
      <p:cxnSp>
        <p:nvCxnSpPr>
          <p:cNvPr id="9" name="8 Conector recto de flecha"/>
          <p:cNvCxnSpPr>
            <a:stCxn id="4" idx="6"/>
          </p:cNvCxnSpPr>
          <p:nvPr/>
        </p:nvCxnSpPr>
        <p:spPr>
          <a:xfrm>
            <a:off x="3131840" y="1700808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>
            <a:stCxn id="6" idx="6"/>
          </p:cNvCxnSpPr>
          <p:nvPr/>
        </p:nvCxnSpPr>
        <p:spPr>
          <a:xfrm>
            <a:off x="3131840" y="4240823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01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260040"/>
          </a:xfrm>
        </p:spPr>
        <p:txBody>
          <a:bodyPr/>
          <a:lstStyle/>
          <a:p>
            <a:endParaRPr lang="es-CO" dirty="0" smtClean="0"/>
          </a:p>
          <a:p>
            <a:endParaRPr lang="es-CO" dirty="0"/>
          </a:p>
          <a:p>
            <a:endParaRPr lang="es-CO" dirty="0" smtClean="0"/>
          </a:p>
          <a:p>
            <a:endParaRPr lang="es-CO" dirty="0"/>
          </a:p>
          <a:p>
            <a:pPr marL="109728" indent="0">
              <a:buNone/>
            </a:pPr>
            <a:r>
              <a:rPr lang="es-CO" sz="4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CO" sz="40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Herramientas de </a:t>
            </a:r>
            <a:r>
              <a:rPr lang="es-CO" sz="40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administración</a:t>
            </a:r>
            <a:endParaRPr lang="es-CO" sz="40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92688" cy="1143000"/>
          </a:xfrm>
        </p:spPr>
        <p:txBody>
          <a:bodyPr/>
          <a:lstStyle/>
          <a:p>
            <a:pPr algn="ctr"/>
            <a:r>
              <a:rPr lang="es-CO" dirty="0" smtClean="0">
                <a:solidFill>
                  <a:schemeClr val="accent1"/>
                </a:solidFill>
                <a:effectLst/>
                <a:latin typeface="Arial" pitchFamily="34" charset="0"/>
                <a:cs typeface="Arial" pitchFamily="34" charset="0"/>
              </a:rPr>
              <a:t>Internet de las cosas</a:t>
            </a:r>
            <a:endParaRPr lang="es-CO" dirty="0">
              <a:solidFill>
                <a:schemeClr val="accent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Elipse"/>
          <p:cNvSpPr/>
          <p:nvPr/>
        </p:nvSpPr>
        <p:spPr>
          <a:xfrm>
            <a:off x="739915" y="1700808"/>
            <a:ext cx="2088232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IoT</a:t>
            </a:r>
            <a:r>
              <a:rPr lang="es-CO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CO" sz="20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Core</a:t>
            </a:r>
            <a:endParaRPr lang="es-CO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4211960" y="1727248"/>
            <a:ext cx="4104456" cy="1341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Administra y conecta de forma segura los dispositivos de </a:t>
            </a:r>
            <a:r>
              <a:rPr lang="es-CO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IoT</a:t>
            </a:r>
            <a:r>
              <a:rPr lang="es-CO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con un servicio completamente administrado.</a:t>
            </a:r>
          </a:p>
        </p:txBody>
      </p:sp>
      <p:cxnSp>
        <p:nvCxnSpPr>
          <p:cNvPr id="7" name="6 Conector recto de flecha"/>
          <p:cNvCxnSpPr>
            <a:stCxn id="4" idx="6"/>
          </p:cNvCxnSpPr>
          <p:nvPr/>
        </p:nvCxnSpPr>
        <p:spPr>
          <a:xfrm>
            <a:off x="2828147" y="2384884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Elipse"/>
          <p:cNvSpPr/>
          <p:nvPr/>
        </p:nvSpPr>
        <p:spPr>
          <a:xfrm>
            <a:off x="739915" y="4509120"/>
            <a:ext cx="2268252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Stackdrive</a:t>
            </a:r>
            <a:r>
              <a:rPr lang="es-CO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</a:t>
            </a:r>
            <a:endParaRPr lang="es-CO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4211960" y="4509120"/>
            <a:ext cx="4104456" cy="1368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Supervisa y registra tus </a:t>
            </a:r>
            <a:r>
              <a:rPr lang="es-CO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apps</a:t>
            </a:r>
            <a:r>
              <a:rPr lang="es-CO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y servicios, haz un seguimiento y genera perfiles de ellos.</a:t>
            </a:r>
          </a:p>
        </p:txBody>
      </p:sp>
      <p:cxnSp>
        <p:nvCxnSpPr>
          <p:cNvPr id="10" name="9 Conector recto de flecha"/>
          <p:cNvCxnSpPr>
            <a:stCxn id="8" idx="6"/>
          </p:cNvCxnSpPr>
          <p:nvPr/>
        </p:nvCxnSpPr>
        <p:spPr>
          <a:xfrm>
            <a:off x="3008167" y="5193196"/>
            <a:ext cx="6997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39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23528" y="332656"/>
            <a:ext cx="8568952" cy="6336704"/>
          </a:xfrm>
        </p:spPr>
        <p:txBody>
          <a:bodyPr/>
          <a:lstStyle/>
          <a:p>
            <a:endParaRPr lang="es-CO" dirty="0"/>
          </a:p>
        </p:txBody>
      </p:sp>
      <p:sp>
        <p:nvSpPr>
          <p:cNvPr id="4" name="3 Elipse"/>
          <p:cNvSpPr/>
          <p:nvPr/>
        </p:nvSpPr>
        <p:spPr>
          <a:xfrm>
            <a:off x="606368" y="620688"/>
            <a:ext cx="2376264" cy="1440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Monitoring</a:t>
            </a:r>
            <a:endParaRPr lang="es-CO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Elipse"/>
          <p:cNvSpPr/>
          <p:nvPr/>
        </p:nvSpPr>
        <p:spPr>
          <a:xfrm>
            <a:off x="611560" y="2636912"/>
            <a:ext cx="2376264" cy="1512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Service</a:t>
            </a:r>
            <a:r>
              <a:rPr lang="es-CO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CO" sz="20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Monitoring</a:t>
            </a:r>
            <a:r>
              <a:rPr lang="es-CO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(Alfa)</a:t>
            </a:r>
          </a:p>
        </p:txBody>
      </p:sp>
      <p:sp>
        <p:nvSpPr>
          <p:cNvPr id="6" name="5 Elipse"/>
          <p:cNvSpPr/>
          <p:nvPr/>
        </p:nvSpPr>
        <p:spPr>
          <a:xfrm>
            <a:off x="606367" y="4797152"/>
            <a:ext cx="2376264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Logging</a:t>
            </a:r>
            <a:endParaRPr lang="es-CO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4139952" y="620688"/>
            <a:ext cx="3960440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Recopila métricas, eventos y metadatos desde Google Cloud, AWS y otras plataformas.</a:t>
            </a:r>
          </a:p>
        </p:txBody>
      </p:sp>
      <p:sp>
        <p:nvSpPr>
          <p:cNvPr id="8" name="7 Rectángulo redondeado"/>
          <p:cNvSpPr/>
          <p:nvPr/>
        </p:nvSpPr>
        <p:spPr>
          <a:xfrm>
            <a:off x="4139951" y="2636912"/>
            <a:ext cx="3960441" cy="1512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Obtén visibilidad sobre el rendimiento, el tiempo de actividad y el estado de las </a:t>
            </a:r>
            <a:r>
              <a:rPr lang="es-CO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apps</a:t>
            </a:r>
            <a:r>
              <a:rPr lang="es-CO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alojadas en Google Cloud y AWS.</a:t>
            </a:r>
          </a:p>
        </p:txBody>
      </p:sp>
      <p:sp>
        <p:nvSpPr>
          <p:cNvPr id="9" name="8 Rectángulo redondeado"/>
          <p:cNvSpPr/>
          <p:nvPr/>
        </p:nvSpPr>
        <p:spPr>
          <a:xfrm>
            <a:off x="4139951" y="4797152"/>
            <a:ext cx="3960441" cy="1368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Almacena, busca, analiza y supervisa los eventos y datos de registro de Google Cloud y AWS, y genera alertas sobre ellos.</a:t>
            </a:r>
          </a:p>
        </p:txBody>
      </p:sp>
      <p:cxnSp>
        <p:nvCxnSpPr>
          <p:cNvPr id="10" name="9 Conector recto de flecha"/>
          <p:cNvCxnSpPr>
            <a:stCxn id="4" idx="6"/>
          </p:cNvCxnSpPr>
          <p:nvPr/>
        </p:nvCxnSpPr>
        <p:spPr>
          <a:xfrm>
            <a:off x="2982632" y="1340768"/>
            <a:ext cx="7252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>
            <a:stCxn id="5" idx="6"/>
          </p:cNvCxnSpPr>
          <p:nvPr/>
        </p:nvCxnSpPr>
        <p:spPr>
          <a:xfrm>
            <a:off x="2987824" y="3392996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>
            <a:stCxn id="6" idx="6"/>
          </p:cNvCxnSpPr>
          <p:nvPr/>
        </p:nvCxnSpPr>
        <p:spPr>
          <a:xfrm>
            <a:off x="2982631" y="5481228"/>
            <a:ext cx="7252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397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179512" y="188640"/>
            <a:ext cx="8712968" cy="6552728"/>
          </a:xfrm>
        </p:spPr>
        <p:txBody>
          <a:bodyPr/>
          <a:lstStyle/>
          <a:p>
            <a:endParaRPr lang="es-CO" dirty="0"/>
          </a:p>
        </p:txBody>
      </p:sp>
      <p:sp>
        <p:nvSpPr>
          <p:cNvPr id="4" name="3 Elipse"/>
          <p:cNvSpPr/>
          <p:nvPr/>
        </p:nvSpPr>
        <p:spPr>
          <a:xfrm>
            <a:off x="539552" y="548680"/>
            <a:ext cx="2520280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Error </a:t>
            </a:r>
            <a:r>
              <a:rPr lang="es-CO" sz="20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Reporting</a:t>
            </a:r>
            <a:endParaRPr lang="es-CO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Elipse"/>
          <p:cNvSpPr/>
          <p:nvPr/>
        </p:nvSpPr>
        <p:spPr>
          <a:xfrm>
            <a:off x="539552" y="2348880"/>
            <a:ext cx="2520280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Trace</a:t>
            </a:r>
          </a:p>
        </p:txBody>
      </p:sp>
      <p:sp>
        <p:nvSpPr>
          <p:cNvPr id="6" name="5 Elipse"/>
          <p:cNvSpPr/>
          <p:nvPr/>
        </p:nvSpPr>
        <p:spPr>
          <a:xfrm>
            <a:off x="539552" y="4221088"/>
            <a:ext cx="2520280" cy="1440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Debugger</a:t>
            </a:r>
            <a:endParaRPr lang="es-CO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4499992" y="548680"/>
            <a:ext cx="3888432" cy="1368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Identifica y comprende los errores de las aplicaciones.</a:t>
            </a:r>
          </a:p>
        </p:txBody>
      </p:sp>
      <p:sp>
        <p:nvSpPr>
          <p:cNvPr id="8" name="7 Rectángulo redondeado"/>
          <p:cNvSpPr/>
          <p:nvPr/>
        </p:nvSpPr>
        <p:spPr>
          <a:xfrm>
            <a:off x="4499992" y="2348880"/>
            <a:ext cx="3888432" cy="1368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Detecta cuellos de botella de rendimiento en producción.</a:t>
            </a:r>
          </a:p>
        </p:txBody>
      </p:sp>
      <p:sp>
        <p:nvSpPr>
          <p:cNvPr id="9" name="8 Rectángulo redondeado"/>
          <p:cNvSpPr/>
          <p:nvPr/>
        </p:nvSpPr>
        <p:spPr>
          <a:xfrm>
            <a:off x="4499992" y="4221088"/>
            <a:ext cx="3888432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Investiga el comportamiento del código en producción.</a:t>
            </a:r>
          </a:p>
        </p:txBody>
      </p:sp>
      <p:cxnSp>
        <p:nvCxnSpPr>
          <p:cNvPr id="10" name="9 Conector recto de flecha"/>
          <p:cNvCxnSpPr>
            <a:stCxn id="4" idx="6"/>
          </p:cNvCxnSpPr>
          <p:nvPr/>
        </p:nvCxnSpPr>
        <p:spPr>
          <a:xfrm>
            <a:off x="3059832" y="1232756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>
            <a:stCxn id="5" idx="6"/>
          </p:cNvCxnSpPr>
          <p:nvPr/>
        </p:nvCxnSpPr>
        <p:spPr>
          <a:xfrm>
            <a:off x="3059832" y="3032956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>
            <a:stCxn id="6" idx="6"/>
          </p:cNvCxnSpPr>
          <p:nvPr/>
        </p:nvCxnSpPr>
        <p:spPr>
          <a:xfrm>
            <a:off x="3059832" y="4941168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91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179512" y="188640"/>
            <a:ext cx="8712968" cy="6336704"/>
          </a:xfrm>
        </p:spPr>
        <p:txBody>
          <a:bodyPr/>
          <a:lstStyle/>
          <a:p>
            <a:endParaRPr lang="es-CO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Elipse"/>
          <p:cNvSpPr/>
          <p:nvPr/>
        </p:nvSpPr>
        <p:spPr>
          <a:xfrm>
            <a:off x="539551" y="476672"/>
            <a:ext cx="2492480" cy="1368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Profiler</a:t>
            </a:r>
            <a:endParaRPr lang="es-CO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Elipse"/>
          <p:cNvSpPr/>
          <p:nvPr/>
        </p:nvSpPr>
        <p:spPr>
          <a:xfrm>
            <a:off x="539551" y="2276872"/>
            <a:ext cx="2492479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Catálogo privado (Beta)</a:t>
            </a:r>
          </a:p>
        </p:txBody>
      </p:sp>
      <p:sp>
        <p:nvSpPr>
          <p:cNvPr id="6" name="5 Elipse"/>
          <p:cNvSpPr/>
          <p:nvPr/>
        </p:nvSpPr>
        <p:spPr>
          <a:xfrm>
            <a:off x="539551" y="4293096"/>
            <a:ext cx="2492479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Cloud </a:t>
            </a:r>
            <a:r>
              <a:rPr lang="es-CO" sz="20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Deployment</a:t>
            </a:r>
            <a:r>
              <a:rPr lang="es-CO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Manager</a:t>
            </a:r>
          </a:p>
        </p:txBody>
      </p:sp>
      <p:sp>
        <p:nvSpPr>
          <p:cNvPr id="7" name="6 Rectángulo redondeado"/>
          <p:cNvSpPr/>
          <p:nvPr/>
        </p:nvSpPr>
        <p:spPr>
          <a:xfrm>
            <a:off x="4716016" y="476672"/>
            <a:ext cx="3744416" cy="1368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Recopila información de rendimiento de forma continua con un servicio de creación de perfiles de pila que tiene bajo impacto en la CPU.</a:t>
            </a:r>
          </a:p>
        </p:txBody>
      </p:sp>
      <p:sp>
        <p:nvSpPr>
          <p:cNvPr id="8" name="7 Rectángulo redondeado"/>
          <p:cNvSpPr/>
          <p:nvPr/>
        </p:nvSpPr>
        <p:spPr>
          <a:xfrm>
            <a:off x="4716016" y="2276872"/>
            <a:ext cx="3600400" cy="129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Controla las soluciones empresariales internas y haz que se puedan descubrir fácilmente.</a:t>
            </a:r>
          </a:p>
        </p:txBody>
      </p:sp>
      <p:sp>
        <p:nvSpPr>
          <p:cNvPr id="9" name="8 Rectángulo redondeado"/>
          <p:cNvSpPr/>
          <p:nvPr/>
        </p:nvSpPr>
        <p:spPr>
          <a:xfrm>
            <a:off x="4716016" y="4293097"/>
            <a:ext cx="3600400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Administra los recursos de nube con plantillas simples.</a:t>
            </a:r>
          </a:p>
        </p:txBody>
      </p:sp>
      <p:cxnSp>
        <p:nvCxnSpPr>
          <p:cNvPr id="10" name="9 Conector recto de flecha"/>
          <p:cNvCxnSpPr>
            <a:stCxn id="4" idx="6"/>
          </p:cNvCxnSpPr>
          <p:nvPr/>
        </p:nvCxnSpPr>
        <p:spPr>
          <a:xfrm>
            <a:off x="3032031" y="1160748"/>
            <a:ext cx="10359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>
            <a:stCxn id="5" idx="6"/>
          </p:cNvCxnSpPr>
          <p:nvPr/>
        </p:nvCxnSpPr>
        <p:spPr>
          <a:xfrm>
            <a:off x="3032030" y="2924944"/>
            <a:ext cx="9639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>
            <a:stCxn id="6" idx="6"/>
          </p:cNvCxnSpPr>
          <p:nvPr/>
        </p:nvCxnSpPr>
        <p:spPr>
          <a:xfrm>
            <a:off x="3032030" y="4905164"/>
            <a:ext cx="96390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5633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191</TotalTime>
  <Words>535</Words>
  <Application>Microsoft Office PowerPoint</Application>
  <PresentationFormat>Presentación en pantalla (4:3)</PresentationFormat>
  <Paragraphs>68</Paragraphs>
  <Slides>11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Concurrencia</vt:lpstr>
      <vt:lpstr>Google Cloud Plataform</vt:lpstr>
      <vt:lpstr>Presentación de PowerPoint</vt:lpstr>
      <vt:lpstr>Presentación de PowerPoint</vt:lpstr>
      <vt:lpstr>Presentación de PowerPoint</vt:lpstr>
      <vt:lpstr>Presentación de PowerPoint</vt:lpstr>
      <vt:lpstr>Internet de las cosas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Cloud Plataform</dc:title>
  <dc:creator>usuario acer</dc:creator>
  <cp:lastModifiedBy>usuario acer</cp:lastModifiedBy>
  <cp:revision>25</cp:revision>
  <dcterms:created xsi:type="dcterms:W3CDTF">2020-03-10T13:23:16Z</dcterms:created>
  <dcterms:modified xsi:type="dcterms:W3CDTF">2020-03-24T02:56:31Z</dcterms:modified>
</cp:coreProperties>
</file>