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3" r:id="rId2"/>
    <p:sldId id="2147482720" r:id="rId3"/>
    <p:sldId id="2147472762" r:id="rId4"/>
    <p:sldId id="2147482722" r:id="rId5"/>
    <p:sldId id="2147482723" r:id="rId6"/>
    <p:sldId id="2147482726" r:id="rId7"/>
    <p:sldId id="2147482721" r:id="rId8"/>
    <p:sldId id="2147482724" r:id="rId9"/>
    <p:sldId id="214748272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C05D0-6F1F-41A8-8EDB-44B07FD8B615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8FC5-4C31-416F-AB38-42583C3C8E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00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8FC5-4C31-416F-AB38-42583C3C8E51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41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77099-5729-485C-3A59-98A68241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EC24B-68B1-F3F3-F17C-8F7CCB60F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68AEA-0B01-F368-7F42-46128B02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822CE-471D-B128-E8CE-678F3BEF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A3D54-1785-8600-9513-348742C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0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486E4-B0DD-0509-DD6E-70260D1E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9A9A19-49BD-612A-067A-4A497D34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CFE06-8CD0-5AED-8CD7-39EFD056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44064-44B1-228D-8BB5-EFF00AF3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AD632-2B7D-9924-7F0A-040C9376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480D7-BC88-0B08-020C-10BC79176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FA7EC-4D02-FE1B-8364-8E02558A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15327-5A1D-7836-02CC-059DFCD1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26288-32BB-1662-13F8-C8735424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BB124-F291-C1F9-4DE2-801803C7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55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H COLOMBIA SUBCAP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0CC62-CF08-1E96-9133-A85857E879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0549FDA-3D3C-DC73-A41B-D4B2B37B33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963" y="2956719"/>
            <a:ext cx="10734675" cy="9445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6000" b="1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/>
              <a:t>Subcapítulo</a:t>
            </a:r>
          </a:p>
        </p:txBody>
      </p:sp>
    </p:spTree>
    <p:extLst>
      <p:ext uri="{BB962C8B-B14F-4D97-AF65-F5344CB8AC3E}">
        <p14:creationId xmlns:p14="http://schemas.microsoft.com/office/powerpoint/2010/main" val="168484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H COLOMBIA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0405A6-F242-810C-D58A-02140FA256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arcador de texto 20">
            <a:extLst>
              <a:ext uri="{FF2B5EF4-FFF2-40B4-BE49-F238E27FC236}">
                <a16:creationId xmlns:a16="http://schemas.microsoft.com/office/drawing/2014/main" id="{06B33BD1-C06D-B81C-AA6C-FFCF70C9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546841"/>
            <a:ext cx="10979150" cy="25603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2700"/>
              </a:lnSpc>
              <a:buNone/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4800">
                <a:solidFill>
                  <a:srgbClr val="122141"/>
                </a:solidFill>
              </a:defRPr>
            </a:lvl2pPr>
            <a:lvl3pPr marL="914400" indent="0">
              <a:buNone/>
              <a:defRPr sz="4800">
                <a:solidFill>
                  <a:srgbClr val="122141"/>
                </a:solidFill>
              </a:defRPr>
            </a:lvl3pPr>
            <a:lvl4pPr marL="1371600" indent="0">
              <a:buNone/>
              <a:defRPr sz="4800">
                <a:solidFill>
                  <a:srgbClr val="122141"/>
                </a:solidFill>
              </a:defRPr>
            </a:lvl4pPr>
            <a:lvl5pPr marL="1828800" indent="0">
              <a:buNone/>
              <a:defRPr sz="4800">
                <a:solidFill>
                  <a:srgbClr val="122141"/>
                </a:solidFill>
              </a:defRPr>
            </a:lvl5pPr>
          </a:lstStyle>
          <a:p>
            <a:pPr lvl="0"/>
            <a:r>
              <a:rPr lang="es-ES"/>
              <a:t>Título</a:t>
            </a:r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A8C08487-874C-7257-5B24-DEFFF555E2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25" y="1861793"/>
            <a:ext cx="11068050" cy="44493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None/>
              <a:defRPr sz="1800">
                <a:solidFill>
                  <a:srgbClr val="00324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2pPr>
            <a:lvl3pPr marL="9144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3pPr>
            <a:lvl4pPr marL="13716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4pPr>
            <a:lvl5pPr marL="18288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5pPr>
          </a:lstStyle>
          <a:p>
            <a:pPr lvl="0"/>
            <a:r>
              <a:rPr lang="es-ES"/>
              <a:t>Haga clic para modificar los estilos de texto.</a:t>
            </a:r>
          </a:p>
        </p:txBody>
      </p:sp>
    </p:spTree>
    <p:extLst>
      <p:ext uri="{BB962C8B-B14F-4D97-AF65-F5344CB8AC3E}">
        <p14:creationId xmlns:p14="http://schemas.microsoft.com/office/powerpoint/2010/main" val="372708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H COLOMBIA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3CCBA-9D18-1557-293D-E8A5C582EE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arcador de texto 20">
            <a:extLst>
              <a:ext uri="{FF2B5EF4-FFF2-40B4-BE49-F238E27FC236}">
                <a16:creationId xmlns:a16="http://schemas.microsoft.com/office/drawing/2014/main" id="{03967A10-956C-D488-3DB4-A86DF71B75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364" y="708059"/>
            <a:ext cx="10979150" cy="25603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2700"/>
              </a:lnSpc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4800">
                <a:solidFill>
                  <a:srgbClr val="122141"/>
                </a:solidFill>
              </a:defRPr>
            </a:lvl2pPr>
            <a:lvl3pPr marL="914400" indent="0">
              <a:buNone/>
              <a:defRPr sz="4800">
                <a:solidFill>
                  <a:srgbClr val="122141"/>
                </a:solidFill>
              </a:defRPr>
            </a:lvl3pPr>
            <a:lvl4pPr marL="1371600" indent="0">
              <a:buNone/>
              <a:defRPr sz="4800">
                <a:solidFill>
                  <a:srgbClr val="122141"/>
                </a:solidFill>
              </a:defRPr>
            </a:lvl4pPr>
            <a:lvl5pPr marL="1828800" indent="0">
              <a:buNone/>
              <a:defRPr sz="4800">
                <a:solidFill>
                  <a:srgbClr val="122141"/>
                </a:solidFill>
              </a:defRPr>
            </a:lvl5pPr>
          </a:lstStyle>
          <a:p>
            <a:pPr lvl="0"/>
            <a:r>
              <a:rPr lang="es-ES"/>
              <a:t>Título</a:t>
            </a:r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C494BCDA-B2EA-0F35-BEC6-B5C2879868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1789043"/>
            <a:ext cx="5489575" cy="3935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patrón.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9DFE7564-11B2-75BA-05A1-92FF4A3490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6425" y="1789043"/>
            <a:ext cx="5248275" cy="3935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2pPr>
            <a:lvl3pPr marL="9144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3pPr>
            <a:lvl4pPr marL="13716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4pPr>
            <a:lvl5pPr marL="1828800" indent="0">
              <a:lnSpc>
                <a:spcPts val="2000"/>
              </a:lnSpc>
              <a:buNone/>
              <a:defRPr sz="1800">
                <a:solidFill>
                  <a:srgbClr val="122141"/>
                </a:solidFill>
              </a:defRPr>
            </a:lvl5pPr>
          </a:lstStyle>
          <a:p>
            <a:pPr lvl="0"/>
            <a:r>
              <a:rPr lang="es-ES"/>
              <a:t>Haga clic para modificar los estilos de texto.</a:t>
            </a:r>
          </a:p>
        </p:txBody>
      </p:sp>
    </p:spTree>
    <p:extLst>
      <p:ext uri="{BB962C8B-B14F-4D97-AF65-F5344CB8AC3E}">
        <p14:creationId xmlns:p14="http://schemas.microsoft.com/office/powerpoint/2010/main" val="3664177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(single lin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15BC32A-B592-4B30-93A9-EE1B35546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5477" y="6371982"/>
            <a:ext cx="2421169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1000" kern="1200" smtClean="0">
                <a:solidFill>
                  <a:schemeClr val="bg1">
                    <a:lumMod val="75000"/>
                  </a:schemeClr>
                </a:solidFill>
                <a:latin typeface="Museo Sans 5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Confidential – Do Not Distribute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45BA788-A026-4C5B-92CB-B4367E5D6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63" y="339230"/>
            <a:ext cx="11374437" cy="56246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0E962A5-4BF8-479A-8DBA-A507E7C364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914400"/>
            <a:ext cx="5684837" cy="309315"/>
          </a:xfrm>
          <a:prstGeom prst="rect">
            <a:avLst/>
          </a:prstGeom>
          <a:noFill/>
        </p:spPr>
        <p:txBody>
          <a:bodyPr wrap="square" lIns="27432" tIns="0" rIns="0" bIns="0" rtlCol="0">
            <a:spAutoFit/>
          </a:bodyPr>
          <a:lstStyle>
            <a:lvl1pPr marL="0" indent="0" defTabSz="914400">
              <a:buNone/>
              <a:defRPr lang="en-US" sz="1800" b="0" i="0" smtClean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defRPr>
            </a:lvl1pPr>
            <a:lvl2pPr marL="217206" indent="0">
              <a:buNone/>
              <a:defRPr lang="en-US" sz="1800" smtClean="0">
                <a:latin typeface="+mn-lt"/>
              </a:defRPr>
            </a:lvl2pPr>
            <a:lvl3pPr marL="674406" indent="0">
              <a:buNone/>
              <a:defRPr lang="en-US" sz="1800" smtClean="0">
                <a:latin typeface="+mn-lt"/>
              </a:defRPr>
            </a:lvl3pPr>
            <a:lvl4pPr marL="1131606" indent="0">
              <a:buNone/>
              <a:defRPr lang="en-US" sz="1800" smtClean="0">
                <a:latin typeface="+mn-lt"/>
              </a:defRPr>
            </a:lvl4pPr>
            <a:lvl5pPr marL="1588806" indent="0">
              <a:buNone/>
              <a:defRPr lang="en-US" sz="1800">
                <a:latin typeface="+mn-lt"/>
              </a:defRPr>
            </a:lvl5pPr>
          </a:lstStyle>
          <a:p>
            <a:pPr marL="0" lvl="0" defTabSz="914400"/>
            <a:r>
              <a:rPr lang="en-US"/>
              <a:t>Click to edit subtitle text style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1B1D5DB-DE0A-436E-9879-BB279FF3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1280" y="6394112"/>
            <a:ext cx="274320" cy="274320"/>
          </a:xfrm>
          <a:prstGeom prst="rect">
            <a:avLst/>
          </a:prstGeom>
          <a:ln w="15875" cap="sq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none" lIns="73152" tIns="27432" rIns="73152" bIns="27432" anchor="ctr">
            <a:noAutofit/>
          </a:bodyPr>
          <a:lstStyle>
            <a:lvl1pPr algn="ctr">
              <a:defRPr lang="en-US" sz="1100" smtClean="0">
                <a:latin typeface="Museo Sans 700" panose="02000000000000000000" pitchFamily="50" charset="0"/>
              </a:defRPr>
            </a:lvl1pPr>
          </a:lstStyle>
          <a:p>
            <a:fld id="{1757132F-4DC6-4DFF-80DE-FEF0B3417D9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83CA7A-72C8-1045-813A-628361937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9315" y="6344244"/>
            <a:ext cx="1041009" cy="3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94D68-3187-0E8E-F2B6-04F21129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3EB46E-7016-D7BB-15BC-74EC0E9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9563F-ACEC-51C7-9A49-5CE8F0ED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70174-A9A8-9229-AD5E-BAA4C528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BF111-3C2B-DD7E-F69F-3E628B9C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7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9ECD7-6DB0-4630-71D3-1FFB2951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78881-0F06-820A-0F98-0B6C69DF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055FB-C5F3-84A2-5F54-DA63C0CD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39D34-15B0-5E9A-AF75-6BAB4F89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F15F5-E485-FAF9-D8DC-DC76808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99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34EE-55D2-9A62-2AAA-BE20B790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6209B-15AC-7CEB-A8A3-47BE020A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F0FBBE-92A5-9229-143F-80DFB8D7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84FC0C-85A4-9C0D-406D-4A02B845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2C99E-80E1-AA01-0A99-28AF293C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40AF3-B03E-50B5-2106-C4BD55A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73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5D466-2EFF-B3A6-DEAB-EF72BD8D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CBF1-79E7-FFE7-7341-22CF3E63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88C3F-A5F5-2F9B-01B2-13EF2631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751F32-E6C7-8F08-9071-36500DFD7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80B552-BC17-1BC3-3A71-E18A59655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FD0C44-FB74-56F7-4262-FACBBEA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4FD3BC-0B01-49F1-8CDA-1E74DB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A67473-9388-1514-09F3-65A3870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091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C40E4-7070-D95D-D17F-04ABF40C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E4BD42-4DF0-35DA-BCDB-164407D4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080A49-48D9-C11B-6D7D-CC519D14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CBF446-DC7D-D35F-D55B-3E1AA039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51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A19B7A-4BCF-61D5-480C-D87A08F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D02685-4A60-DF63-C2DD-9416CA1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445141-C922-C1CA-D1CD-BF70841F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6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E5B2-4697-25FA-A84A-2667CE65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09FF4-714F-D8EF-9685-AA2C7806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BEFC4-4DC6-6D96-73DD-EA1CB95B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B3E091-9F7F-8556-32C9-E0A1F17B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A019B9-C740-FECC-C8D0-0B17300A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0F676-60BE-246E-657E-2195089D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67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7E47A-9F88-CB52-01F7-04BDDFEE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2637F-AFC5-F33C-DDE7-AE2EB7F63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FE39B-554E-A6A1-69D0-2B66C895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016F5-F6DE-123D-28F9-711AA979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E09D96-2358-2918-5765-A1AF9EC5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7A006E-E94C-07CF-7465-8C72B634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8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29D518-6696-D791-3766-6D398AB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9DBB3-F221-0F05-1A51-DB37821F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15BAF-495A-3CD0-63B4-FC252C1C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8575C-B61F-4807-B5F5-40A360313398}" type="datetimeFigureOut">
              <a:rPr lang="es-CO" smtClean="0"/>
              <a:t>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4A4A9-2064-8503-AC4F-4E689148B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589E5-0211-204E-A9CD-EF5196F9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6C38D-CA68-4702-9D10-610CC6BA3C6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1B1474-E9AA-D2B8-1C7A-254C519CC5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0652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Privada</a:t>
            </a:r>
          </a:p>
        </p:txBody>
      </p:sp>
    </p:spTree>
    <p:extLst>
      <p:ext uri="{BB962C8B-B14F-4D97-AF65-F5344CB8AC3E}">
        <p14:creationId xmlns:p14="http://schemas.microsoft.com/office/powerpoint/2010/main" val="408072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hyperlink" Target="https://automationanywhere1-my.sharepoint.com/personal/tony_casas_automationanywhere_com/_layouts/15/onedrive.aspx?id=%2Fpersonal%2Ftony%5Fcasas%5Fautomationanywhere%5Fcom%2FDocuments%2FEvents%2FSKO%20Live%2D%20Videos%20and%20Files%2FSKO%20Day%203%2F%233%20Intelligent%20Apps%20%2D%20Claudia%20Michon%2F3%20%2D%20IQBot360SKODemo%5Fv3%5FFINAL%2Emp4&amp;parent=%2Fpersonal%2Ftony%5Fcasas%5Fautomationanywhere%5Fcom%2FDocuments%2FEvents%2FSKO%20Live%2D%20Videos%20and%20Files%2FSKO%20Day%203%2F%233%20Intelligent%20Apps%20%2D%20Claudia%20Michon&amp;wdLOR=c795F87EF%2D423B%2D7B45%2DB437%2DC92E136ACE5D&amp;ga=1" TargetMode="Externa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CA19-A280-ADB1-C33B-B9C2689DF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B5199-7E7D-8018-06A9-0397EEF11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033" y="3429000"/>
            <a:ext cx="5473931" cy="944562"/>
          </a:xfrm>
        </p:spPr>
        <p:txBody>
          <a:bodyPr/>
          <a:lstStyle/>
          <a:p>
            <a:r>
              <a:rPr kumimoji="0" lang="es-MX" sz="4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Avances vinculación</a:t>
            </a:r>
            <a:endParaRPr lang="es-CO" sz="4200" dirty="0"/>
          </a:p>
        </p:txBody>
      </p:sp>
      <p:pic>
        <p:nvPicPr>
          <p:cNvPr id="3" name="object 58">
            <a:extLst>
              <a:ext uri="{FF2B5EF4-FFF2-40B4-BE49-F238E27FC236}">
                <a16:creationId xmlns:a16="http://schemas.microsoft.com/office/drawing/2014/main" id="{E24DD460-B5CF-B192-B851-52CBED3859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945" y="2354278"/>
            <a:ext cx="1736109" cy="7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57">
            <a:extLst>
              <a:ext uri="{FF2B5EF4-FFF2-40B4-BE49-F238E27FC236}">
                <a16:creationId xmlns:a16="http://schemas.microsoft.com/office/drawing/2014/main" id="{8752D2A4-2EB1-BF69-0B81-230A282B68B5}"/>
              </a:ext>
            </a:extLst>
          </p:cNvPr>
          <p:cNvSpPr/>
          <p:nvPr/>
        </p:nvSpPr>
        <p:spPr>
          <a:xfrm>
            <a:off x="634247" y="249604"/>
            <a:ext cx="999681" cy="6248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3B9FDE93-F90A-8648-07F8-BE350C68120E}"/>
              </a:ext>
            </a:extLst>
          </p:cNvPr>
          <p:cNvSpPr txBox="1"/>
          <p:nvPr/>
        </p:nvSpPr>
        <p:spPr>
          <a:xfrm>
            <a:off x="738170" y="741596"/>
            <a:ext cx="334201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163B65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Automation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163B65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 Success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163B65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Platform</a:t>
            </a:r>
          </a:p>
        </p:txBody>
      </p:sp>
      <p:sp>
        <p:nvSpPr>
          <p:cNvPr id="11" name="Rounded Rectangle 95">
            <a:extLst>
              <a:ext uri="{FF2B5EF4-FFF2-40B4-BE49-F238E27FC236}">
                <a16:creationId xmlns:a16="http://schemas.microsoft.com/office/drawing/2014/main" id="{E929F4B1-BB77-79B5-BE4A-1768641EC513}"/>
              </a:ext>
            </a:extLst>
          </p:cNvPr>
          <p:cNvSpPr/>
          <p:nvPr/>
        </p:nvSpPr>
        <p:spPr>
          <a:xfrm>
            <a:off x="1026329" y="2700482"/>
            <a:ext cx="1152260" cy="9126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rPr>
              <a:t>Envio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rPr>
              <a:t>documentos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Museo Sans 300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useo Sans 300"/>
              </a:rPr>
              <a:t>atravez</a:t>
            </a:r>
            <a:r>
              <a:rPr lang="en-US" sz="1100" dirty="0">
                <a:solidFill>
                  <a:srgbClr val="FFFFFF"/>
                </a:solidFill>
                <a:latin typeface="Museo Sans 300"/>
              </a:rPr>
              <a:t> de RPA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cxnSp>
        <p:nvCxnSpPr>
          <p:cNvPr id="12" name="Straight Arrow Connector 100">
            <a:extLst>
              <a:ext uri="{FF2B5EF4-FFF2-40B4-BE49-F238E27FC236}">
                <a16:creationId xmlns:a16="http://schemas.microsoft.com/office/drawing/2014/main" id="{8887C290-EEFC-008C-1D0E-372CA29D6BA8}"/>
              </a:ext>
            </a:extLst>
          </p:cNvPr>
          <p:cNvCxnSpPr>
            <a:cxnSpLocks/>
          </p:cNvCxnSpPr>
          <p:nvPr/>
        </p:nvCxnSpPr>
        <p:spPr>
          <a:xfrm flipV="1">
            <a:off x="2326030" y="3377563"/>
            <a:ext cx="586323" cy="21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5">
            <a:extLst>
              <a:ext uri="{FF2B5EF4-FFF2-40B4-BE49-F238E27FC236}">
                <a16:creationId xmlns:a16="http://schemas.microsoft.com/office/drawing/2014/main" id="{B7596F24-0DED-E408-A537-E83BBC609C8F}"/>
              </a:ext>
            </a:extLst>
          </p:cNvPr>
          <p:cNvGrpSpPr/>
          <p:nvPr/>
        </p:nvGrpSpPr>
        <p:grpSpPr>
          <a:xfrm>
            <a:off x="2058546" y="3794698"/>
            <a:ext cx="616900" cy="611914"/>
            <a:chOff x="5838867" y="3806605"/>
            <a:chExt cx="879031" cy="880285"/>
          </a:xfrm>
        </p:grpSpPr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88E9468E-3C4E-D459-9368-B193A886BDC5}"/>
                </a:ext>
              </a:extLst>
            </p:cNvPr>
            <p:cNvSpPr/>
            <p:nvPr/>
          </p:nvSpPr>
          <p:spPr>
            <a:xfrm>
              <a:off x="5838867" y="3806605"/>
              <a:ext cx="879031" cy="8802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500"/>
                <a:ea typeface="+mn-ea"/>
                <a:cs typeface="+mn-cs"/>
              </a:endParaRPr>
            </a:p>
          </p:txBody>
        </p:sp>
        <p:pic>
          <p:nvPicPr>
            <p:cNvPr id="23" name="Google Shape;1634;p148">
              <a:extLst>
                <a:ext uri="{FF2B5EF4-FFF2-40B4-BE49-F238E27FC236}">
                  <a16:creationId xmlns:a16="http://schemas.microsoft.com/office/drawing/2014/main" id="{55FB2A6E-083B-41D4-1AAC-A3846FAB1B88}"/>
                </a:ext>
              </a:extLst>
            </p:cNvPr>
            <p:cNvPicPr preferRelativeResize="0"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852480" y="3875506"/>
              <a:ext cx="791860" cy="786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Picture 2" descr="100 Free Invoice Templates | Print &amp; Email Invoices">
            <a:extLst>
              <a:ext uri="{FF2B5EF4-FFF2-40B4-BE49-F238E27FC236}">
                <a16:creationId xmlns:a16="http://schemas.microsoft.com/office/drawing/2014/main" id="{61462831-932C-69DF-5EF1-47090FCA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1" y="3979906"/>
            <a:ext cx="1510386" cy="21364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ED5D364F-C758-E3AA-0027-D19354042634}"/>
              </a:ext>
            </a:extLst>
          </p:cNvPr>
          <p:cNvGrpSpPr/>
          <p:nvPr/>
        </p:nvGrpSpPr>
        <p:grpSpPr>
          <a:xfrm>
            <a:off x="4184109" y="874445"/>
            <a:ext cx="7330444" cy="3371215"/>
            <a:chOff x="2909742" y="663619"/>
            <a:chExt cx="7330444" cy="3371215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9F5205C7-936F-0868-5CA2-067F71302B52}"/>
                </a:ext>
              </a:extLst>
            </p:cNvPr>
            <p:cNvSpPr/>
            <p:nvPr/>
          </p:nvSpPr>
          <p:spPr>
            <a:xfrm>
              <a:off x="2909742" y="2336247"/>
              <a:ext cx="4188766" cy="169858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4" name="TextBox 62">
              <a:extLst>
                <a:ext uri="{FF2B5EF4-FFF2-40B4-BE49-F238E27FC236}">
                  <a16:creationId xmlns:a16="http://schemas.microsoft.com/office/drawing/2014/main" id="{72C6BC43-7AE2-6FB7-3A76-794BCF788E34}"/>
                </a:ext>
              </a:extLst>
            </p:cNvPr>
            <p:cNvSpPr txBox="1"/>
            <p:nvPr/>
          </p:nvSpPr>
          <p:spPr>
            <a:xfrm>
              <a:off x="3338338" y="2391861"/>
              <a:ext cx="3342016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Procesamiento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 de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documentos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escaneados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  o no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estructurados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900"/>
                <a:ea typeface="+mn-ea"/>
                <a:cs typeface="+mn-cs"/>
              </a:endParaRPr>
            </a:p>
          </p:txBody>
        </p:sp>
        <p:sp>
          <p:nvSpPr>
            <p:cNvPr id="6" name="Rounded Rectangle 73">
              <a:extLst>
                <a:ext uri="{FF2B5EF4-FFF2-40B4-BE49-F238E27FC236}">
                  <a16:creationId xmlns:a16="http://schemas.microsoft.com/office/drawing/2014/main" id="{E1143E4F-0F2D-DEDB-956A-1310B6D98CB3}"/>
                </a:ext>
              </a:extLst>
            </p:cNvPr>
            <p:cNvSpPr/>
            <p:nvPr/>
          </p:nvSpPr>
          <p:spPr>
            <a:xfrm>
              <a:off x="3098835" y="3094879"/>
              <a:ext cx="1115270" cy="586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7" name="TextBox 74">
              <a:extLst>
                <a:ext uri="{FF2B5EF4-FFF2-40B4-BE49-F238E27FC236}">
                  <a16:creationId xmlns:a16="http://schemas.microsoft.com/office/drawing/2014/main" id="{028927C4-BC9D-158D-79D3-FF22B38FA293}"/>
                </a:ext>
              </a:extLst>
            </p:cNvPr>
            <p:cNvSpPr txBox="1"/>
            <p:nvPr/>
          </p:nvSpPr>
          <p:spPr>
            <a:xfrm>
              <a:off x="3149428" y="3230799"/>
              <a:ext cx="108085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Mejora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 de Imagen</a:t>
              </a:r>
            </a:p>
          </p:txBody>
        </p:sp>
        <p:sp>
          <p:nvSpPr>
            <p:cNvPr id="8" name="Oval 91">
              <a:extLst>
                <a:ext uri="{FF2B5EF4-FFF2-40B4-BE49-F238E27FC236}">
                  <a16:creationId xmlns:a16="http://schemas.microsoft.com/office/drawing/2014/main" id="{9A03E072-D59E-460D-5751-9E711474751A}"/>
                </a:ext>
              </a:extLst>
            </p:cNvPr>
            <p:cNvSpPr/>
            <p:nvPr/>
          </p:nvSpPr>
          <p:spPr>
            <a:xfrm>
              <a:off x="4344125" y="663619"/>
              <a:ext cx="1196788" cy="119678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9" name="TextBox 93">
              <a:extLst>
                <a:ext uri="{FF2B5EF4-FFF2-40B4-BE49-F238E27FC236}">
                  <a16:creationId xmlns:a16="http://schemas.microsoft.com/office/drawing/2014/main" id="{2AA9D94C-67EF-437F-EA18-C59444BAA181}"/>
                </a:ext>
              </a:extLst>
            </p:cNvPr>
            <p:cNvSpPr txBox="1"/>
            <p:nvPr/>
          </p:nvSpPr>
          <p:spPr>
            <a:xfrm>
              <a:off x="4465009" y="1014449"/>
              <a:ext cx="91927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Revision para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verificacion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los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documentos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78205BEF-262F-C66B-7914-69D456F37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906" y="1599714"/>
              <a:ext cx="336570" cy="33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ounded Rectangle 101">
              <a:extLst>
                <a:ext uri="{FF2B5EF4-FFF2-40B4-BE49-F238E27FC236}">
                  <a16:creationId xmlns:a16="http://schemas.microsoft.com/office/drawing/2014/main" id="{1FD4F438-37BD-8D5E-3318-7D5D7E62902C}"/>
                </a:ext>
              </a:extLst>
            </p:cNvPr>
            <p:cNvSpPr/>
            <p:nvPr/>
          </p:nvSpPr>
          <p:spPr>
            <a:xfrm>
              <a:off x="4425643" y="3092647"/>
              <a:ext cx="1115270" cy="586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4" name="TextBox 102">
              <a:extLst>
                <a:ext uri="{FF2B5EF4-FFF2-40B4-BE49-F238E27FC236}">
                  <a16:creationId xmlns:a16="http://schemas.microsoft.com/office/drawing/2014/main" id="{DD57A411-EAC3-9ED3-AA14-154771518DDE}"/>
                </a:ext>
              </a:extLst>
            </p:cNvPr>
            <p:cNvSpPr txBox="1"/>
            <p:nvPr/>
          </p:nvSpPr>
          <p:spPr>
            <a:xfrm>
              <a:off x="4443855" y="3222960"/>
              <a:ext cx="108085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Clasificacion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 y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Extraccion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63B65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5" name="Rounded Rectangle 103">
              <a:extLst>
                <a:ext uri="{FF2B5EF4-FFF2-40B4-BE49-F238E27FC236}">
                  <a16:creationId xmlns:a16="http://schemas.microsoft.com/office/drawing/2014/main" id="{1F1D72A0-B0DF-8604-2319-3F6C65EADD40}"/>
                </a:ext>
              </a:extLst>
            </p:cNvPr>
            <p:cNvSpPr/>
            <p:nvPr/>
          </p:nvSpPr>
          <p:spPr>
            <a:xfrm>
              <a:off x="5688354" y="3078599"/>
              <a:ext cx="1115270" cy="5866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16" name="TextBox 104">
              <a:extLst>
                <a:ext uri="{FF2B5EF4-FFF2-40B4-BE49-F238E27FC236}">
                  <a16:creationId xmlns:a16="http://schemas.microsoft.com/office/drawing/2014/main" id="{96855228-A0CA-94A8-1BA1-6D21D121D397}"/>
                </a:ext>
              </a:extLst>
            </p:cNvPr>
            <p:cNvSpPr txBox="1"/>
            <p:nvPr/>
          </p:nvSpPr>
          <p:spPr>
            <a:xfrm>
              <a:off x="5715394" y="3214540"/>
              <a:ext cx="108085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Validacion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3B65"/>
                  </a:solidFill>
                  <a:effectLst/>
                  <a:uLnTx/>
                  <a:uFillTx/>
                  <a:latin typeface="Museo Sans 300"/>
                  <a:ea typeface="+mn-ea"/>
                  <a:cs typeface="+mn-cs"/>
                </a:rPr>
                <a:t>Datos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63B65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cxnSp>
          <p:nvCxnSpPr>
            <p:cNvPr id="17" name="Elbow Connector 110">
              <a:extLst>
                <a:ext uri="{FF2B5EF4-FFF2-40B4-BE49-F238E27FC236}">
                  <a16:creationId xmlns:a16="http://schemas.microsoft.com/office/drawing/2014/main" id="{4FD6220F-C63C-1CBF-CC5D-BB6E19882364}"/>
                </a:ext>
              </a:extLst>
            </p:cNvPr>
            <p:cNvCxnSpPr>
              <a:cxnSpLocks/>
            </p:cNvCxnSpPr>
            <p:nvPr/>
          </p:nvCxnSpPr>
          <p:spPr>
            <a:xfrm>
              <a:off x="5541972" y="1402361"/>
              <a:ext cx="2229766" cy="1458419"/>
            </a:xfrm>
            <a:prstGeom prst="bentConnector3">
              <a:avLst>
                <a:gd name="adj1" fmla="val 99669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13">
              <a:extLst>
                <a:ext uri="{FF2B5EF4-FFF2-40B4-BE49-F238E27FC236}">
                  <a16:creationId xmlns:a16="http://schemas.microsoft.com/office/drawing/2014/main" id="{7C71D1D1-3DCC-2700-B0C4-B06169054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065" y="2077579"/>
              <a:ext cx="0" cy="21836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27">
              <a:extLst>
                <a:ext uri="{FF2B5EF4-FFF2-40B4-BE49-F238E27FC236}">
                  <a16:creationId xmlns:a16="http://schemas.microsoft.com/office/drawing/2014/main" id="{A983ABD8-D9CA-B60F-0F9C-739D4926995E}"/>
                </a:ext>
              </a:extLst>
            </p:cNvPr>
            <p:cNvCxnSpPr>
              <a:cxnSpLocks/>
            </p:cNvCxnSpPr>
            <p:nvPr/>
          </p:nvCxnSpPr>
          <p:spPr>
            <a:xfrm>
              <a:off x="7131970" y="3200619"/>
              <a:ext cx="393799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51">
              <a:extLst>
                <a:ext uri="{FF2B5EF4-FFF2-40B4-BE49-F238E27FC236}">
                  <a16:creationId xmlns:a16="http://schemas.microsoft.com/office/drawing/2014/main" id="{B094E22B-9E43-BFDF-8719-20A1A6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8037084" y="3182717"/>
              <a:ext cx="393799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25AA24F1-55D6-FD7A-224A-66B9FDBAB407}"/>
                </a:ext>
              </a:extLst>
            </p:cNvPr>
            <p:cNvGrpSpPr/>
            <p:nvPr/>
          </p:nvGrpSpPr>
          <p:grpSpPr>
            <a:xfrm>
              <a:off x="7543616" y="2971195"/>
              <a:ext cx="456245" cy="447667"/>
              <a:chOff x="5838867" y="3806605"/>
              <a:chExt cx="879031" cy="880285"/>
            </a:xfrm>
          </p:grpSpPr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BA8BD282-6EBA-1C16-FB5B-B3714268ACFB}"/>
                  </a:ext>
                </a:extLst>
              </p:cNvPr>
              <p:cNvSpPr/>
              <p:nvPr/>
            </p:nvSpPr>
            <p:spPr>
              <a:xfrm>
                <a:off x="5838867" y="3806605"/>
                <a:ext cx="879031" cy="8802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500"/>
                  <a:ea typeface="+mn-ea"/>
                  <a:cs typeface="+mn-cs"/>
                </a:endParaRPr>
              </a:p>
            </p:txBody>
          </p:sp>
          <p:pic>
            <p:nvPicPr>
              <p:cNvPr id="26" name="Google Shape;1634;p148">
                <a:extLst>
                  <a:ext uri="{FF2B5EF4-FFF2-40B4-BE49-F238E27FC236}">
                    <a16:creationId xmlns:a16="http://schemas.microsoft.com/office/drawing/2014/main" id="{57D23243-185B-BEF6-00E6-F82F79B4F01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852480" y="3875506"/>
                <a:ext cx="791860" cy="7869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" name="Rounded Rectangle 67">
              <a:extLst>
                <a:ext uri="{FF2B5EF4-FFF2-40B4-BE49-F238E27FC236}">
                  <a16:creationId xmlns:a16="http://schemas.microsoft.com/office/drawing/2014/main" id="{947C9D44-7BA6-0241-8031-CB4C8F50DE5C}"/>
                </a:ext>
              </a:extLst>
            </p:cNvPr>
            <p:cNvSpPr/>
            <p:nvPr/>
          </p:nvSpPr>
          <p:spPr>
            <a:xfrm>
              <a:off x="8664908" y="2295940"/>
              <a:ext cx="1329972" cy="538793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RPA Workspace</a:t>
              </a:r>
            </a:p>
          </p:txBody>
        </p:sp>
        <p:sp>
          <p:nvSpPr>
            <p:cNvPr id="31" name="Rounded Rectangle 68">
              <a:extLst>
                <a:ext uri="{FF2B5EF4-FFF2-40B4-BE49-F238E27FC236}">
                  <a16:creationId xmlns:a16="http://schemas.microsoft.com/office/drawing/2014/main" id="{243F1D10-62F3-8A65-E42C-4282B072BB13}"/>
                </a:ext>
              </a:extLst>
            </p:cNvPr>
            <p:cNvSpPr/>
            <p:nvPr/>
          </p:nvSpPr>
          <p:spPr>
            <a:xfrm>
              <a:off x="8522269" y="3076795"/>
              <a:ext cx="1717917" cy="3570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500" panose="02000000000000000000" pitchFamily="2" charset="77"/>
                  <a:ea typeface="+mn-ea"/>
                  <a:cs typeface="+mn-cs"/>
                </a:rPr>
                <a:t>CRM</a:t>
              </a:r>
            </a:p>
          </p:txBody>
        </p:sp>
      </p:grpSp>
      <p:pic>
        <p:nvPicPr>
          <p:cNvPr id="27" name="Picture 31" descr="A picture containing person, orange, spectacles&#10;&#10;Description automatically generated">
            <a:extLst>
              <a:ext uri="{FF2B5EF4-FFF2-40B4-BE49-F238E27FC236}">
                <a16:creationId xmlns:a16="http://schemas.microsoft.com/office/drawing/2014/main" id="{50B6538B-EA62-2B07-AF3A-9117F5DF1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926" y="562852"/>
            <a:ext cx="629920" cy="624840"/>
          </a:xfrm>
          <a:prstGeom prst="rect">
            <a:avLst/>
          </a:prstGeom>
        </p:spPr>
      </p:pic>
      <p:sp>
        <p:nvSpPr>
          <p:cNvPr id="33" name="Rombo 32">
            <a:extLst>
              <a:ext uri="{FF2B5EF4-FFF2-40B4-BE49-F238E27FC236}">
                <a16:creationId xmlns:a16="http://schemas.microsoft.com/office/drawing/2014/main" id="{EE33D202-BC21-3B2B-B520-0C680DEA8EFE}"/>
              </a:ext>
            </a:extLst>
          </p:cNvPr>
          <p:cNvSpPr/>
          <p:nvPr/>
        </p:nvSpPr>
        <p:spPr>
          <a:xfrm>
            <a:off x="2876427" y="3045559"/>
            <a:ext cx="710734" cy="611914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Straight Arrow Connector 100">
            <a:extLst>
              <a:ext uri="{FF2B5EF4-FFF2-40B4-BE49-F238E27FC236}">
                <a16:creationId xmlns:a16="http://schemas.microsoft.com/office/drawing/2014/main" id="{DB871D12-BE26-5C24-03CB-ADA0369BF43D}"/>
              </a:ext>
            </a:extLst>
          </p:cNvPr>
          <p:cNvCxnSpPr>
            <a:cxnSpLocks/>
          </p:cNvCxnSpPr>
          <p:nvPr/>
        </p:nvCxnSpPr>
        <p:spPr>
          <a:xfrm flipV="1">
            <a:off x="3559607" y="3357282"/>
            <a:ext cx="586323" cy="21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D2185F2-8869-9F21-0E91-48016E0858F7}"/>
              </a:ext>
            </a:extLst>
          </p:cNvPr>
          <p:cNvSpPr/>
          <p:nvPr/>
        </p:nvSpPr>
        <p:spPr>
          <a:xfrm>
            <a:off x="4568269" y="4375973"/>
            <a:ext cx="3342016" cy="1607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91B0C56-B7AE-1C86-910B-D71DE81E29A3}"/>
              </a:ext>
            </a:extLst>
          </p:cNvPr>
          <p:cNvSpPr/>
          <p:nvPr/>
        </p:nvSpPr>
        <p:spPr>
          <a:xfrm>
            <a:off x="5216577" y="5122132"/>
            <a:ext cx="2038662" cy="614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PDF EXTRAC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CB94CC5-C33A-2517-4E82-2AAD98185ACE}"/>
              </a:ext>
            </a:extLst>
          </p:cNvPr>
          <p:cNvSpPr txBox="1"/>
          <p:nvPr/>
        </p:nvSpPr>
        <p:spPr>
          <a:xfrm>
            <a:off x="4930837" y="4463479"/>
            <a:ext cx="253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Documentos digitales estructurados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3A48997-2154-057B-5A9F-3FC931F84585}"/>
              </a:ext>
            </a:extLst>
          </p:cNvPr>
          <p:cNvCxnSpPr>
            <a:stCxn id="33" idx="2"/>
          </p:cNvCxnSpPr>
          <p:nvPr/>
        </p:nvCxnSpPr>
        <p:spPr>
          <a:xfrm rot="16200000" flipH="1">
            <a:off x="2937830" y="3951437"/>
            <a:ext cx="1729336" cy="1141408"/>
          </a:xfrm>
          <a:prstGeom prst="bentConnector3">
            <a:avLst>
              <a:gd name="adj1" fmla="val 9854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CCD528CA-9BB8-A452-94A4-7A4D03128F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234" y="3934709"/>
            <a:ext cx="1429596" cy="1060079"/>
          </a:xfrm>
          <a:prstGeom prst="bentConnector3">
            <a:avLst>
              <a:gd name="adj1" fmla="val 17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9DC09E-A753-7B3D-03A8-C4ED91F49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6995" y="262981"/>
            <a:ext cx="7317892" cy="681371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Automatice la entrada y validación de datos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3028D47-D59A-E235-D4FA-235FBA8438E4}"/>
              </a:ext>
            </a:extLst>
          </p:cNvPr>
          <p:cNvGrpSpPr/>
          <p:nvPr/>
        </p:nvGrpSpPr>
        <p:grpSpPr>
          <a:xfrm>
            <a:off x="6250898" y="1154244"/>
            <a:ext cx="5499366" cy="5231566"/>
            <a:chOff x="8174887" y="1702739"/>
            <a:chExt cx="3028692" cy="32541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A20A3C-0FB4-BEA1-42E9-889A6EDD8D45}"/>
                </a:ext>
              </a:extLst>
            </p:cNvPr>
            <p:cNvSpPr/>
            <p:nvPr/>
          </p:nvSpPr>
          <p:spPr>
            <a:xfrm>
              <a:off x="8174887" y="1702740"/>
              <a:ext cx="3028692" cy="3254147"/>
            </a:xfrm>
            <a:prstGeom prst="roundRect">
              <a:avLst>
                <a:gd name="adj" fmla="val 3347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86C26337-D7B7-6EEA-1EAD-EBA2395BA8D8}"/>
                </a:ext>
              </a:extLst>
            </p:cNvPr>
            <p:cNvSpPr/>
            <p:nvPr/>
          </p:nvSpPr>
          <p:spPr>
            <a:xfrm>
              <a:off x="8174887" y="1702739"/>
              <a:ext cx="3028692" cy="828515"/>
            </a:xfrm>
            <a:prstGeom prst="round2SameRect">
              <a:avLst>
                <a:gd name="adj1" fmla="val 11556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err="1">
                  <a:solidFill>
                    <a:srgbClr val="FFFFFF"/>
                  </a:solidFill>
                  <a:latin typeface="Museo Sans 900"/>
                </a:rPr>
                <a:t>Documentos</a:t>
              </a:r>
              <a:r>
                <a:rPr lang="en-US" dirty="0">
                  <a:solidFill>
                    <a:srgbClr val="FFFFFF"/>
                  </a:solidFill>
                  <a:latin typeface="Museo Sans 90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Museo Sans 900"/>
                </a:rPr>
                <a:t>escaneados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BAAE99B-BDB3-E769-AD34-0317BD55AC0C}"/>
              </a:ext>
            </a:extLst>
          </p:cNvPr>
          <p:cNvGrpSpPr/>
          <p:nvPr/>
        </p:nvGrpSpPr>
        <p:grpSpPr>
          <a:xfrm>
            <a:off x="179882" y="1154243"/>
            <a:ext cx="5546361" cy="5231567"/>
            <a:chOff x="1464238" y="1606658"/>
            <a:chExt cx="3360031" cy="36684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533B92C-3F63-B4A8-BD95-1CE4925A21BE}"/>
                </a:ext>
              </a:extLst>
            </p:cNvPr>
            <p:cNvSpPr/>
            <p:nvPr/>
          </p:nvSpPr>
          <p:spPr>
            <a:xfrm>
              <a:off x="1492708" y="2020915"/>
              <a:ext cx="3331561" cy="3254147"/>
            </a:xfrm>
            <a:prstGeom prst="roundRect">
              <a:avLst>
                <a:gd name="adj" fmla="val 3347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300"/>
                <a:ea typeface="+mn-ea"/>
                <a:cs typeface="+mn-cs"/>
              </a:endParaRPr>
            </a:p>
          </p:txBody>
        </p:sp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A888B5C9-C29B-AF3A-A40C-C2F5E2657CDA}"/>
                </a:ext>
              </a:extLst>
            </p:cNvPr>
            <p:cNvSpPr/>
            <p:nvPr/>
          </p:nvSpPr>
          <p:spPr>
            <a:xfrm>
              <a:off x="1464238" y="1606658"/>
              <a:ext cx="3331561" cy="828515"/>
            </a:xfrm>
            <a:prstGeom prst="round2SameRect">
              <a:avLst>
                <a:gd name="adj1" fmla="val 11556"/>
                <a:gd name="adj2" fmla="val 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0" lang="en-US" sz="28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Documentos</a:t>
              </a:r>
              <a:r>
                <a:rPr kumimoji="0" lang="en-US" sz="2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900"/>
                  <a:ea typeface="+mn-ea"/>
                  <a:cs typeface="+mn-cs"/>
                </a:rPr>
                <a:t>digitales</a:t>
              </a:r>
              <a:endPara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900"/>
                <a:ea typeface="+mn-ea"/>
                <a:cs typeface="+mn-cs"/>
              </a:endParaRPr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3A9B4661-9948-7634-F4CF-5B4A36CC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2" y="2351657"/>
            <a:ext cx="5332875" cy="40341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A5DCF22-D1C1-6A7E-C15D-9B0166AE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90" y="2418936"/>
            <a:ext cx="5332874" cy="40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0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1947C05-22B9-D31B-E15B-D58698EDB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62" y="3091631"/>
            <a:ext cx="10734675" cy="94456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  <a:latin typeface="Museo Sans 900"/>
              </a:rPr>
              <a:t>Documentos</a:t>
            </a:r>
            <a:r>
              <a:rPr lang="en-US" dirty="0">
                <a:solidFill>
                  <a:srgbClr val="FFFFFF"/>
                </a:solidFill>
                <a:latin typeface="Museo Sans 90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useo Sans 900"/>
              </a:rPr>
              <a:t>Digitales</a:t>
            </a:r>
            <a:endParaRPr lang="en-US" dirty="0">
              <a:solidFill>
                <a:srgbClr val="FFFFFF"/>
              </a:solidFill>
              <a:latin typeface="Museo Sans 900"/>
            </a:endParaRPr>
          </a:p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(PDF EXTRACT)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4C70545-625D-2EE2-A879-E55610CC6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08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E2665AE-6490-09C8-ADDA-FD136D887991}"/>
              </a:ext>
            </a:extLst>
          </p:cNvPr>
          <p:cNvSpPr txBox="1">
            <a:spLocks/>
          </p:cNvSpPr>
          <p:nvPr/>
        </p:nvSpPr>
        <p:spPr>
          <a:xfrm>
            <a:off x="472276" y="702442"/>
            <a:ext cx="11247445" cy="249299"/>
          </a:xfrm>
          <a:prstGeom prst="rect">
            <a:avLst/>
          </a:prstGeom>
        </p:spPr>
        <p:txBody>
          <a:bodyPr vert="horz" lIns="0" tIns="0" rIns="0" bIns="0" rtlCol="0" anchor="ctr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Procesar casi cualquier tipo de documento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A19B5C4-ADCB-A429-D830-542F4D3185D8}"/>
              </a:ext>
            </a:extLst>
          </p:cNvPr>
          <p:cNvSpPr txBox="1">
            <a:spLocks/>
          </p:cNvSpPr>
          <p:nvPr/>
        </p:nvSpPr>
        <p:spPr>
          <a:xfrm>
            <a:off x="472276" y="254173"/>
            <a:ext cx="11247445" cy="562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/>
              <a:t>Automatice la entrada y validación de datos</a:t>
            </a:r>
            <a:endParaRPr lang="en-US" sz="2800" b="1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E38FE83B-6A45-0F32-A8D7-C795D668BAB2}"/>
              </a:ext>
            </a:extLst>
          </p:cNvPr>
          <p:cNvSpPr/>
          <p:nvPr/>
        </p:nvSpPr>
        <p:spPr>
          <a:xfrm>
            <a:off x="8174887" y="1702740"/>
            <a:ext cx="3028692" cy="3254147"/>
          </a:xfrm>
          <a:prstGeom prst="roundRect">
            <a:avLst>
              <a:gd name="adj" fmla="val 33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6" name="Round Same Side Corner Rectangle 4">
            <a:extLst>
              <a:ext uri="{FF2B5EF4-FFF2-40B4-BE49-F238E27FC236}">
                <a16:creationId xmlns:a16="http://schemas.microsoft.com/office/drawing/2014/main" id="{6F440A40-DE62-74C4-66EA-7E00A129950E}"/>
              </a:ext>
            </a:extLst>
          </p:cNvPr>
          <p:cNvSpPr/>
          <p:nvPr/>
        </p:nvSpPr>
        <p:spPr>
          <a:xfrm>
            <a:off x="8174887" y="1702739"/>
            <a:ext cx="3028692" cy="828515"/>
          </a:xfrm>
          <a:prstGeom prst="round2SameRect">
            <a:avLst>
              <a:gd name="adj1" fmla="val 115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rgbClr val="FFFFFF"/>
                </a:solidFill>
                <a:latin typeface="Museo Sans 900"/>
              </a:rPr>
              <a:t>Documentos</a:t>
            </a:r>
            <a:r>
              <a:rPr lang="en-US" dirty="0">
                <a:solidFill>
                  <a:srgbClr val="FFFFFF"/>
                </a:solidFill>
                <a:latin typeface="Museo Sans 900"/>
              </a:rPr>
              <a:t> No </a:t>
            </a:r>
            <a:r>
              <a:rPr lang="en-US" dirty="0" err="1">
                <a:solidFill>
                  <a:srgbClr val="FFFFFF"/>
                </a:solidFill>
                <a:latin typeface="Museo Sans 900"/>
              </a:rPr>
              <a:t>Estructurados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E3649AE-3BA7-30DF-F4E9-76471D9CAE4B}"/>
              </a:ext>
            </a:extLst>
          </p:cNvPr>
          <p:cNvSpPr txBox="1"/>
          <p:nvPr/>
        </p:nvSpPr>
        <p:spPr>
          <a:xfrm>
            <a:off x="8539534" y="3795834"/>
            <a:ext cx="24465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sz="1400" dirty="0">
                <a:solidFill>
                  <a:srgbClr val="163B65"/>
                </a:solidFill>
                <a:latin typeface="Museo Sans 500" panose="02000000000000000000" pitchFamily="2" charset="77"/>
              </a:rPr>
              <a:t>Automatice documentos complejos y no estructurados, como contratos, albaranes y más, con facilidad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63B65"/>
              </a:solidFill>
              <a:effectLst/>
              <a:uLnTx/>
              <a:uFillTx/>
              <a:latin typeface="Museo Sans 500" panose="02000000000000000000" pitchFamily="2" charset="77"/>
              <a:ea typeface="+mn-ea"/>
              <a:cs typeface="+mn-cs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C19CEB82-F5F4-67F2-DA94-C2AEAC1A5D30}"/>
              </a:ext>
            </a:extLst>
          </p:cNvPr>
          <p:cNvSpPr/>
          <p:nvPr/>
        </p:nvSpPr>
        <p:spPr>
          <a:xfrm>
            <a:off x="4342349" y="1702740"/>
            <a:ext cx="3331561" cy="3254147"/>
          </a:xfrm>
          <a:prstGeom prst="roundRect">
            <a:avLst>
              <a:gd name="adj" fmla="val 33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F96AD3B6-2319-417D-F0BA-CFA67FE40260}"/>
              </a:ext>
            </a:extLst>
          </p:cNvPr>
          <p:cNvSpPr/>
          <p:nvPr/>
        </p:nvSpPr>
        <p:spPr>
          <a:xfrm>
            <a:off x="4342349" y="1702739"/>
            <a:ext cx="3331561" cy="828515"/>
          </a:xfrm>
          <a:prstGeom prst="round2SameRect">
            <a:avLst>
              <a:gd name="adj1" fmla="val 11556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rgbClr val="FFFFFF"/>
                </a:solidFill>
                <a:latin typeface="Museo Sans 900"/>
              </a:rPr>
              <a:t>Documentos</a:t>
            </a:r>
            <a:r>
              <a:rPr lang="en-US" dirty="0">
                <a:solidFill>
                  <a:srgbClr val="FFFFFF"/>
                </a:solidFill>
                <a:latin typeface="Museo Sans 90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useo Sans 900"/>
              </a:rPr>
              <a:t>Semiestructurados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60F2D1F-EC82-0B84-2AD1-148BD8236D46}"/>
              </a:ext>
            </a:extLst>
          </p:cNvPr>
          <p:cNvSpPr txBox="1"/>
          <p:nvPr/>
        </p:nvSpPr>
        <p:spPr>
          <a:xfrm>
            <a:off x="4585092" y="3777992"/>
            <a:ext cx="2846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sz="1400">
                <a:solidFill>
                  <a:srgbClr val="163B65"/>
                </a:solidFill>
                <a:latin typeface="Museo Sans 500" panose="02000000000000000000" pitchFamily="2" charset="77"/>
              </a:rPr>
              <a:t>Automatice rápidamente con modelos prediseñados para facturas, recibos y facturas de servicios públicos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63B65"/>
              </a:solidFill>
              <a:effectLst/>
              <a:uLnTx/>
              <a:uFillTx/>
              <a:latin typeface="Museo Sans 500" panose="02000000000000000000" pitchFamily="2" charset="77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9B60D4-F972-FC08-7014-77FFA2ACC979}"/>
              </a:ext>
            </a:extLst>
          </p:cNvPr>
          <p:cNvSpPr/>
          <p:nvPr/>
        </p:nvSpPr>
        <p:spPr>
          <a:xfrm>
            <a:off x="856996" y="1702740"/>
            <a:ext cx="3028692" cy="3254147"/>
          </a:xfrm>
          <a:prstGeom prst="roundRect">
            <a:avLst>
              <a:gd name="adj" fmla="val 334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2856F-4AEC-1B3E-30FF-E748B9ABCEC5}"/>
              </a:ext>
            </a:extLst>
          </p:cNvPr>
          <p:cNvSpPr txBox="1"/>
          <p:nvPr/>
        </p:nvSpPr>
        <p:spPr>
          <a:xfrm>
            <a:off x="1148047" y="3777992"/>
            <a:ext cx="24465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sz="1400">
                <a:solidFill>
                  <a:srgbClr val="163B65"/>
                </a:solidFill>
                <a:latin typeface="Museo Sans 500" panose="02000000000000000000" pitchFamily="2" charset="77"/>
              </a:rPr>
              <a:t>Automatice y optimice el procesamiento de formularios y solicitudes para impulsar una mayor satisfacción del cliente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63B65"/>
              </a:solidFill>
              <a:effectLst/>
              <a:uLnTx/>
              <a:uFillTx/>
              <a:latin typeface="Museo Sans 500" panose="02000000000000000000" pitchFamily="2" charset="77"/>
              <a:ea typeface="+mn-ea"/>
              <a:cs typeface="+mn-cs"/>
            </a:endParaRP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27705ADE-CC93-47B4-ECE8-2D8A607F2E2C}"/>
              </a:ext>
            </a:extLst>
          </p:cNvPr>
          <p:cNvSpPr/>
          <p:nvPr/>
        </p:nvSpPr>
        <p:spPr>
          <a:xfrm>
            <a:off x="856996" y="1702740"/>
            <a:ext cx="3028692" cy="828514"/>
          </a:xfrm>
          <a:prstGeom prst="round2SameRect">
            <a:avLst>
              <a:gd name="adj1" fmla="val 11556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rgbClr val="FFFFFF"/>
                </a:solidFill>
                <a:latin typeface="Museo Sans 900"/>
              </a:rPr>
              <a:t>Documentos</a:t>
            </a:r>
            <a:r>
              <a:rPr lang="en-US" dirty="0">
                <a:solidFill>
                  <a:srgbClr val="FFFFFF"/>
                </a:solidFill>
                <a:latin typeface="Museo Sans 90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useo Sans 900"/>
              </a:rPr>
              <a:t>Estructurados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E3DC49F6-4474-91BD-7DD5-26D8D93C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auto">
          <a:xfrm>
            <a:off x="5631430" y="2653361"/>
            <a:ext cx="929135" cy="92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34">
            <a:extLst>
              <a:ext uri="{FF2B5EF4-FFF2-40B4-BE49-F238E27FC236}">
                <a16:creationId xmlns:a16="http://schemas.microsoft.com/office/drawing/2014/main" id="{87C60E27-1B91-3651-EFF7-F8315C09D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4496" y="2467174"/>
            <a:ext cx="1280339" cy="1272258"/>
          </a:xfrm>
          <a:prstGeom prst="rect">
            <a:avLst/>
          </a:prstGeom>
        </p:spPr>
      </p:pic>
      <p:pic>
        <p:nvPicPr>
          <p:cNvPr id="16" name="Graphic 32" descr="Contract outline">
            <a:extLst>
              <a:ext uri="{FF2B5EF4-FFF2-40B4-BE49-F238E27FC236}">
                <a16:creationId xmlns:a16="http://schemas.microsoft.com/office/drawing/2014/main" id="{BE34B488-2448-1AE2-BBF6-43759F9C1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8277" y="2708751"/>
            <a:ext cx="789104" cy="78910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558BA6-1E34-30B7-ECEE-2EB92E1AD4E4}"/>
              </a:ext>
            </a:extLst>
          </p:cNvPr>
          <p:cNvSpPr txBox="1"/>
          <p:nvPr/>
        </p:nvSpPr>
        <p:spPr>
          <a:xfrm>
            <a:off x="856996" y="5249157"/>
            <a:ext cx="31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RUT, REGISTRO DE USUSARIO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8DFB7B6-BE03-4DEF-B8F2-B6252555DFD5}"/>
              </a:ext>
            </a:extLst>
          </p:cNvPr>
          <p:cNvSpPr txBox="1"/>
          <p:nvPr/>
        </p:nvSpPr>
        <p:spPr>
          <a:xfrm>
            <a:off x="4357736" y="5249157"/>
            <a:ext cx="31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CAMARA DE COMERCIO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525530-765B-CE1E-9285-26CF5B602129}"/>
              </a:ext>
            </a:extLst>
          </p:cNvPr>
          <p:cNvSpPr txBox="1"/>
          <p:nvPr/>
        </p:nvSpPr>
        <p:spPr>
          <a:xfrm>
            <a:off x="8293496" y="5249157"/>
            <a:ext cx="31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ACTA DE POSESION</a:t>
            </a:r>
          </a:p>
        </p:txBody>
      </p:sp>
    </p:spTree>
    <p:extLst>
      <p:ext uri="{BB962C8B-B14F-4D97-AF65-F5344CB8AC3E}">
        <p14:creationId xmlns:p14="http://schemas.microsoft.com/office/powerpoint/2010/main" val="407227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F9CCB93-6D92-4885-F978-951A05477B00}"/>
              </a:ext>
            </a:extLst>
          </p:cNvPr>
          <p:cNvSpPr/>
          <p:nvPr/>
        </p:nvSpPr>
        <p:spPr>
          <a:xfrm>
            <a:off x="411161" y="1424815"/>
            <a:ext cx="11521009" cy="36568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0A45FB-FA92-6A28-39AA-1F79812E2636}"/>
              </a:ext>
            </a:extLst>
          </p:cNvPr>
          <p:cNvGrpSpPr/>
          <p:nvPr/>
        </p:nvGrpSpPr>
        <p:grpSpPr>
          <a:xfrm>
            <a:off x="1853717" y="1424814"/>
            <a:ext cx="8079310" cy="4497056"/>
            <a:chOff x="5634362" y="1810211"/>
            <a:chExt cx="7178995" cy="3995928"/>
          </a:xfrm>
        </p:grpSpPr>
        <p:pic>
          <p:nvPicPr>
            <p:cNvPr id="4" name="Picture 2">
              <a:hlinkClick r:id="rId2"/>
              <a:extLst>
                <a:ext uri="{FF2B5EF4-FFF2-40B4-BE49-F238E27FC236}">
                  <a16:creationId xmlns:a16="http://schemas.microsoft.com/office/drawing/2014/main" id="{2AABC3A0-794B-6420-72AE-F4A97859E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5634362" y="1810211"/>
              <a:ext cx="7178995" cy="399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87E11615-06B2-7811-7262-977FA95D34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6" t="-563" r="780" b="563"/>
            <a:stretch/>
          </p:blipFill>
          <p:spPr>
            <a:xfrm>
              <a:off x="6689558" y="1963555"/>
              <a:ext cx="5063180" cy="3416968"/>
            </a:xfrm>
            <a:prstGeom prst="rect">
              <a:avLst/>
            </a:prstGeom>
          </p:spPr>
        </p:pic>
      </p:grpSp>
      <p:sp>
        <p:nvSpPr>
          <p:cNvPr id="6" name="TextBox 14">
            <a:extLst>
              <a:ext uri="{FF2B5EF4-FFF2-40B4-BE49-F238E27FC236}">
                <a16:creationId xmlns:a16="http://schemas.microsoft.com/office/drawing/2014/main" id="{DF1861BF-D950-4567-DBED-444DFDB620A6}"/>
              </a:ext>
            </a:extLst>
          </p:cNvPr>
          <p:cNvSpPr txBox="1"/>
          <p:nvPr/>
        </p:nvSpPr>
        <p:spPr>
          <a:xfrm>
            <a:off x="411162" y="1424814"/>
            <a:ext cx="2236573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 Sans 500"/>
                <a:ea typeface="+mn-ea"/>
                <a:cs typeface="+mn-cs"/>
              </a:rPr>
              <a:t>Activación Instantánea de Funciones</a:t>
            </a:r>
            <a:endParaRPr lang="es-CO" b="1" dirty="0">
              <a:solidFill>
                <a:schemeClr val="accent3"/>
              </a:solidFill>
              <a:latin typeface="Museo Sans 50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rgbClr val="666666"/>
                </a:solidFill>
                <a:latin typeface="Museo Sans 300"/>
              </a:rPr>
              <a:t>Integración nativa en la Sala de Control</a:t>
            </a:r>
            <a:endParaRPr lang="en-US" sz="1200" dirty="0">
              <a:solidFill>
                <a:srgbClr val="666666"/>
              </a:solidFill>
              <a:latin typeface="Museo Sans 300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59A5D787-4866-BE0F-18FC-74BE6A8E0AA0}"/>
              </a:ext>
            </a:extLst>
          </p:cNvPr>
          <p:cNvSpPr txBox="1"/>
          <p:nvPr/>
        </p:nvSpPr>
        <p:spPr>
          <a:xfrm>
            <a:off x="9150755" y="1919015"/>
            <a:ext cx="2904622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es-CO" b="1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 Sans 500"/>
                <a:ea typeface="+mn-ea"/>
                <a:cs typeface="+mn-cs"/>
              </a:rPr>
              <a:t>Modelos Pre Entrenados</a:t>
            </a:r>
          </a:p>
          <a:p>
            <a:pPr>
              <a:defRPr/>
            </a:pPr>
            <a:r>
              <a:rPr lang="es-MX" sz="1200" dirty="0">
                <a:solidFill>
                  <a:srgbClr val="666666"/>
                </a:solidFill>
                <a:ea typeface="+mn-lt"/>
                <a:cs typeface="+mn-lt"/>
              </a:rPr>
              <a:t>Comience fácilmente con modelos previamente entrenados para documentos de finanzas y cuentas, incluye los analizadores de Google </a:t>
            </a:r>
            <a:r>
              <a:rPr lang="es-MX" sz="1200" dirty="0" err="1">
                <a:solidFill>
                  <a:srgbClr val="666666"/>
                </a:solidFill>
                <a:ea typeface="+mn-lt"/>
                <a:cs typeface="+mn-lt"/>
              </a:rPr>
              <a:t>Doc</a:t>
            </a:r>
            <a:r>
              <a:rPr lang="es-MX" sz="1200" dirty="0">
                <a:solidFill>
                  <a:srgbClr val="666666"/>
                </a:solidFill>
                <a:ea typeface="+mn-lt"/>
                <a:cs typeface="+mn-lt"/>
              </a:rPr>
              <a:t> AI</a:t>
            </a:r>
            <a:endParaRPr lang="en-US" sz="1200" dirty="0">
              <a:solidFill>
                <a:srgbClr val="666666"/>
              </a:solidFill>
              <a:ea typeface="+mn-lt"/>
              <a:cs typeface="+mn-lt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B206EDD6-2340-18A4-2CF6-57F7D759EBB9}"/>
              </a:ext>
            </a:extLst>
          </p:cNvPr>
          <p:cNvSpPr txBox="1"/>
          <p:nvPr/>
        </p:nvSpPr>
        <p:spPr>
          <a:xfrm>
            <a:off x="9132906" y="3422135"/>
            <a:ext cx="2329751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s-CO" b="1" dirty="0">
                <a:solidFill>
                  <a:schemeClr val="accent3"/>
                </a:solidFill>
                <a:latin typeface="Museo Sans 500"/>
              </a:rPr>
              <a:t>Retroalimentación del Usuario</a:t>
            </a:r>
            <a:endParaRPr kumimoji="0" lang="es-CO" b="1" i="0" u="none" strike="noStrike" kern="1200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useo Sans 500"/>
              <a:ea typeface="+mn-ea"/>
              <a:cs typeface="+mn-cs"/>
            </a:endParaRPr>
          </a:p>
          <a:p>
            <a:r>
              <a:rPr lang="es-MX" sz="1200" dirty="0">
                <a:solidFill>
                  <a:srgbClr val="666666"/>
                </a:solidFill>
                <a:latin typeface="Museo Sans 300"/>
              </a:rPr>
              <a:t>El sistema se vuelve más inteligente a medida que el usuario procesa documentos</a:t>
            </a:r>
            <a:endParaRPr lang="en-US" sz="1200" dirty="0">
              <a:solidFill>
                <a:srgbClr val="666666"/>
              </a:solidFill>
              <a:latin typeface="Museo Sans 30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C2F9DF0-2500-FA4D-C2D1-77A9EA0CFDA4}"/>
              </a:ext>
            </a:extLst>
          </p:cNvPr>
          <p:cNvSpPr txBox="1"/>
          <p:nvPr/>
        </p:nvSpPr>
        <p:spPr>
          <a:xfrm>
            <a:off x="411161" y="3119344"/>
            <a:ext cx="2236573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accent3"/>
                </a:solidFill>
                <a:latin typeface="Museo Sans 500"/>
              </a:rPr>
              <a:t>Sencilla I</a:t>
            </a:r>
            <a:r>
              <a:rPr kumimoji="0" lang="es-CO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 Sans 500"/>
                <a:ea typeface="+mn-ea"/>
                <a:cs typeface="+mn-cs"/>
              </a:rPr>
              <a:t>nterfaz</a:t>
            </a: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 Sans 500"/>
                <a:ea typeface="+mn-ea"/>
                <a:cs typeface="+mn-cs"/>
              </a:rPr>
              <a:t> de Usuario </a:t>
            </a:r>
            <a:r>
              <a:rPr lang="es-CO" b="1" dirty="0">
                <a:solidFill>
                  <a:schemeClr val="accent3"/>
                </a:solidFill>
                <a:latin typeface="Museo Sans 500"/>
              </a:rPr>
              <a:t>Pa</a:t>
            </a:r>
            <a:r>
              <a:rPr kumimoji="0" lang="es-CO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 Sans 500"/>
                <a:ea typeface="+mn-ea"/>
                <a:cs typeface="+mn-cs"/>
              </a:rPr>
              <a:t>ra</a:t>
            </a: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 Sans 500"/>
                <a:ea typeface="+mn-ea"/>
                <a:cs typeface="+mn-cs"/>
              </a:rPr>
              <a:t> Configuración y Validación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srgbClr val="666666"/>
                </a:solidFill>
                <a:latin typeface="Museo Sans 300"/>
              </a:rPr>
              <a:t>Integración directa en el proceso y personalice el flujo usando ARRI</a:t>
            </a:r>
            <a:endParaRPr lang="en-US" dirty="0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DC7A7011-CC01-F840-CAED-0ECC1F08EF49}"/>
              </a:ext>
            </a:extLst>
          </p:cNvPr>
          <p:cNvSpPr/>
          <p:nvPr/>
        </p:nvSpPr>
        <p:spPr>
          <a:xfrm>
            <a:off x="2647734" y="3145819"/>
            <a:ext cx="527523" cy="527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White Check Mark Icon Png Download - Black-and-white PNG Image |  Transparent PNG Free Download on SeekPNG">
            <a:extLst>
              <a:ext uri="{FF2B5EF4-FFF2-40B4-BE49-F238E27FC236}">
                <a16:creationId xmlns:a16="http://schemas.microsoft.com/office/drawing/2014/main" id="{0D9B3BDA-E96F-1875-042D-2B08B4048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334" b="79143" l="13171" r="87073">
                        <a14:foregroundMark x1="13171" y1="52607" x2="13171" y2="52607"/>
                        <a14:foregroundMark x1="39756" y1="79143" x2="39756" y2="79143"/>
                        <a14:foregroundMark x1="87195" y1="31402" x2="87195" y2="31402"/>
                        <a14:foregroundMark x1="80732" y1="24334" x2="80732" y2="243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0" t="20175" r="7831" b="16140"/>
          <a:stretch/>
        </p:blipFill>
        <p:spPr bwMode="auto">
          <a:xfrm>
            <a:off x="2736158" y="3271216"/>
            <a:ext cx="350673" cy="2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F074597C-A500-90EB-5726-E133AB82091E}"/>
              </a:ext>
            </a:extLst>
          </p:cNvPr>
          <p:cNvSpPr/>
          <p:nvPr/>
        </p:nvSpPr>
        <p:spPr>
          <a:xfrm>
            <a:off x="2689061" y="1595663"/>
            <a:ext cx="527523" cy="527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White Check Mark Icon Png Download - Black-and-white PNG Image |  Transparent PNG Free Download on SeekPNG">
            <a:extLst>
              <a:ext uri="{FF2B5EF4-FFF2-40B4-BE49-F238E27FC236}">
                <a16:creationId xmlns:a16="http://schemas.microsoft.com/office/drawing/2014/main" id="{D1DB1820-9435-A8D9-9782-903454DB0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334" b="79143" l="13171" r="87073">
                        <a14:foregroundMark x1="13171" y1="52607" x2="13171" y2="52607"/>
                        <a14:foregroundMark x1="39756" y1="79143" x2="39756" y2="79143"/>
                        <a14:foregroundMark x1="87195" y1="31402" x2="87195" y2="31402"/>
                        <a14:foregroundMark x1="80732" y1="24334" x2="80732" y2="243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0" t="20175" r="7831" b="16140"/>
          <a:stretch/>
        </p:blipFill>
        <p:spPr bwMode="auto">
          <a:xfrm>
            <a:off x="2777485" y="1721060"/>
            <a:ext cx="350673" cy="2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20">
            <a:extLst>
              <a:ext uri="{FF2B5EF4-FFF2-40B4-BE49-F238E27FC236}">
                <a16:creationId xmlns:a16="http://schemas.microsoft.com/office/drawing/2014/main" id="{A2B17333-5003-7397-9238-FA0B892BCCAB}"/>
              </a:ext>
            </a:extLst>
          </p:cNvPr>
          <p:cNvSpPr/>
          <p:nvPr/>
        </p:nvSpPr>
        <p:spPr>
          <a:xfrm>
            <a:off x="8564057" y="2073632"/>
            <a:ext cx="527523" cy="527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White Check Mark Icon Png Download - Black-and-white PNG Image |  Transparent PNG Free Download on SeekPNG">
            <a:extLst>
              <a:ext uri="{FF2B5EF4-FFF2-40B4-BE49-F238E27FC236}">
                <a16:creationId xmlns:a16="http://schemas.microsoft.com/office/drawing/2014/main" id="{C4B4F77F-623E-498E-0676-EFCD2B8D8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334" b="79143" l="13171" r="87073">
                        <a14:foregroundMark x1="13171" y1="52607" x2="13171" y2="52607"/>
                        <a14:foregroundMark x1="39756" y1="79143" x2="39756" y2="79143"/>
                        <a14:foregroundMark x1="87195" y1="31402" x2="87195" y2="31402"/>
                        <a14:foregroundMark x1="80732" y1="24334" x2="80732" y2="243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0" t="20175" r="7831" b="16140"/>
          <a:stretch/>
        </p:blipFill>
        <p:spPr bwMode="auto">
          <a:xfrm>
            <a:off x="8652481" y="2199029"/>
            <a:ext cx="350673" cy="2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22">
            <a:extLst>
              <a:ext uri="{FF2B5EF4-FFF2-40B4-BE49-F238E27FC236}">
                <a16:creationId xmlns:a16="http://schemas.microsoft.com/office/drawing/2014/main" id="{87376DF1-AB2F-7C6C-F01E-E77ADA9B7F92}"/>
              </a:ext>
            </a:extLst>
          </p:cNvPr>
          <p:cNvSpPr/>
          <p:nvPr/>
        </p:nvSpPr>
        <p:spPr>
          <a:xfrm>
            <a:off x="8541470" y="3501430"/>
            <a:ext cx="527523" cy="527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White Check Mark Icon Png Download - Black-and-white PNG Image |  Transparent PNG Free Download on SeekPNG">
            <a:extLst>
              <a:ext uri="{FF2B5EF4-FFF2-40B4-BE49-F238E27FC236}">
                <a16:creationId xmlns:a16="http://schemas.microsoft.com/office/drawing/2014/main" id="{3E91EB77-E6EB-1349-7359-D5C46CBA2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334" b="79143" l="13171" r="87073">
                        <a14:foregroundMark x1="13171" y1="52607" x2="13171" y2="52607"/>
                        <a14:foregroundMark x1="39756" y1="79143" x2="39756" y2="79143"/>
                        <a14:foregroundMark x1="87195" y1="31402" x2="87195" y2="31402"/>
                        <a14:foregroundMark x1="80732" y1="24334" x2="80732" y2="243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40" t="20175" r="7831" b="16140"/>
          <a:stretch/>
        </p:blipFill>
        <p:spPr bwMode="auto">
          <a:xfrm>
            <a:off x="8629894" y="3626827"/>
            <a:ext cx="350673" cy="2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D0C13-CDBD-DF3C-F4D0-B96414E5E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3388DC-7E31-C713-A682-811AFF787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62" y="3091631"/>
            <a:ext cx="10734675" cy="94456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  <a:latin typeface="Museo Sans 900"/>
              </a:rPr>
              <a:t>Documentos</a:t>
            </a:r>
            <a:r>
              <a:rPr lang="en-US" dirty="0">
                <a:solidFill>
                  <a:srgbClr val="FFFFFF"/>
                </a:solidFill>
                <a:latin typeface="Museo Sans 90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useo Sans 900"/>
              </a:rPr>
              <a:t>escaneados</a:t>
            </a:r>
            <a:r>
              <a:rPr lang="en-US" dirty="0">
                <a:solidFill>
                  <a:srgbClr val="FFFFFF"/>
                </a:solidFill>
                <a:latin typeface="Museo Sans 900"/>
              </a:rPr>
              <a:t> no </a:t>
            </a:r>
            <a:r>
              <a:rPr lang="en-US" dirty="0" err="1">
                <a:solidFill>
                  <a:srgbClr val="FFFFFF"/>
                </a:solidFill>
                <a:latin typeface="Museo Sans 900"/>
              </a:rPr>
              <a:t>estructurados</a:t>
            </a:r>
            <a:endParaRPr lang="en-US" dirty="0">
              <a:solidFill>
                <a:srgbClr val="FFFFFF"/>
              </a:solidFill>
              <a:latin typeface="Museo Sans 900"/>
            </a:endParaRPr>
          </a:p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(Document Automation)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  <a:ea typeface="+mn-ea"/>
              <a:cs typeface="+mn-cs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420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10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216</Words>
  <Application>Microsoft Office PowerPoint</Application>
  <PresentationFormat>Panorámica</PresentationFormat>
  <Paragraphs>39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Museo Sans 300</vt:lpstr>
      <vt:lpstr>Museo Sans 500</vt:lpstr>
      <vt:lpstr>Museo Sans 700</vt:lpstr>
      <vt:lpstr>Museo Sans 900</vt:lpstr>
      <vt:lpstr>Tema de Office</vt:lpstr>
      <vt:lpstr>Presentación de PowerPoint</vt:lpstr>
      <vt:lpstr>Presentación de PowerPoint</vt:lpstr>
      <vt:lpstr>Automatice la entrada y validación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Aura Elena Acosta Argumedo</dc:creator>
  <cp:lastModifiedBy>Juan Martinez</cp:lastModifiedBy>
  <cp:revision>31</cp:revision>
  <dcterms:created xsi:type="dcterms:W3CDTF">2025-03-03T21:42:13Z</dcterms:created>
  <dcterms:modified xsi:type="dcterms:W3CDTF">2025-04-02T13:16:22Z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848045-3483-4a45-9a85-539dc0d30519_Enabled">
    <vt:lpwstr>true</vt:lpwstr>
  </property>
  <property fmtid="{D5CDD505-2E9C-101B-9397-08002B2CF9AE}" pid="3" name="MSIP_Label_5d848045-3483-4a45-9a85-539dc0d30519_SetDate">
    <vt:lpwstr>2025-03-03T21:46:18Z</vt:lpwstr>
  </property>
  <property fmtid="{D5CDD505-2E9C-101B-9397-08002B2CF9AE}" pid="4" name="MSIP_Label_5d848045-3483-4a45-9a85-539dc0d30519_Method">
    <vt:lpwstr>Privileged</vt:lpwstr>
  </property>
  <property fmtid="{D5CDD505-2E9C-101B-9397-08002B2CF9AE}" pid="5" name="MSIP_Label_5d848045-3483-4a45-9a85-539dc0d30519_Name">
    <vt:lpwstr>Privada</vt:lpwstr>
  </property>
  <property fmtid="{D5CDD505-2E9C-101B-9397-08002B2CF9AE}" pid="6" name="MSIP_Label_5d848045-3483-4a45-9a85-539dc0d30519_SiteId">
    <vt:lpwstr>e8944d97-affb-4612-8caf-e343ec7839c6</vt:lpwstr>
  </property>
  <property fmtid="{D5CDD505-2E9C-101B-9397-08002B2CF9AE}" pid="7" name="MSIP_Label_5d848045-3483-4a45-9a85-539dc0d30519_ActionId">
    <vt:lpwstr>36e985ac-3562-4957-869f-b63cc975c0e6</vt:lpwstr>
  </property>
  <property fmtid="{D5CDD505-2E9C-101B-9397-08002B2CF9AE}" pid="8" name="MSIP_Label_5d848045-3483-4a45-9a85-539dc0d30519_ContentBits">
    <vt:lpwstr>1</vt:lpwstr>
  </property>
  <property fmtid="{D5CDD505-2E9C-101B-9397-08002B2CF9AE}" pid="9" name="MSIP_Label_5d848045-3483-4a45-9a85-539dc0d30519_Tag">
    <vt:lpwstr>10, 0, 1, 1</vt:lpwstr>
  </property>
  <property fmtid="{D5CDD505-2E9C-101B-9397-08002B2CF9AE}" pid="10" name="ClassificationContentMarkingHeaderLocations">
    <vt:lpwstr>Tema de Office:8</vt:lpwstr>
  </property>
  <property fmtid="{D5CDD505-2E9C-101B-9397-08002B2CF9AE}" pid="11" name="ClassificationContentMarkingHeaderText">
    <vt:lpwstr>Información Privada</vt:lpwstr>
  </property>
</Properties>
</file>