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3" r:id="rId1"/>
  </p:sldMasterIdLst>
  <p:notesMasterIdLst>
    <p:notesMasterId r:id="rId88"/>
  </p:notesMasterIdLst>
  <p:handoutMasterIdLst>
    <p:handoutMasterId r:id="rId89"/>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12190413" cy="6858000"/>
  <p:notesSz cx="6864350" cy="9996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4065">
          <p15:clr>
            <a:srgbClr val="A4A3A4"/>
          </p15:clr>
        </p15:guide>
        <p15:guide id="3" orient="horz" pos="754">
          <p15:clr>
            <a:srgbClr val="A4A3A4"/>
          </p15:clr>
        </p15:guide>
        <p15:guide id="4" orient="horz" pos="3838">
          <p15:clr>
            <a:srgbClr val="A4A3A4"/>
          </p15:clr>
        </p15:guide>
        <p15:guide id="5" pos="212">
          <p15:clr>
            <a:srgbClr val="A4A3A4"/>
          </p15:clr>
        </p15:guide>
        <p15:guide id="6" pos="7467">
          <p15:clr>
            <a:srgbClr val="A4A3A4"/>
          </p15:clr>
        </p15:guide>
        <p15:guide id="7" pos="6561">
          <p15:clr>
            <a:srgbClr val="A4A3A4"/>
          </p15:clr>
        </p15:guide>
        <p15:guide id="8" pos="3749">
          <p15:clr>
            <a:srgbClr val="A4A3A4"/>
          </p15:clr>
        </p15:guide>
        <p15:guide id="9" pos="5586" userDrawn="1">
          <p15:clr>
            <a:srgbClr val="A4A3A4"/>
          </p15:clr>
        </p15:guide>
      </p15:sldGuideLst>
    </p:ext>
    <p:ext uri="{2D200454-40CA-4A62-9FC3-DE9A4176ACB9}">
      <p15:notesGuideLst xmlns:p15="http://schemas.microsoft.com/office/powerpoint/2012/main">
        <p15:guide id="1" orient="horz" pos="3149" userDrawn="1">
          <p15:clr>
            <a:srgbClr val="A4A3A4"/>
          </p15:clr>
        </p15:guide>
        <p15:guide id="2" pos="216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n Dobbie" initials="GD" lastIdx="2" clrIdx="0">
    <p:extLst>
      <p:ext uri="{19B8F6BF-5375-455C-9EA6-DF929625EA0E}">
        <p15:presenceInfo xmlns:p15="http://schemas.microsoft.com/office/powerpoint/2012/main" userId="S-1-5-21-989350026-761214282-1553431170-1001" providerId="AD"/>
      </p:ext>
    </p:extLst>
  </p:cmAuthor>
  <p:cmAuthor id="2" name="Glen Dobbie" initials="GD [2]" lastIdx="202" clrIdx="1">
    <p:extLst>
      <p:ext uri="{19B8F6BF-5375-455C-9EA6-DF929625EA0E}">
        <p15:presenceInfo xmlns:p15="http://schemas.microsoft.com/office/powerpoint/2012/main" userId="e07e2102d2cdc657" providerId="Windows Live"/>
      </p:ext>
    </p:extLst>
  </p:cmAuthor>
  <p:cmAuthor id="3" name="Alison Silvester" initials="AS" lastIdx="3" clrIdx="2">
    <p:extLst>
      <p:ext uri="{19B8F6BF-5375-455C-9EA6-DF929625EA0E}">
        <p15:presenceInfo xmlns:p15="http://schemas.microsoft.com/office/powerpoint/2012/main" userId="Alison Silvester" providerId="None"/>
      </p:ext>
    </p:extLst>
  </p:cmAuthor>
  <p:cmAuthor id="4" name="Ben Cheyne" initials="BC" lastIdx="39" clrIdx="3">
    <p:extLst>
      <p:ext uri="{19B8F6BF-5375-455C-9EA6-DF929625EA0E}">
        <p15:presenceInfo xmlns:p15="http://schemas.microsoft.com/office/powerpoint/2012/main" userId="S-1-12-1-732720110-1127913184-3097480119-16751208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FD5"/>
    <a:srgbClr val="C6DCE4"/>
    <a:srgbClr val="E7FDF6"/>
    <a:srgbClr val="262626"/>
    <a:srgbClr val="4472C4"/>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20746" autoAdjust="0"/>
    <p:restoredTop sz="96357" autoAdjust="0"/>
  </p:normalViewPr>
  <p:slideViewPr>
    <p:cSldViewPr snapToGrid="0">
      <p:cViewPr varScale="1">
        <p:scale>
          <a:sx n="108" d="100"/>
          <a:sy n="108" d="100"/>
        </p:scale>
        <p:origin x="300" y="90"/>
      </p:cViewPr>
      <p:guideLst>
        <p:guide orient="horz" pos="618"/>
        <p:guide orient="horz" pos="4065"/>
        <p:guide orient="horz" pos="754"/>
        <p:guide orient="horz" pos="3838"/>
        <p:guide pos="212"/>
        <p:guide pos="7467"/>
        <p:guide pos="6561"/>
        <p:guide pos="3749"/>
        <p:guide pos="5586"/>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4" d="100"/>
          <a:sy n="74" d="100"/>
        </p:scale>
        <p:origin x="3174" y="90"/>
      </p:cViewPr>
      <p:guideLst>
        <p:guide orient="horz" pos="3149"/>
        <p:guide pos="2162"/>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88" Type="http://schemas.openxmlformats.org/officeDocument/2006/relationships/notesMaster" Target="notesMasters/notesMaster1.xml"/><Relationship Id="rId89" Type="http://schemas.openxmlformats.org/officeDocument/2006/relationships/handoutMaster" Target="handoutMasters/handoutMaster1.xml"/><Relationship Id="rId90" Type="http://schemas.openxmlformats.org/officeDocument/2006/relationships/commentAuthors" Target="commentAuthors.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454C9-1672-4096-A2FA-394102DF4CE2}"/>
              </a:ext>
            </a:extLst>
          </p:cNvPr>
          <p:cNvSpPr>
            <a:spLocks noGrp="1"/>
          </p:cNvSpPr>
          <p:nvPr>
            <p:ph type="hdr" sz="quarter"/>
          </p:nvPr>
        </p:nvSpPr>
        <p:spPr>
          <a:xfrm>
            <a:off x="2" y="1"/>
            <a:ext cx="2974552" cy="501560"/>
          </a:xfrm>
          <a:prstGeom prst="rect">
            <a:avLst/>
          </a:prstGeom>
        </p:spPr>
        <p:txBody>
          <a:bodyPr vert="horz" lIns="92062" tIns="46031" rIns="92062" bIns="46031" rtlCol="0"/>
          <a:lstStyle>
            <a:lvl1pPr algn="l">
              <a:defRPr sz="1200"/>
            </a:lvl1pPr>
          </a:lstStyle>
          <a:p>
            <a:endParaRPr lang="en-AU" dirty="0"/>
          </a:p>
        </p:txBody>
      </p:sp>
      <p:sp>
        <p:nvSpPr>
          <p:cNvPr id="4" name="Footer Placeholder 3">
            <a:extLst>
              <a:ext uri="{FF2B5EF4-FFF2-40B4-BE49-F238E27FC236}">
                <a16:creationId xmlns:a16="http://schemas.microsoft.com/office/drawing/2014/main" id="{98A25635-F431-42B3-83D2-6D0CEDCC009A}"/>
              </a:ext>
            </a:extLst>
          </p:cNvPr>
          <p:cNvSpPr>
            <a:spLocks noGrp="1"/>
          </p:cNvSpPr>
          <p:nvPr>
            <p:ph type="ftr" sz="quarter" idx="2"/>
          </p:nvPr>
        </p:nvSpPr>
        <p:spPr>
          <a:xfrm>
            <a:off x="2" y="9494931"/>
            <a:ext cx="2974552" cy="501558"/>
          </a:xfrm>
          <a:prstGeom prst="rect">
            <a:avLst/>
          </a:prstGeom>
        </p:spPr>
        <p:txBody>
          <a:bodyPr vert="horz" lIns="92062" tIns="46031" rIns="92062" bIns="46031" rtlCol="0" anchor="b"/>
          <a:lstStyle>
            <a:lvl1pPr algn="l">
              <a:defRPr sz="1200"/>
            </a:lvl1pPr>
          </a:lstStyle>
          <a:p>
            <a:endParaRPr lang="en-AU" dirty="0"/>
          </a:p>
        </p:txBody>
      </p:sp>
      <p:sp>
        <p:nvSpPr>
          <p:cNvPr id="5" name="Slide Number Placeholder 4">
            <a:extLst>
              <a:ext uri="{FF2B5EF4-FFF2-40B4-BE49-F238E27FC236}">
                <a16:creationId xmlns:a16="http://schemas.microsoft.com/office/drawing/2014/main" id="{D3F85B01-B3DA-4305-B163-F552ACCCE8C7}"/>
              </a:ext>
            </a:extLst>
          </p:cNvPr>
          <p:cNvSpPr>
            <a:spLocks noGrp="1"/>
          </p:cNvSpPr>
          <p:nvPr>
            <p:ph type="sldNum" sz="quarter" idx="3"/>
          </p:nvPr>
        </p:nvSpPr>
        <p:spPr>
          <a:xfrm>
            <a:off x="3888211" y="9494931"/>
            <a:ext cx="2974552" cy="501558"/>
          </a:xfrm>
          <a:prstGeom prst="rect">
            <a:avLst/>
          </a:prstGeom>
        </p:spPr>
        <p:txBody>
          <a:bodyPr vert="horz" lIns="92062" tIns="46031" rIns="92062" bIns="46031" rtlCol="0" anchor="b"/>
          <a:lstStyle>
            <a:lvl1pPr algn="r">
              <a:defRPr sz="1200"/>
            </a:lvl1pPr>
          </a:lstStyle>
          <a:p>
            <a:fld id="{928D9F48-3DD5-49C9-BC3E-8D68B0ECC81A}" type="slidenum">
              <a:rPr lang="en-AU" smtClean="0"/>
              <a:t>‹#›</a:t>
            </a:fld>
            <a:endParaRPr lang="en-AU" dirty="0"/>
          </a:p>
        </p:txBody>
      </p:sp>
    </p:spTree>
    <p:extLst>
      <p:ext uri="{BB962C8B-B14F-4D97-AF65-F5344CB8AC3E}">
        <p14:creationId xmlns:p14="http://schemas.microsoft.com/office/powerpoint/2010/main" val="2409456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74552" cy="501560"/>
          </a:xfrm>
          <a:prstGeom prst="rect">
            <a:avLst/>
          </a:prstGeom>
        </p:spPr>
        <p:txBody>
          <a:bodyPr vert="horz" lIns="92062" tIns="46031" rIns="92062" bIns="46031" rtlCol="0"/>
          <a:lstStyle>
            <a:lvl1pPr algn="l">
              <a:defRPr sz="1200"/>
            </a:lvl1pPr>
          </a:lstStyle>
          <a:p>
            <a:endParaRPr lang="en-AU" dirty="0"/>
          </a:p>
        </p:txBody>
      </p:sp>
      <p:sp>
        <p:nvSpPr>
          <p:cNvPr id="3" name="Date Placeholder 2"/>
          <p:cNvSpPr>
            <a:spLocks noGrp="1"/>
          </p:cNvSpPr>
          <p:nvPr>
            <p:ph type="dt" idx="1"/>
          </p:nvPr>
        </p:nvSpPr>
        <p:spPr>
          <a:xfrm>
            <a:off x="3888211" y="1"/>
            <a:ext cx="2974552" cy="501560"/>
          </a:xfrm>
          <a:prstGeom prst="rect">
            <a:avLst/>
          </a:prstGeom>
        </p:spPr>
        <p:txBody>
          <a:bodyPr vert="horz" lIns="92062" tIns="46031" rIns="92062" bIns="46031" rtlCol="0"/>
          <a:lstStyle>
            <a:lvl1pPr algn="r">
              <a:defRPr sz="1200"/>
            </a:lvl1pPr>
          </a:lstStyle>
          <a:p>
            <a:fld id="{9FBD085E-8C16-4CE5-AC41-49B004A221FE}" type="datetimeFigureOut">
              <a:rPr lang="en-AU" smtClean="0"/>
              <a:t>11/07/2025</a:t>
            </a:fld>
            <a:endParaRPr lang="en-AU" dirty="0"/>
          </a:p>
        </p:txBody>
      </p:sp>
      <p:sp>
        <p:nvSpPr>
          <p:cNvPr id="5" name="Notes Placeholder 4"/>
          <p:cNvSpPr>
            <a:spLocks noGrp="1"/>
          </p:cNvSpPr>
          <p:nvPr>
            <p:ph type="body" sz="quarter" idx="3"/>
          </p:nvPr>
        </p:nvSpPr>
        <p:spPr>
          <a:xfrm>
            <a:off x="382448" y="4346446"/>
            <a:ext cx="6099454" cy="3936117"/>
          </a:xfrm>
          <a:prstGeom prst="rect">
            <a:avLst/>
          </a:prstGeom>
        </p:spPr>
        <p:txBody>
          <a:bodyPr vert="horz" lIns="92062" tIns="46031" rIns="92062" bIns="46031"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Footer Placeholder 5"/>
          <p:cNvSpPr>
            <a:spLocks noGrp="1"/>
          </p:cNvSpPr>
          <p:nvPr>
            <p:ph type="ftr" sz="quarter" idx="4"/>
          </p:nvPr>
        </p:nvSpPr>
        <p:spPr>
          <a:xfrm>
            <a:off x="2" y="9494931"/>
            <a:ext cx="2974552" cy="501558"/>
          </a:xfrm>
          <a:prstGeom prst="rect">
            <a:avLst/>
          </a:prstGeom>
        </p:spPr>
        <p:txBody>
          <a:bodyPr vert="horz" lIns="92062" tIns="46031" rIns="92062" bIns="46031"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8211" y="9494931"/>
            <a:ext cx="2974552" cy="501558"/>
          </a:xfrm>
          <a:prstGeom prst="rect">
            <a:avLst/>
          </a:prstGeom>
        </p:spPr>
        <p:txBody>
          <a:bodyPr vert="horz" lIns="92062" tIns="46031" rIns="92062" bIns="46031" rtlCol="0" anchor="b"/>
          <a:lstStyle>
            <a:lvl1pPr algn="r">
              <a:defRPr sz="1200"/>
            </a:lvl1pPr>
          </a:lstStyle>
          <a:p>
            <a:fld id="{A3E59069-0338-42C4-8723-B57AC82341FD}" type="slidenum">
              <a:rPr lang="en-AU" smtClean="0"/>
              <a:t>‹#›</a:t>
            </a:fld>
            <a:endParaRPr lang="en-AU" dirty="0"/>
          </a:p>
        </p:txBody>
      </p:sp>
      <p:sp>
        <p:nvSpPr>
          <p:cNvPr id="8" name="Slide Image Placeholder 7"/>
          <p:cNvSpPr>
            <a:spLocks noGrp="1" noRot="1" noChangeAspect="1"/>
          </p:cNvSpPr>
          <p:nvPr>
            <p:ph type="sldImg" idx="2"/>
          </p:nvPr>
        </p:nvSpPr>
        <p:spPr>
          <a:xfrm>
            <a:off x="493713" y="869950"/>
            <a:ext cx="5876925" cy="3306763"/>
          </a:xfrm>
          <a:prstGeom prst="rect">
            <a:avLst/>
          </a:prstGeom>
          <a:noFill/>
          <a:ln w="12700">
            <a:solidFill>
              <a:prstClr val="black"/>
            </a:solidFill>
          </a:ln>
        </p:spPr>
        <p:txBody>
          <a:bodyPr vert="horz" lIns="92062" tIns="46031" rIns="92062" bIns="46031" rtlCol="0" anchor="ctr"/>
          <a:lstStyle/>
          <a:p>
            <a:endParaRPr lang="en-AU" dirty="0"/>
          </a:p>
        </p:txBody>
      </p:sp>
    </p:spTree>
    <p:extLst>
      <p:ext uri="{BB962C8B-B14F-4D97-AF65-F5344CB8AC3E}">
        <p14:creationId xmlns:p14="http://schemas.microsoft.com/office/powerpoint/2010/main" val="310412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780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914400" algn="l" defTabSz="914400" rtl="0" eaLnBrk="1" latinLnBrk="0" hangingPunct="1">
      <a:defRPr lang="en-US" sz="1200" kern="1200" dirty="0">
        <a:solidFill>
          <a:schemeClr val="tx1"/>
        </a:solidFill>
        <a:latin typeface="+mn-lt"/>
        <a:ea typeface="+mn-ea"/>
        <a:cs typeface="+mn-cs"/>
      </a:defRPr>
    </a:lvl3pPr>
    <a:lvl4pPr marL="1371600" algn="l" defTabSz="914400" rtl="0" eaLnBrk="1" latinLnBrk="0" hangingPunct="1">
      <a:defRPr lang="en-US" sz="1200" kern="1200" dirty="0">
        <a:solidFill>
          <a:schemeClr val="tx1"/>
        </a:solidFill>
        <a:latin typeface="+mn-lt"/>
        <a:ea typeface="+mn-ea"/>
        <a:cs typeface="+mn-cs"/>
      </a:defRPr>
    </a:lvl4pPr>
    <a:lvl5pPr marL="1828800" algn="l" defTabSz="914400" rtl="0" eaLnBrk="1" latinLnBrk="0" hangingPunct="1">
      <a:defRPr lang="en-AU" sz="1200" kern="1200" dirty="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1.wdp"/><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Content Purp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1001" y="112296"/>
            <a:ext cx="11408462" cy="868780"/>
          </a:xfrm>
        </p:spPr>
        <p:txBody>
          <a:bodyPr/>
          <a:lstStyle>
            <a:lvl1pPr algn="ctr">
              <a:defRPr>
                <a:solidFill>
                  <a:srgbClr val="036A37"/>
                </a:solidFill>
              </a:defRPr>
            </a:lvl1pPr>
          </a:lstStyle>
          <a:p>
            <a:r>
              <a:rPr lang="en-US" dirty="0"/>
              <a:t>Click to edit Master title styles</a:t>
            </a:r>
            <a:endParaRPr lang="en-AU" dirty="0"/>
          </a:p>
        </p:txBody>
      </p:sp>
      <p:sp>
        <p:nvSpPr>
          <p:cNvPr id="3" name="Content Placeholder 2"/>
          <p:cNvSpPr>
            <a:spLocks noGrp="1"/>
          </p:cNvSpPr>
          <p:nvPr>
            <p:ph idx="1"/>
          </p:nvPr>
        </p:nvSpPr>
        <p:spPr>
          <a:xfrm>
            <a:off x="390975" y="1223161"/>
            <a:ext cx="11408462" cy="44116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4">
            <a:extLst>
              <a:ext uri="{FF2B5EF4-FFF2-40B4-BE49-F238E27FC236}">
                <a16:creationId xmlns:a16="http://schemas.microsoft.com/office/drawing/2014/main" id="{7EA90161-B53B-D67D-98B3-AED588FEC500}"/>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7705158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2 objects (Right SmartArt objects)">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484653" y="1693305"/>
            <a:ext cx="550896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
        <p:nvSpPr>
          <p:cNvPr id="7" name="SmartArt Placeholder 6">
            <a:extLst>
              <a:ext uri="{FF2B5EF4-FFF2-40B4-BE49-F238E27FC236}">
                <a16:creationId xmlns:a16="http://schemas.microsoft.com/office/drawing/2014/main" id="{2856C7ED-D818-035A-C631-4861FC01FFE5}"/>
              </a:ext>
            </a:extLst>
          </p:cNvPr>
          <p:cNvSpPr>
            <a:spLocks noGrp="1"/>
          </p:cNvSpPr>
          <p:nvPr>
            <p:ph type="dgm" sz="quarter" idx="13"/>
          </p:nvPr>
        </p:nvSpPr>
        <p:spPr>
          <a:xfrm>
            <a:off x="6195547" y="1693305"/>
            <a:ext cx="5510212" cy="4114800"/>
          </a:xfrm>
        </p:spPr>
        <p:txBody>
          <a:bodyPr/>
          <a:lstStyle/>
          <a:p>
            <a:endParaRPr lang="en-AU"/>
          </a:p>
        </p:txBody>
      </p:sp>
      <p:sp>
        <p:nvSpPr>
          <p:cNvPr id="4" name="Title 3">
            <a:extLst>
              <a:ext uri="{FF2B5EF4-FFF2-40B4-BE49-F238E27FC236}">
                <a16:creationId xmlns:a16="http://schemas.microsoft.com/office/drawing/2014/main" id="{BEF90792-E39F-7BC8-0610-6F5DF914A945}"/>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6106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Slide (Main title and Subtitle)">
    <p:spTree>
      <p:nvGrpSpPr>
        <p:cNvPr id="1" name=""/>
        <p:cNvGrpSpPr/>
        <p:nvPr/>
      </p:nvGrpSpPr>
      <p:grpSpPr>
        <a:xfrm>
          <a:off x="0" y="0"/>
          <a:ext cx="0" cy="0"/>
          <a:chOff x="0" y="0"/>
          <a:chExt cx="0" cy="0"/>
        </a:xfrm>
      </p:grpSpPr>
      <p:pic>
        <p:nvPicPr>
          <p:cNvPr id="8" name="Picture 7" descr="A person sitting at a table&#10;&#10;Description automatically generated">
            <a:extLst>
              <a:ext uri="{FF2B5EF4-FFF2-40B4-BE49-F238E27FC236}">
                <a16:creationId xmlns:a16="http://schemas.microsoft.com/office/drawing/2014/main" id="{314A0444-2E87-4DF4-88EF-E3AC347AF22B}"/>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b="15635"/>
          <a:stretch/>
        </p:blipFill>
        <p:spPr>
          <a:xfrm>
            <a:off x="-3766" y="-3895"/>
            <a:ext cx="12194179" cy="6861896"/>
          </a:xfrm>
          <a:prstGeom prst="rect">
            <a:avLst/>
          </a:prstGeom>
        </p:spPr>
      </p:pic>
      <p:sp>
        <p:nvSpPr>
          <p:cNvPr id="14" name="Rectangle 13">
            <a:extLst>
              <a:ext uri="{FF2B5EF4-FFF2-40B4-BE49-F238E27FC236}">
                <a16:creationId xmlns:a16="http://schemas.microsoft.com/office/drawing/2014/main" id="{0CF3B6C8-E2F3-4745-AF17-1511ADC1113F}"/>
              </a:ext>
            </a:extLst>
          </p:cNvPr>
          <p:cNvSpPr/>
          <p:nvPr userDrawn="1"/>
        </p:nvSpPr>
        <p:spPr>
          <a:xfrm>
            <a:off x="0" y="0"/>
            <a:ext cx="8620217" cy="6867525"/>
          </a:xfrm>
          <a:custGeom>
            <a:avLst/>
            <a:gdLst>
              <a:gd name="connsiteX0" fmla="*/ 0 w 5812971"/>
              <a:gd name="connsiteY0" fmla="*/ 0 h 6858000"/>
              <a:gd name="connsiteX1" fmla="*/ 5812971 w 5812971"/>
              <a:gd name="connsiteY1" fmla="*/ 0 h 6858000"/>
              <a:gd name="connsiteX2" fmla="*/ 5812971 w 5812971"/>
              <a:gd name="connsiteY2" fmla="*/ 6858000 h 6858000"/>
              <a:gd name="connsiteX3" fmla="*/ 0 w 5812971"/>
              <a:gd name="connsiteY3" fmla="*/ 6858000 h 6858000"/>
              <a:gd name="connsiteX4" fmla="*/ 0 w 5812971"/>
              <a:gd name="connsiteY4" fmla="*/ 0 h 6858000"/>
              <a:gd name="connsiteX0" fmla="*/ 0 w 5812971"/>
              <a:gd name="connsiteY0" fmla="*/ 0 h 6858000"/>
              <a:gd name="connsiteX1" fmla="*/ 5812971 w 5812971"/>
              <a:gd name="connsiteY1" fmla="*/ 0 h 6858000"/>
              <a:gd name="connsiteX2" fmla="*/ 3269796 w 5812971"/>
              <a:gd name="connsiteY2" fmla="*/ 6848475 h 6858000"/>
              <a:gd name="connsiteX3" fmla="*/ 0 w 5812971"/>
              <a:gd name="connsiteY3" fmla="*/ 6858000 h 6858000"/>
              <a:gd name="connsiteX4" fmla="*/ 0 w 5812971"/>
              <a:gd name="connsiteY4" fmla="*/ 0 h 6858000"/>
              <a:gd name="connsiteX0" fmla="*/ 0 w 9413421"/>
              <a:gd name="connsiteY0" fmla="*/ 0 h 6858000"/>
              <a:gd name="connsiteX1" fmla="*/ 9413421 w 9413421"/>
              <a:gd name="connsiteY1" fmla="*/ 0 h 6858000"/>
              <a:gd name="connsiteX2" fmla="*/ 3269796 w 9413421"/>
              <a:gd name="connsiteY2" fmla="*/ 6848475 h 6858000"/>
              <a:gd name="connsiteX3" fmla="*/ 0 w 9413421"/>
              <a:gd name="connsiteY3" fmla="*/ 6858000 h 6858000"/>
              <a:gd name="connsiteX4" fmla="*/ 0 w 9413421"/>
              <a:gd name="connsiteY4" fmla="*/ 0 h 6858000"/>
              <a:gd name="connsiteX0" fmla="*/ 0 w 9413421"/>
              <a:gd name="connsiteY0" fmla="*/ 0 h 6867525"/>
              <a:gd name="connsiteX1" fmla="*/ 9413421 w 9413421"/>
              <a:gd name="connsiteY1" fmla="*/ 0 h 6867525"/>
              <a:gd name="connsiteX2" fmla="*/ 3269796 w 9413421"/>
              <a:gd name="connsiteY2" fmla="*/ 6867525 h 6867525"/>
              <a:gd name="connsiteX3" fmla="*/ 0 w 9413421"/>
              <a:gd name="connsiteY3" fmla="*/ 6858000 h 6867525"/>
              <a:gd name="connsiteX4" fmla="*/ 0 w 9413421"/>
              <a:gd name="connsiteY4" fmla="*/ 0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421" h="6867525">
                <a:moveTo>
                  <a:pt x="0" y="0"/>
                </a:moveTo>
                <a:lnTo>
                  <a:pt x="9413421" y="0"/>
                </a:lnTo>
                <a:lnTo>
                  <a:pt x="3269796" y="6867525"/>
                </a:lnTo>
                <a:lnTo>
                  <a:pt x="0" y="6858000"/>
                </a:lnTo>
                <a:lnTo>
                  <a:pt x="0" y="0"/>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6D6B155D-7E52-4407-A4A8-B112DDE8C687}"/>
              </a:ext>
            </a:extLst>
          </p:cNvPr>
          <p:cNvSpPr>
            <a:spLocks noGrp="1"/>
          </p:cNvSpPr>
          <p:nvPr>
            <p:ph type="ctrTitle" hasCustomPrompt="1"/>
          </p:nvPr>
        </p:nvSpPr>
        <p:spPr>
          <a:xfrm>
            <a:off x="432120" y="1196975"/>
            <a:ext cx="5663085" cy="2356396"/>
          </a:xfrm>
        </p:spPr>
        <p:txBody>
          <a:bodyPr anchor="b"/>
          <a:lstStyle>
            <a:lvl1pPr algn="l">
              <a:defRPr sz="3600" cap="all" baseline="0">
                <a:solidFill>
                  <a:schemeClr val="bg1"/>
                </a:solidFill>
                <a:latin typeface="+mj-lt"/>
                <a:ea typeface="Franklin Gothic Demi" charset="0"/>
                <a:cs typeface="Franklin Gothic Demi" charset="0"/>
              </a:defRPr>
            </a:lvl1pPr>
          </a:lstStyle>
          <a:p>
            <a:r>
              <a:rPr lang="en-US" dirty="0"/>
              <a:t>CLICK TO EDIT MASTER TITLE STYLE</a:t>
            </a:r>
            <a:endParaRPr lang="en-AU" dirty="0"/>
          </a:p>
        </p:txBody>
      </p:sp>
      <p:sp>
        <p:nvSpPr>
          <p:cNvPr id="3" name="Subtitle 2">
            <a:extLst>
              <a:ext uri="{FF2B5EF4-FFF2-40B4-BE49-F238E27FC236}">
                <a16:creationId xmlns:a16="http://schemas.microsoft.com/office/drawing/2014/main" id="{F98D195C-EB4D-454F-A6B5-AE47765D0ACB}"/>
              </a:ext>
            </a:extLst>
          </p:cNvPr>
          <p:cNvSpPr>
            <a:spLocks noGrp="1"/>
          </p:cNvSpPr>
          <p:nvPr>
            <p:ph type="subTitle" idx="1"/>
          </p:nvPr>
        </p:nvSpPr>
        <p:spPr>
          <a:xfrm>
            <a:off x="432121" y="4049486"/>
            <a:ext cx="5128924" cy="1251722"/>
          </a:xfrm>
        </p:spPr>
        <p:txBody>
          <a:bodyPr/>
          <a:lstStyle>
            <a:lvl1pPr marL="0" indent="0" algn="l">
              <a:buNone/>
              <a:defRPr sz="2400">
                <a:solidFill>
                  <a:schemeClr val="bg1"/>
                </a:solidFill>
                <a:latin typeface="+mn-lt"/>
                <a:ea typeface="Franklin Gothic Book" charset="0"/>
                <a:cs typeface="Franklin Gothic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5" name="Picture 4" descr="A picture containing drawing, shirt&#10;&#10;Description automatically generated">
            <a:extLst>
              <a:ext uri="{FF2B5EF4-FFF2-40B4-BE49-F238E27FC236}">
                <a16:creationId xmlns:a16="http://schemas.microsoft.com/office/drawing/2014/main" id="{6ECA6EA0-2E6F-4DD8-B26E-CE7F9E24A92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2590" y="156388"/>
            <a:ext cx="2608187" cy="1400404"/>
          </a:xfrm>
          <a:prstGeom prst="rect">
            <a:avLst/>
          </a:prstGeom>
        </p:spPr>
      </p:pic>
      <p:sp>
        <p:nvSpPr>
          <p:cNvPr id="4" name="Slide Number Placeholder 4">
            <a:extLst>
              <a:ext uri="{FF2B5EF4-FFF2-40B4-BE49-F238E27FC236}">
                <a16:creationId xmlns:a16="http://schemas.microsoft.com/office/drawing/2014/main" id="{4067B2C3-513F-095E-44B4-6AE41A198904}"/>
              </a:ext>
            </a:extLst>
          </p:cNvPr>
          <p:cNvSpPr>
            <a:spLocks noGrp="1"/>
          </p:cNvSpPr>
          <p:nvPr>
            <p:ph type="sldNum" sz="quarter" idx="12"/>
          </p:nvPr>
        </p:nvSpPr>
        <p:spPr>
          <a:xfrm>
            <a:off x="11324595" y="6321577"/>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983787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ide + content (TO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7762D-5837-4E7C-9684-D9B684C78DF1}"/>
              </a:ext>
            </a:extLst>
          </p:cNvPr>
          <p:cNvSpPr/>
          <p:nvPr userDrawn="1"/>
        </p:nvSpPr>
        <p:spPr>
          <a:xfrm>
            <a:off x="0" y="-8965"/>
            <a:ext cx="3529493" cy="6858000"/>
          </a:xfrm>
          <a:prstGeom prst="rect">
            <a:avLst/>
          </a:prstGeom>
          <a:solidFill>
            <a:srgbClr val="E7F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0CAC58F-2A75-4953-B595-8DEB8C706E18}"/>
              </a:ext>
            </a:extLst>
          </p:cNvPr>
          <p:cNvSpPr>
            <a:spLocks noGrp="1"/>
          </p:cNvSpPr>
          <p:nvPr>
            <p:ph type="title"/>
          </p:nvPr>
        </p:nvSpPr>
        <p:spPr>
          <a:xfrm>
            <a:off x="168680" y="499515"/>
            <a:ext cx="3192131" cy="851453"/>
          </a:xfrm>
        </p:spPr>
        <p:txBody>
          <a:bodyPr/>
          <a:lstStyle>
            <a:lvl1pPr>
              <a:defRPr sz="1800"/>
            </a:lvl1pPr>
          </a:lstStyle>
          <a:p>
            <a:r>
              <a:rPr lang="en-US" dirty="0"/>
              <a:t>Click to edit Master title style</a:t>
            </a:r>
            <a:endParaRPr lang="en-AU" dirty="0"/>
          </a:p>
        </p:txBody>
      </p:sp>
      <p:sp>
        <p:nvSpPr>
          <p:cNvPr id="5" name="Slide Number Placeholder 4">
            <a:extLst>
              <a:ext uri="{FF2B5EF4-FFF2-40B4-BE49-F238E27FC236}">
                <a16:creationId xmlns:a16="http://schemas.microsoft.com/office/drawing/2014/main" id="{B6F4245D-6206-465B-8ECE-CE82D72691D7}"/>
              </a:ext>
            </a:extLst>
          </p:cNvPr>
          <p:cNvSpPr>
            <a:spLocks noGrp="1"/>
          </p:cNvSpPr>
          <p:nvPr>
            <p:ph type="sldNum" sz="quarter" idx="12"/>
          </p:nvPr>
        </p:nvSpPr>
        <p:spPr>
          <a:xfrm>
            <a:off x="11324595" y="6321577"/>
            <a:ext cx="530502" cy="424279"/>
          </a:xfrm>
        </p:spPr>
        <p:txBody>
          <a:bodyPr/>
          <a:lstStyle>
            <a:lvl1pPr algn="r">
              <a:defRPr>
                <a:solidFill>
                  <a:schemeClr val="tx1"/>
                </a:solidFill>
              </a:defRPr>
            </a:lvl1pPr>
          </a:lstStyle>
          <a:p>
            <a:fld id="{02940152-9449-402B-A3BC-8012B7E056D7}" type="slidenum">
              <a:rPr lang="en-AU" smtClean="0"/>
              <a:pPr/>
              <a:t>‹#›</a:t>
            </a:fld>
            <a:endParaRPr lang="en-AU" dirty="0"/>
          </a:p>
        </p:txBody>
      </p:sp>
      <p:sp>
        <p:nvSpPr>
          <p:cNvPr id="7" name="Text Placeholder 6"/>
          <p:cNvSpPr>
            <a:spLocks noGrp="1"/>
          </p:cNvSpPr>
          <p:nvPr>
            <p:ph type="body" sz="quarter" idx="13"/>
          </p:nvPr>
        </p:nvSpPr>
        <p:spPr>
          <a:xfrm>
            <a:off x="3971727" y="523380"/>
            <a:ext cx="7883370" cy="5602211"/>
          </a:xfrm>
        </p:spPr>
        <p:txBody>
          <a:bodyPr>
            <a:noAutofit/>
          </a:bodyPr>
          <a:lstStyle>
            <a:lvl1pPr marL="457200" indent="-457200">
              <a:buFont typeface="+mj-lt"/>
              <a:buAutoNum type="arabicPeriod"/>
              <a:defRPr b="1">
                <a:solidFill>
                  <a:schemeClr val="accent2"/>
                </a:solidFill>
              </a:defRPr>
            </a:lvl1pPr>
            <a:lvl2pPr marL="361950" indent="0">
              <a:buNone/>
              <a:defRPr/>
            </a:lvl2pPr>
            <a:lvl3pPr marL="666750" indent="0">
              <a:buNone/>
              <a:defRPr/>
            </a:lvl3pPr>
            <a:lvl4pPr marL="1028700" indent="0">
              <a:buNone/>
              <a:defRPr/>
            </a:lvl4pPr>
            <a:lvl5pPr marL="1390650" indent="0">
              <a:buNone/>
              <a:defRPr/>
            </a:lvl5pPr>
          </a:lstStyle>
          <a:p>
            <a:pPr lvl="0"/>
            <a:r>
              <a:rPr lang="en-US" dirty="0"/>
              <a:t>Click to edit Master text styles</a:t>
            </a:r>
          </a:p>
        </p:txBody>
      </p:sp>
      <p:pic>
        <p:nvPicPr>
          <p:cNvPr id="6" name="Picture 5" descr="A close up of a sign&#10;&#10;Description automatically generated">
            <a:extLst>
              <a:ext uri="{FF2B5EF4-FFF2-40B4-BE49-F238E27FC236}">
                <a16:creationId xmlns:a16="http://schemas.microsoft.com/office/drawing/2014/main" id="{E7CBC04F-E9CC-4B25-8E5A-3D81BC375D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277" y="5875823"/>
            <a:ext cx="1460962" cy="657893"/>
          </a:xfrm>
          <a:prstGeom prst="rect">
            <a:avLst/>
          </a:prstGeom>
        </p:spPr>
      </p:pic>
    </p:spTree>
    <p:extLst>
      <p:ext uri="{BB962C8B-B14F-4D97-AF65-F5344CB8AC3E}">
        <p14:creationId xmlns:p14="http://schemas.microsoft.com/office/powerpoint/2010/main" val="369233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Slide (Separate topic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3B6C8-E2F3-4745-AF17-1511ADC1113F}"/>
              </a:ext>
            </a:extLst>
          </p:cNvPr>
          <p:cNvSpPr/>
          <p:nvPr userDrawn="1"/>
        </p:nvSpPr>
        <p:spPr>
          <a:xfrm>
            <a:off x="1" y="0"/>
            <a:ext cx="1219041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dirty="0"/>
          </a:p>
        </p:txBody>
      </p:sp>
      <p:sp>
        <p:nvSpPr>
          <p:cNvPr id="2" name="Title 1">
            <a:extLst>
              <a:ext uri="{FF2B5EF4-FFF2-40B4-BE49-F238E27FC236}">
                <a16:creationId xmlns:a16="http://schemas.microsoft.com/office/drawing/2014/main" id="{6D6B155D-7E52-4407-A4A8-B112DDE8C687}"/>
              </a:ext>
            </a:extLst>
          </p:cNvPr>
          <p:cNvSpPr>
            <a:spLocks noGrp="1"/>
          </p:cNvSpPr>
          <p:nvPr>
            <p:ph type="ctrTitle" hasCustomPrompt="1"/>
          </p:nvPr>
        </p:nvSpPr>
        <p:spPr>
          <a:xfrm>
            <a:off x="421302" y="3145038"/>
            <a:ext cx="8078885" cy="2068649"/>
          </a:xfrm>
        </p:spPr>
        <p:txBody>
          <a:bodyPr anchor="t"/>
          <a:lstStyle>
            <a:lvl1pPr algn="l">
              <a:defRPr sz="4800" cap="all" baseline="0">
                <a:solidFill>
                  <a:schemeClr val="bg1"/>
                </a:solidFill>
                <a:latin typeface="+mj-lt"/>
                <a:ea typeface="Franklin Gothic Demi" charset="0"/>
                <a:cs typeface="Franklin Gothic Demi" charset="0"/>
              </a:defRPr>
            </a:lvl1pPr>
          </a:lstStyle>
          <a:p>
            <a:r>
              <a:rPr lang="en-US" dirty="0"/>
              <a:t>CLICK TO EDIT SECTION TITLE</a:t>
            </a:r>
            <a:endParaRPr lang="en-AU" dirty="0"/>
          </a:p>
        </p:txBody>
      </p:sp>
      <p:cxnSp>
        <p:nvCxnSpPr>
          <p:cNvPr id="7" name="Straight Connector 6">
            <a:extLst>
              <a:ext uri="{FF2B5EF4-FFF2-40B4-BE49-F238E27FC236}">
                <a16:creationId xmlns:a16="http://schemas.microsoft.com/office/drawing/2014/main" id="{57FB4637-3092-4F0F-9E8C-824FFFA5E8AC}"/>
              </a:ext>
            </a:extLst>
          </p:cNvPr>
          <p:cNvCxnSpPr/>
          <p:nvPr userDrawn="1"/>
        </p:nvCxnSpPr>
        <p:spPr>
          <a:xfrm>
            <a:off x="497556" y="2986418"/>
            <a:ext cx="2004159"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drawing, shirt&#10;&#10;Description automatically generated">
            <a:extLst>
              <a:ext uri="{FF2B5EF4-FFF2-40B4-BE49-F238E27FC236}">
                <a16:creationId xmlns:a16="http://schemas.microsoft.com/office/drawing/2014/main" id="{663D4BA7-827E-4CE7-8DBD-B255273EE3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4059" y="72442"/>
            <a:ext cx="2196353" cy="1179280"/>
          </a:xfrm>
          <a:prstGeom prst="rect">
            <a:avLst/>
          </a:prstGeom>
        </p:spPr>
      </p:pic>
      <p:sp>
        <p:nvSpPr>
          <p:cNvPr id="3" name="Slide Number Placeholder 4">
            <a:extLst>
              <a:ext uri="{FF2B5EF4-FFF2-40B4-BE49-F238E27FC236}">
                <a16:creationId xmlns:a16="http://schemas.microsoft.com/office/drawing/2014/main" id="{25E13229-52CD-9853-7853-DE968B40F9CF}"/>
              </a:ext>
            </a:extLst>
          </p:cNvPr>
          <p:cNvSpPr>
            <a:spLocks noGrp="1"/>
          </p:cNvSpPr>
          <p:nvPr>
            <p:ph type="sldNum" sz="quarter" idx="12"/>
          </p:nvPr>
        </p:nvSpPr>
        <p:spPr>
          <a:xfrm>
            <a:off x="11324595" y="6321577"/>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457825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 Subtitle - Content (Applic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763D09-8A21-424A-B2F3-1C089CD3B856}"/>
              </a:ext>
            </a:extLst>
          </p:cNvPr>
          <p:cNvSpPr/>
          <p:nvPr userDrawn="1"/>
        </p:nvSpPr>
        <p:spPr>
          <a:xfrm>
            <a:off x="-17756" y="0"/>
            <a:ext cx="12190413" cy="6858000"/>
          </a:xfrm>
          <a:prstGeom prst="rect">
            <a:avLst/>
          </a:prstGeom>
          <a:solidFill>
            <a:srgbClr val="E7F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0CAC58F-2A75-4953-B595-8DEB8C706E18}"/>
              </a:ext>
            </a:extLst>
          </p:cNvPr>
          <p:cNvSpPr>
            <a:spLocks noGrp="1"/>
          </p:cNvSpPr>
          <p:nvPr>
            <p:ph type="title"/>
          </p:nvPr>
        </p:nvSpPr>
        <p:spPr>
          <a:xfrm>
            <a:off x="329977" y="128338"/>
            <a:ext cx="9989680" cy="851453"/>
          </a:xfrm>
        </p:spPr>
        <p:txBody>
          <a:bodyPr/>
          <a:lstStyle/>
          <a:p>
            <a:r>
              <a:rPr lang="en-US"/>
              <a:t>Click to edit Master title style</a:t>
            </a:r>
            <a:endParaRPr lang="en-AU"/>
          </a:p>
        </p:txBody>
      </p:sp>
      <p:sp>
        <p:nvSpPr>
          <p:cNvPr id="5" name="Slide Number Placeholder 4">
            <a:extLst>
              <a:ext uri="{FF2B5EF4-FFF2-40B4-BE49-F238E27FC236}">
                <a16:creationId xmlns:a16="http://schemas.microsoft.com/office/drawing/2014/main" id="{B6F4245D-6206-465B-8ECE-CE82D72691D7}"/>
              </a:ext>
            </a:extLst>
          </p:cNvPr>
          <p:cNvSpPr>
            <a:spLocks noGrp="1"/>
          </p:cNvSpPr>
          <p:nvPr>
            <p:ph type="sldNum" sz="quarter" idx="12"/>
          </p:nvPr>
        </p:nvSpPr>
        <p:spPr>
          <a:xfrm>
            <a:off x="11324595" y="6321577"/>
            <a:ext cx="530502" cy="424279"/>
          </a:xfrm>
          <a:prstGeom prst="rect">
            <a:avLst/>
          </a:prstGeom>
        </p:spPr>
        <p:txBody>
          <a:bodyPr/>
          <a:lstStyle/>
          <a:p>
            <a:fld id="{02940152-9449-402B-A3BC-8012B7E056D7}" type="slidenum">
              <a:rPr lang="en-AU" smtClean="0"/>
              <a:t>‹#›</a:t>
            </a:fld>
            <a:endParaRPr lang="en-AU" dirty="0"/>
          </a:p>
        </p:txBody>
      </p:sp>
      <p:sp>
        <p:nvSpPr>
          <p:cNvPr id="7" name="Text Placeholder 6"/>
          <p:cNvSpPr>
            <a:spLocks noGrp="1"/>
          </p:cNvSpPr>
          <p:nvPr>
            <p:ph type="body" sz="quarter" idx="13"/>
          </p:nvPr>
        </p:nvSpPr>
        <p:spPr>
          <a:xfrm>
            <a:off x="334963" y="1090383"/>
            <a:ext cx="11520134" cy="5119049"/>
          </a:xfrm>
        </p:spPr>
        <p:txBody>
          <a:bodyPr>
            <a:noAutofit/>
          </a:bodyPr>
          <a:lstStyle>
            <a:lvl1pPr marL="0" indent="0">
              <a:buNone/>
              <a:defRPr b="1">
                <a:solidFill>
                  <a:schemeClr val="accent2"/>
                </a:solidFill>
              </a:defRPr>
            </a:lvl1pPr>
            <a:lvl2pPr marL="361950" indent="0">
              <a:buNone/>
              <a:defRPr/>
            </a:lvl2pPr>
            <a:lvl3pPr marL="666750" indent="0">
              <a:buNone/>
              <a:defRPr/>
            </a:lvl3pPr>
            <a:lvl4pPr marL="1028700" indent="0">
              <a:buNone/>
              <a:defRPr/>
            </a:lvl4pPr>
            <a:lvl5pPr marL="1390650" indent="0">
              <a:buNone/>
              <a:defRPr/>
            </a:lvl5pPr>
          </a:lstStyle>
          <a:p>
            <a:pPr lvl="0"/>
            <a:r>
              <a:rPr lang="en-US" dirty="0"/>
              <a:t>Click to edit Master text styles</a:t>
            </a:r>
          </a:p>
        </p:txBody>
      </p:sp>
      <p:pic>
        <p:nvPicPr>
          <p:cNvPr id="10" name="Picture 9" descr="A close up of a sign&#10;&#10;Description automatically generated">
            <a:extLst>
              <a:ext uri="{FF2B5EF4-FFF2-40B4-BE49-F238E27FC236}">
                <a16:creationId xmlns:a16="http://schemas.microsoft.com/office/drawing/2014/main" id="{5802B1EC-F1C9-4ED6-81E2-DD1A6E6045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94135" y="317597"/>
            <a:ext cx="1460962" cy="657893"/>
          </a:xfrm>
          <a:prstGeom prst="rect">
            <a:avLst/>
          </a:prstGeom>
        </p:spPr>
      </p:pic>
    </p:spTree>
    <p:extLst>
      <p:ext uri="{BB962C8B-B14F-4D97-AF65-F5344CB8AC3E}">
        <p14:creationId xmlns:p14="http://schemas.microsoft.com/office/powerpoint/2010/main" val="203315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8A4BDEE-9495-02ED-E128-F15FA82CD761}"/>
              </a:ext>
            </a:extLst>
          </p:cNvPr>
          <p:cNvSpPr>
            <a:spLocks noGrp="1"/>
          </p:cNvSpPr>
          <p:nvPr>
            <p:ph type="sldNum" sz="quarter" idx="12"/>
          </p:nvPr>
        </p:nvSpPr>
        <p:spPr>
          <a:xfrm>
            <a:off x="453937" y="6433721"/>
            <a:ext cx="530502" cy="424279"/>
          </a:xfrm>
          <a:prstGeom prst="rect">
            <a:avLst/>
          </a:prstGeom>
        </p:spPr>
        <p:txBody>
          <a:bodyPr/>
          <a:lstStyle/>
          <a:p>
            <a:fld id="{02940152-9449-402B-A3BC-8012B7E056D7}" type="slidenum">
              <a:rPr lang="en-AU" smtClean="0"/>
              <a:t>‹#›</a:t>
            </a:fld>
            <a:endParaRPr lang="en-AU" dirty="0"/>
          </a:p>
        </p:txBody>
      </p:sp>
      <p:sp>
        <p:nvSpPr>
          <p:cNvPr id="4" name="Title 3">
            <a:extLst>
              <a:ext uri="{FF2B5EF4-FFF2-40B4-BE49-F238E27FC236}">
                <a16:creationId xmlns:a16="http://schemas.microsoft.com/office/drawing/2014/main" id="{DDE3D0C3-8843-3015-7B15-44C1B1116847}"/>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83450848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Table">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8A4BDEE-9495-02ED-E128-F15FA82CD761}"/>
              </a:ext>
            </a:extLst>
          </p:cNvPr>
          <p:cNvSpPr>
            <a:spLocks noGrp="1"/>
          </p:cNvSpPr>
          <p:nvPr>
            <p:ph type="sldNum" sz="quarter" idx="12"/>
          </p:nvPr>
        </p:nvSpPr>
        <p:spPr>
          <a:xfrm>
            <a:off x="453937" y="6433721"/>
            <a:ext cx="530502" cy="424279"/>
          </a:xfrm>
          <a:prstGeom prst="rect">
            <a:avLst/>
          </a:prstGeom>
        </p:spPr>
        <p:txBody>
          <a:bodyPr/>
          <a:lstStyle/>
          <a:p>
            <a:fld id="{02940152-9449-402B-A3BC-8012B7E056D7}" type="slidenum">
              <a:rPr lang="en-AU" smtClean="0"/>
              <a:t>‹#›</a:t>
            </a:fld>
            <a:endParaRPr lang="en-AU" dirty="0"/>
          </a:p>
        </p:txBody>
      </p:sp>
      <p:sp>
        <p:nvSpPr>
          <p:cNvPr id="4" name="Title 3">
            <a:extLst>
              <a:ext uri="{FF2B5EF4-FFF2-40B4-BE49-F238E27FC236}">
                <a16:creationId xmlns:a16="http://schemas.microsoft.com/office/drawing/2014/main" id="{DDE3D0C3-8843-3015-7B15-44C1B1116847}"/>
              </a:ext>
            </a:extLst>
          </p:cNvPr>
          <p:cNvSpPr>
            <a:spLocks noGrp="1"/>
          </p:cNvSpPr>
          <p:nvPr>
            <p:ph type="title"/>
          </p:nvPr>
        </p:nvSpPr>
        <p:spPr/>
        <p:txBody>
          <a:bodyPr/>
          <a:lstStyle/>
          <a:p>
            <a:r>
              <a:rPr lang="en-US"/>
              <a:t>Click to edit Master title style</a:t>
            </a:r>
            <a:endParaRPr lang="en-AU"/>
          </a:p>
        </p:txBody>
      </p:sp>
      <p:sp>
        <p:nvSpPr>
          <p:cNvPr id="5" name="Table Placeholder 4">
            <a:extLst>
              <a:ext uri="{FF2B5EF4-FFF2-40B4-BE49-F238E27FC236}">
                <a16:creationId xmlns:a16="http://schemas.microsoft.com/office/drawing/2014/main" id="{BCC7E587-1A5C-9A9D-9D18-0CEB23E4CC61}"/>
              </a:ext>
            </a:extLst>
          </p:cNvPr>
          <p:cNvSpPr>
            <a:spLocks noGrp="1"/>
          </p:cNvSpPr>
          <p:nvPr>
            <p:ph type="tbl" sz="quarter" idx="13"/>
          </p:nvPr>
        </p:nvSpPr>
        <p:spPr>
          <a:xfrm>
            <a:off x="454025" y="1208088"/>
            <a:ext cx="11355388" cy="4678362"/>
          </a:xfrm>
        </p:spPr>
        <p:txBody>
          <a:bodyPr/>
          <a:lstStyle/>
          <a:p>
            <a:endParaRPr lang="en-AU"/>
          </a:p>
        </p:txBody>
      </p:sp>
    </p:spTree>
    <p:extLst>
      <p:ext uri="{BB962C8B-B14F-4D97-AF65-F5344CB8AC3E}">
        <p14:creationId xmlns:p14="http://schemas.microsoft.com/office/powerpoint/2010/main" val="116676864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smartArt - Center)">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8A4BDEE-9495-02ED-E128-F15FA82CD761}"/>
              </a:ext>
            </a:extLst>
          </p:cNvPr>
          <p:cNvSpPr>
            <a:spLocks noGrp="1"/>
          </p:cNvSpPr>
          <p:nvPr>
            <p:ph type="sldNum" sz="quarter" idx="12"/>
          </p:nvPr>
        </p:nvSpPr>
        <p:spPr>
          <a:xfrm>
            <a:off x="453937" y="6433721"/>
            <a:ext cx="530502" cy="424279"/>
          </a:xfrm>
          <a:prstGeom prst="rect">
            <a:avLst/>
          </a:prstGeom>
        </p:spPr>
        <p:txBody>
          <a:bodyPr/>
          <a:lstStyle/>
          <a:p>
            <a:fld id="{02940152-9449-402B-A3BC-8012B7E056D7}" type="slidenum">
              <a:rPr lang="en-AU" smtClean="0"/>
              <a:t>‹#›</a:t>
            </a:fld>
            <a:endParaRPr lang="en-AU" dirty="0"/>
          </a:p>
        </p:txBody>
      </p:sp>
      <p:sp>
        <p:nvSpPr>
          <p:cNvPr id="4" name="Title 3">
            <a:extLst>
              <a:ext uri="{FF2B5EF4-FFF2-40B4-BE49-F238E27FC236}">
                <a16:creationId xmlns:a16="http://schemas.microsoft.com/office/drawing/2014/main" id="{DDE3D0C3-8843-3015-7B15-44C1B1116847}"/>
              </a:ext>
            </a:extLst>
          </p:cNvPr>
          <p:cNvSpPr>
            <a:spLocks noGrp="1"/>
          </p:cNvSpPr>
          <p:nvPr>
            <p:ph type="title"/>
          </p:nvPr>
        </p:nvSpPr>
        <p:spPr/>
        <p:txBody>
          <a:bodyPr/>
          <a:lstStyle/>
          <a:p>
            <a:r>
              <a:rPr lang="en-US"/>
              <a:t>Click to edit Master title style</a:t>
            </a:r>
            <a:endParaRPr lang="en-AU"/>
          </a:p>
        </p:txBody>
      </p:sp>
      <p:sp>
        <p:nvSpPr>
          <p:cNvPr id="5" name="SmartArt Placeholder 4">
            <a:extLst>
              <a:ext uri="{FF2B5EF4-FFF2-40B4-BE49-F238E27FC236}">
                <a16:creationId xmlns:a16="http://schemas.microsoft.com/office/drawing/2014/main" id="{54E9C8BD-DFF1-FE40-A0B0-D4B37701F1F2}"/>
              </a:ext>
            </a:extLst>
          </p:cNvPr>
          <p:cNvSpPr>
            <a:spLocks noGrp="1"/>
          </p:cNvSpPr>
          <p:nvPr>
            <p:ph type="dgm" sz="quarter" idx="13"/>
          </p:nvPr>
        </p:nvSpPr>
        <p:spPr>
          <a:xfrm>
            <a:off x="381000" y="1185706"/>
            <a:ext cx="11428413" cy="4602320"/>
          </a:xfrm>
        </p:spPr>
        <p:txBody>
          <a:bodyPr/>
          <a:lstStyle/>
          <a:p>
            <a:endParaRPr lang="en-AU"/>
          </a:p>
        </p:txBody>
      </p:sp>
    </p:spTree>
    <p:extLst>
      <p:ext uri="{BB962C8B-B14F-4D97-AF65-F5344CB8AC3E}">
        <p14:creationId xmlns:p14="http://schemas.microsoft.com/office/powerpoint/2010/main" val="4258452166"/>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Content (chil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6A37"/>
                </a:solidFill>
              </a:defRPr>
            </a:lvl1pPr>
          </a:lstStyle>
          <a:p>
            <a:r>
              <a:rPr lang="en-US"/>
              <a:t>Click to edit Master title style</a:t>
            </a:r>
          </a:p>
        </p:txBody>
      </p:sp>
      <p:sp>
        <p:nvSpPr>
          <p:cNvPr id="4" name="Content Placeholder 3"/>
          <p:cNvSpPr>
            <a:spLocks noGrp="1"/>
          </p:cNvSpPr>
          <p:nvPr>
            <p:ph sz="quarter" idx="10"/>
          </p:nvPr>
        </p:nvSpPr>
        <p:spPr>
          <a:xfrm>
            <a:off x="401001" y="1447271"/>
            <a:ext cx="11408462" cy="451379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1" hasCustomPrompt="1"/>
          </p:nvPr>
        </p:nvSpPr>
        <p:spPr>
          <a:xfrm>
            <a:off x="401001" y="1027000"/>
            <a:ext cx="11408462" cy="373062"/>
          </a:xfrm>
        </p:spPr>
        <p:txBody>
          <a:bodyPr/>
          <a:lstStyle>
            <a:lvl1pPr marL="0" indent="0" algn="ctr">
              <a:buNone/>
              <a:defRPr sz="2400" b="1">
                <a:solidFill>
                  <a:srgbClr val="036A37"/>
                </a:solidFill>
              </a:defRPr>
            </a:lvl1pPr>
          </a:lstStyle>
          <a:p>
            <a:pPr lvl="0"/>
            <a:r>
              <a:rPr lang="en-US" dirty="0"/>
              <a:t>Subheading</a:t>
            </a:r>
          </a:p>
        </p:txBody>
      </p:sp>
      <p:sp>
        <p:nvSpPr>
          <p:cNvPr id="3" name="Slide Number Placeholder 4">
            <a:extLst>
              <a:ext uri="{FF2B5EF4-FFF2-40B4-BE49-F238E27FC236}">
                <a16:creationId xmlns:a16="http://schemas.microsoft.com/office/drawing/2014/main" id="{0916FD88-1694-FF29-CD9B-BB915E0E6821}"/>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4419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e Layout - clos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0451" b="16490"/>
          <a:stretch/>
        </p:blipFill>
        <p:spPr>
          <a:xfrm>
            <a:off x="0" y="0"/>
            <a:ext cx="12190413" cy="5999748"/>
          </a:xfrm>
          <a:prstGeom prst="rect">
            <a:avLst/>
          </a:prstGeom>
        </p:spPr>
      </p:pic>
      <p:sp>
        <p:nvSpPr>
          <p:cNvPr id="3" name="Rectangle 2"/>
          <p:cNvSpPr/>
          <p:nvPr userDrawn="1"/>
        </p:nvSpPr>
        <p:spPr>
          <a:xfrm rot="16200000">
            <a:off x="2666207" y="-2666208"/>
            <a:ext cx="6858000" cy="12190413"/>
          </a:xfrm>
          <a:prstGeom prst="rect">
            <a:avLst/>
          </a:prstGeom>
          <a:solidFill>
            <a:srgbClr val="036A37">
              <a:alpha val="9058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2609" y="131303"/>
            <a:ext cx="2967403" cy="655444"/>
          </a:xfrm>
          <a:prstGeom prst="rect">
            <a:avLst/>
          </a:prstGeom>
        </p:spPr>
      </p:pic>
      <p:sp>
        <p:nvSpPr>
          <p:cNvPr id="6" name="Isosceles Triangle 5"/>
          <p:cNvSpPr/>
          <p:nvPr userDrawn="1"/>
        </p:nvSpPr>
        <p:spPr>
          <a:xfrm rot="10800000">
            <a:off x="401934" y="5999748"/>
            <a:ext cx="1251121" cy="392865"/>
          </a:xfrm>
          <a:prstGeom prs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1800" dirty="0">
              <a:solidFill>
                <a:schemeClr val="bg1"/>
              </a:solidFill>
            </a:endParaRPr>
          </a:p>
        </p:txBody>
      </p:sp>
      <p:sp>
        <p:nvSpPr>
          <p:cNvPr id="8" name="Title 7"/>
          <p:cNvSpPr>
            <a:spLocks noGrp="1"/>
          </p:cNvSpPr>
          <p:nvPr>
            <p:ph type="title"/>
          </p:nvPr>
        </p:nvSpPr>
        <p:spPr>
          <a:xfrm>
            <a:off x="560066" y="1054987"/>
            <a:ext cx="7579099" cy="1694839"/>
          </a:xfrm>
        </p:spPr>
        <p:txBody>
          <a:bodyPr/>
          <a:lstStyle>
            <a:lvl1pPr algn="l">
              <a:defRPr sz="4400">
                <a:solidFill>
                  <a:schemeClr val="bg1"/>
                </a:solidFill>
              </a:defRPr>
            </a:lvl1pPr>
          </a:lstStyle>
          <a:p>
            <a:r>
              <a:rPr lang="en-US" dirty="0"/>
              <a:t>Click to edit Master title style</a:t>
            </a:r>
            <a:endParaRPr lang="en-GB" dirty="0"/>
          </a:p>
        </p:txBody>
      </p:sp>
      <p:sp>
        <p:nvSpPr>
          <p:cNvPr id="2" name="Subtitle 2">
            <a:extLst>
              <a:ext uri="{FF2B5EF4-FFF2-40B4-BE49-F238E27FC236}">
                <a16:creationId xmlns:a16="http://schemas.microsoft.com/office/drawing/2014/main" id="{FA7DAAAE-78ED-286D-E419-B85CF87DBAD7}"/>
              </a:ext>
            </a:extLst>
          </p:cNvPr>
          <p:cNvSpPr>
            <a:spLocks noGrp="1"/>
          </p:cNvSpPr>
          <p:nvPr>
            <p:ph type="subTitle" idx="1"/>
          </p:nvPr>
        </p:nvSpPr>
        <p:spPr>
          <a:xfrm>
            <a:off x="3104981" y="3123065"/>
            <a:ext cx="6420855" cy="1251722"/>
          </a:xfrm>
        </p:spPr>
        <p:txBody>
          <a:bodyPr vert="horz" lIns="91440" tIns="45720" rIns="91440" bIns="45720" rtlCol="0" anchor="ctr">
            <a:noAutofit/>
          </a:bodyPr>
          <a:lstStyle>
            <a:lvl1pPr>
              <a:defRPr lang="en-AU" sz="2800" b="1" dirty="0">
                <a:solidFill>
                  <a:schemeClr val="bg1"/>
                </a:solidFill>
              </a:defRPr>
            </a:lvl1pPr>
          </a:lstStyle>
          <a:p>
            <a:pPr lvl="0">
              <a:spcBef>
                <a:spcPct val="0"/>
              </a:spcBef>
              <a:buNone/>
            </a:pPr>
            <a:r>
              <a:rPr lang="en-US" dirty="0"/>
              <a:t>Click to edit Master subtitle style</a:t>
            </a:r>
            <a:endParaRPr lang="en-AU" dirty="0"/>
          </a:p>
        </p:txBody>
      </p:sp>
      <p:sp>
        <p:nvSpPr>
          <p:cNvPr id="4" name="Slide Number Placeholder 4">
            <a:extLst>
              <a:ext uri="{FF2B5EF4-FFF2-40B4-BE49-F238E27FC236}">
                <a16:creationId xmlns:a16="http://schemas.microsoft.com/office/drawing/2014/main" id="{3BF92A24-69E5-AE6D-006D-C9E503C3876B}"/>
              </a:ext>
            </a:extLst>
          </p:cNvPr>
          <p:cNvSpPr>
            <a:spLocks noGrp="1"/>
          </p:cNvSpPr>
          <p:nvPr>
            <p:ph type="sldNum" sz="quarter" idx="12"/>
          </p:nvPr>
        </p:nvSpPr>
        <p:spPr>
          <a:xfrm>
            <a:off x="762244" y="6392613"/>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09116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Content 2 objects (Comparison, 2 key information or objects)">
    <p:spTree>
      <p:nvGrpSpPr>
        <p:cNvPr id="1" name=""/>
        <p:cNvGrpSpPr/>
        <p:nvPr/>
      </p:nvGrpSpPr>
      <p:grpSpPr>
        <a:xfrm>
          <a:off x="0" y="0"/>
          <a:ext cx="0" cy="0"/>
          <a:chOff x="0" y="0"/>
          <a:chExt cx="0" cy="0"/>
        </a:xfrm>
      </p:grpSpPr>
      <p:sp>
        <p:nvSpPr>
          <p:cNvPr id="2" name="Title 1"/>
          <p:cNvSpPr>
            <a:spLocks noGrp="1"/>
          </p:cNvSpPr>
          <p:nvPr>
            <p:ph type="title"/>
          </p:nvPr>
        </p:nvSpPr>
        <p:spPr>
          <a:xfrm>
            <a:off x="484653" y="190500"/>
            <a:ext cx="11221106" cy="1143000"/>
          </a:xfrm>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84653" y="1643848"/>
            <a:ext cx="5508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6314372" y="1643848"/>
            <a:ext cx="5508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9747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2 objects (Left SmartArt objects)">
    <p:spTree>
      <p:nvGrpSpPr>
        <p:cNvPr id="1" name=""/>
        <p:cNvGrpSpPr/>
        <p:nvPr/>
      </p:nvGrpSpPr>
      <p:grpSpPr>
        <a:xfrm>
          <a:off x="0" y="0"/>
          <a:ext cx="0" cy="0"/>
          <a:chOff x="0" y="0"/>
          <a:chExt cx="0" cy="0"/>
        </a:xfrm>
      </p:grpSpPr>
      <p:sp>
        <p:nvSpPr>
          <p:cNvPr id="2" name="Title 1"/>
          <p:cNvSpPr>
            <a:spLocks noGrp="1"/>
          </p:cNvSpPr>
          <p:nvPr>
            <p:ph type="title"/>
          </p:nvPr>
        </p:nvSpPr>
        <p:spPr>
          <a:xfrm>
            <a:off x="484653" y="190500"/>
            <a:ext cx="11221106" cy="1143000"/>
          </a:xfrm>
        </p:spPr>
        <p:txBody>
          <a:bodyPr/>
          <a:lstStyle/>
          <a:p>
            <a:r>
              <a:rPr lang="en-US" dirty="0"/>
              <a:t>Click to edit Master title style</a:t>
            </a:r>
            <a:endParaRPr lang="en-GB" dirty="0"/>
          </a:p>
        </p:txBody>
      </p:sp>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6314372" y="1643848"/>
            <a:ext cx="550896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
        <p:nvSpPr>
          <p:cNvPr id="7" name="SmartArt Placeholder 6">
            <a:extLst>
              <a:ext uri="{FF2B5EF4-FFF2-40B4-BE49-F238E27FC236}">
                <a16:creationId xmlns:a16="http://schemas.microsoft.com/office/drawing/2014/main" id="{2856C7ED-D818-035A-C631-4861FC01FFE5}"/>
              </a:ext>
            </a:extLst>
          </p:cNvPr>
          <p:cNvSpPr>
            <a:spLocks noGrp="1"/>
          </p:cNvSpPr>
          <p:nvPr>
            <p:ph type="dgm" sz="quarter" idx="13"/>
          </p:nvPr>
        </p:nvSpPr>
        <p:spPr>
          <a:xfrm>
            <a:off x="484188" y="1643063"/>
            <a:ext cx="5510212" cy="4114800"/>
          </a:xfrm>
        </p:spPr>
        <p:txBody>
          <a:bodyPr/>
          <a:lstStyle/>
          <a:p>
            <a:endParaRPr lang="en-AU"/>
          </a:p>
        </p:txBody>
      </p:sp>
    </p:spTree>
    <p:extLst>
      <p:ext uri="{BB962C8B-B14F-4D97-AF65-F5344CB8AC3E}">
        <p14:creationId xmlns:p14="http://schemas.microsoft.com/office/powerpoint/2010/main" val="49668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Content 2 objects (Left Table objects)">
    <p:spTree>
      <p:nvGrpSpPr>
        <p:cNvPr id="1" name=""/>
        <p:cNvGrpSpPr/>
        <p:nvPr/>
      </p:nvGrpSpPr>
      <p:grpSpPr>
        <a:xfrm>
          <a:off x="0" y="0"/>
          <a:ext cx="0" cy="0"/>
          <a:chOff x="0" y="0"/>
          <a:chExt cx="0" cy="0"/>
        </a:xfrm>
      </p:grpSpPr>
      <p:sp>
        <p:nvSpPr>
          <p:cNvPr id="2" name="Title 1"/>
          <p:cNvSpPr>
            <a:spLocks noGrp="1"/>
          </p:cNvSpPr>
          <p:nvPr>
            <p:ph type="title"/>
          </p:nvPr>
        </p:nvSpPr>
        <p:spPr>
          <a:xfrm>
            <a:off x="484653" y="190500"/>
            <a:ext cx="11221106" cy="1143000"/>
          </a:xfrm>
        </p:spPr>
        <p:txBody>
          <a:bodyPr/>
          <a:lstStyle/>
          <a:p>
            <a:r>
              <a:rPr lang="en-US" dirty="0"/>
              <a:t>Click to edit Master title style</a:t>
            </a:r>
            <a:endParaRPr lang="en-GB" dirty="0"/>
          </a:p>
        </p:txBody>
      </p:sp>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6314372" y="1643848"/>
            <a:ext cx="550896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
        <p:nvSpPr>
          <p:cNvPr id="4" name="Table Placeholder 3">
            <a:extLst>
              <a:ext uri="{FF2B5EF4-FFF2-40B4-BE49-F238E27FC236}">
                <a16:creationId xmlns:a16="http://schemas.microsoft.com/office/drawing/2014/main" id="{F4DB699A-39FE-FCE9-DFA4-92599EB1DC50}"/>
              </a:ext>
            </a:extLst>
          </p:cNvPr>
          <p:cNvSpPr>
            <a:spLocks noGrp="1"/>
          </p:cNvSpPr>
          <p:nvPr>
            <p:ph type="tbl" sz="quarter" idx="13"/>
          </p:nvPr>
        </p:nvSpPr>
        <p:spPr>
          <a:xfrm>
            <a:off x="484188" y="1643063"/>
            <a:ext cx="5610225" cy="4114800"/>
          </a:xfrm>
        </p:spPr>
        <p:txBody>
          <a:bodyPr/>
          <a:lstStyle/>
          <a:p>
            <a:endParaRPr lang="en-AU"/>
          </a:p>
        </p:txBody>
      </p:sp>
    </p:spTree>
    <p:extLst>
      <p:ext uri="{BB962C8B-B14F-4D97-AF65-F5344CB8AC3E}">
        <p14:creationId xmlns:p14="http://schemas.microsoft.com/office/powerpoint/2010/main" val="390434184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1001" y="128338"/>
            <a:ext cx="11408462" cy="85145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01001" y="1263409"/>
            <a:ext cx="11408462" cy="4684595"/>
          </a:xfrm>
          <a:prstGeom prst="rect">
            <a:avLst/>
          </a:prstGeom>
        </p:spPr>
        <p:txBody>
          <a:bodyPr vert="horz" lIns="91440" tIns="45720" rIns="91440" bIns="45720" rtlCol="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rot="5400000">
            <a:off x="5725259" y="400907"/>
            <a:ext cx="739896" cy="12190413"/>
          </a:xfrm>
          <a:prstGeom prst="rect">
            <a:avLst/>
          </a:prstGeom>
          <a:gradFill flip="none" rotWithShape="1">
            <a:gsLst>
              <a:gs pos="0">
                <a:srgbClr val="0E6A36">
                  <a:shade val="30000"/>
                  <a:satMod val="115000"/>
                </a:srgbClr>
              </a:gs>
              <a:gs pos="50000">
                <a:srgbClr val="0E6A36">
                  <a:shade val="67500"/>
                  <a:satMod val="115000"/>
                </a:srgbClr>
              </a:gs>
              <a:gs pos="100000">
                <a:srgbClr val="0E6A36">
                  <a:shade val="100000"/>
                  <a:satMod val="115000"/>
                </a:srgb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211694" y="6185208"/>
            <a:ext cx="2790251" cy="616314"/>
          </a:xfrm>
          <a:prstGeom prst="rect">
            <a:avLst/>
          </a:prstGeom>
        </p:spPr>
      </p:pic>
      <p:sp>
        <p:nvSpPr>
          <p:cNvPr id="12" name="Isosceles Triangle 11"/>
          <p:cNvSpPr/>
          <p:nvPr userDrawn="1"/>
        </p:nvSpPr>
        <p:spPr>
          <a:xfrm rot="10800000">
            <a:off x="272680" y="5948003"/>
            <a:ext cx="818041" cy="455114"/>
          </a:xfrm>
          <a:prstGeom prst="triangle">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1800" dirty="0"/>
          </a:p>
        </p:txBody>
      </p:sp>
      <p:cxnSp>
        <p:nvCxnSpPr>
          <p:cNvPr id="14" name="Straight Connector 13"/>
          <p:cNvCxnSpPr/>
          <p:nvPr userDrawn="1"/>
        </p:nvCxnSpPr>
        <p:spPr>
          <a:xfrm>
            <a:off x="3221682" y="1044330"/>
            <a:ext cx="5747050" cy="0"/>
          </a:xfrm>
          <a:prstGeom prst="line">
            <a:avLst/>
          </a:prstGeom>
          <a:ln>
            <a:solidFill>
              <a:srgbClr val="0E6A36"/>
            </a:solidFill>
            <a:prstDash val="solid"/>
          </a:ln>
          <a:effectLst/>
        </p:spPr>
        <p:style>
          <a:lnRef idx="2">
            <a:schemeClr val="accent1"/>
          </a:lnRef>
          <a:fillRef idx="0">
            <a:schemeClr val="accent1"/>
          </a:fillRef>
          <a:effectRef idx="1">
            <a:schemeClr val="accent1"/>
          </a:effectRef>
          <a:fontRef idx="minor">
            <a:schemeClr val="tx1"/>
          </a:fontRef>
        </p:style>
      </p:cxnSp>
      <p:sp>
        <p:nvSpPr>
          <p:cNvPr id="4" name="Slide Number Placeholder 4">
            <a:extLst>
              <a:ext uri="{FF2B5EF4-FFF2-40B4-BE49-F238E27FC236}">
                <a16:creationId xmlns:a16="http://schemas.microsoft.com/office/drawing/2014/main" id="{48D53A0B-B98F-3909-9BC4-3BFF9C3615A1}"/>
              </a:ext>
            </a:extLst>
          </p:cNvPr>
          <p:cNvSpPr>
            <a:spLocks noGrp="1"/>
          </p:cNvSpPr>
          <p:nvPr>
            <p:ph type="sldNum" sz="quarter" idx="4"/>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118793737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06" r:id="rId3"/>
    <p:sldLayoutId id="2147483703" r:id="rId4"/>
    <p:sldLayoutId id="2147483697" r:id="rId5"/>
    <p:sldLayoutId id="2147483698" r:id="rId6"/>
    <p:sldLayoutId id="2147483700" r:id="rId7"/>
    <p:sldLayoutId id="2147483704" r:id="rId8"/>
    <p:sldLayoutId id="2147483707" r:id="rId9"/>
    <p:sldLayoutId id="2147483705" r:id="rId10"/>
    <p:sldLayoutId id="2147483701" r:id="rId11"/>
    <p:sldLayoutId id="2147483702" r:id="rId12"/>
    <p:sldLayoutId id="2147483660" r:id="rId13"/>
    <p:sldLayoutId id="2147483669" r:id="rId14"/>
  </p:sldLayoutIdLst>
  <p:txStyles>
    <p:titleStyle>
      <a:lvl1pPr algn="ctr" defTabSz="562666" rtl="0" eaLnBrk="1" latinLnBrk="0" hangingPunct="1">
        <a:spcBef>
          <a:spcPct val="0"/>
        </a:spcBef>
        <a:buNone/>
        <a:defRPr sz="3600" b="1" kern="1200">
          <a:solidFill>
            <a:srgbClr val="0A6A35"/>
          </a:solidFill>
          <a:latin typeface="Arial" charset="0"/>
          <a:ea typeface="Arial" charset="0"/>
          <a:cs typeface="Arial" charset="0"/>
        </a:defRPr>
      </a:lvl1pPr>
    </p:titleStyle>
    <p:bodyStyle>
      <a:lvl1pPr marL="421999" indent="-421999"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1pPr>
      <a:lvl2pPr marL="914332" indent="-351666"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2pPr>
      <a:lvl3pPr marL="1406663" indent="-281333"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3pPr>
      <a:lvl4pPr marL="1969329" indent="-281333"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4pPr>
      <a:lvl5pPr marL="2531995" indent="-281333"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5pPr>
      <a:lvl6pPr marL="3094661" indent="-281333" algn="l" defTabSz="562666" rtl="0" eaLnBrk="1" latinLnBrk="0" hangingPunct="1">
        <a:spcBef>
          <a:spcPct val="20000"/>
        </a:spcBef>
        <a:buFont typeface="Arial"/>
        <a:buChar char="•"/>
        <a:defRPr sz="2462" kern="1200">
          <a:solidFill>
            <a:schemeClr val="tx1"/>
          </a:solidFill>
          <a:latin typeface="+mn-lt"/>
          <a:ea typeface="+mn-ea"/>
          <a:cs typeface="+mn-cs"/>
        </a:defRPr>
      </a:lvl6pPr>
      <a:lvl7pPr marL="3657325" indent="-281333" algn="l" defTabSz="562666" rtl="0" eaLnBrk="1" latinLnBrk="0" hangingPunct="1">
        <a:spcBef>
          <a:spcPct val="20000"/>
        </a:spcBef>
        <a:buFont typeface="Arial"/>
        <a:buChar char="•"/>
        <a:defRPr sz="2462" kern="1200">
          <a:solidFill>
            <a:schemeClr val="tx1"/>
          </a:solidFill>
          <a:latin typeface="+mn-lt"/>
          <a:ea typeface="+mn-ea"/>
          <a:cs typeface="+mn-cs"/>
        </a:defRPr>
      </a:lvl7pPr>
      <a:lvl8pPr marL="4219991" indent="-281333" algn="l" defTabSz="562666" rtl="0" eaLnBrk="1" latinLnBrk="0" hangingPunct="1">
        <a:spcBef>
          <a:spcPct val="20000"/>
        </a:spcBef>
        <a:buFont typeface="Arial"/>
        <a:buChar char="•"/>
        <a:defRPr sz="2462" kern="1200">
          <a:solidFill>
            <a:schemeClr val="tx1"/>
          </a:solidFill>
          <a:latin typeface="+mn-lt"/>
          <a:ea typeface="+mn-ea"/>
          <a:cs typeface="+mn-cs"/>
        </a:defRPr>
      </a:lvl8pPr>
      <a:lvl9pPr marL="4782657" indent="-281333" algn="l" defTabSz="562666" rtl="0" eaLnBrk="1" latinLnBrk="0" hangingPunct="1">
        <a:spcBef>
          <a:spcPct val="20000"/>
        </a:spcBef>
        <a:buFont typeface="Arial"/>
        <a:buChar char="•"/>
        <a:defRPr sz="2462" kern="1200">
          <a:solidFill>
            <a:schemeClr val="tx1"/>
          </a:solidFill>
          <a:latin typeface="+mn-lt"/>
          <a:ea typeface="+mn-ea"/>
          <a:cs typeface="+mn-cs"/>
        </a:defRPr>
      </a:lvl9pPr>
    </p:bodyStyle>
    <p:otherStyle>
      <a:defPPr>
        <a:defRPr lang="en-US"/>
      </a:defPPr>
      <a:lvl1pPr marL="0" algn="l" defTabSz="562666" rtl="0" eaLnBrk="1" latinLnBrk="0" hangingPunct="1">
        <a:defRPr sz="2215" kern="1200">
          <a:solidFill>
            <a:schemeClr val="tx1"/>
          </a:solidFill>
          <a:latin typeface="+mn-lt"/>
          <a:ea typeface="+mn-ea"/>
          <a:cs typeface="+mn-cs"/>
        </a:defRPr>
      </a:lvl1pPr>
      <a:lvl2pPr marL="562666" algn="l" defTabSz="562666" rtl="0" eaLnBrk="1" latinLnBrk="0" hangingPunct="1">
        <a:defRPr sz="2215" kern="1200">
          <a:solidFill>
            <a:schemeClr val="tx1"/>
          </a:solidFill>
          <a:latin typeface="+mn-lt"/>
          <a:ea typeface="+mn-ea"/>
          <a:cs typeface="+mn-cs"/>
        </a:defRPr>
      </a:lvl2pPr>
      <a:lvl3pPr marL="1125331" algn="l" defTabSz="562666" rtl="0" eaLnBrk="1" latinLnBrk="0" hangingPunct="1">
        <a:defRPr sz="2215" kern="1200">
          <a:solidFill>
            <a:schemeClr val="tx1"/>
          </a:solidFill>
          <a:latin typeface="+mn-lt"/>
          <a:ea typeface="+mn-ea"/>
          <a:cs typeface="+mn-cs"/>
        </a:defRPr>
      </a:lvl3pPr>
      <a:lvl4pPr marL="1687996" algn="l" defTabSz="562666" rtl="0" eaLnBrk="1" latinLnBrk="0" hangingPunct="1">
        <a:defRPr sz="2215" kern="1200">
          <a:solidFill>
            <a:schemeClr val="tx1"/>
          </a:solidFill>
          <a:latin typeface="+mn-lt"/>
          <a:ea typeface="+mn-ea"/>
          <a:cs typeface="+mn-cs"/>
        </a:defRPr>
      </a:lvl4pPr>
      <a:lvl5pPr marL="2250662" algn="l" defTabSz="562666" rtl="0" eaLnBrk="1" latinLnBrk="0" hangingPunct="1">
        <a:defRPr sz="2215" kern="1200">
          <a:solidFill>
            <a:schemeClr val="tx1"/>
          </a:solidFill>
          <a:latin typeface="+mn-lt"/>
          <a:ea typeface="+mn-ea"/>
          <a:cs typeface="+mn-cs"/>
        </a:defRPr>
      </a:lvl5pPr>
      <a:lvl6pPr marL="2813328" algn="l" defTabSz="562666" rtl="0" eaLnBrk="1" latinLnBrk="0" hangingPunct="1">
        <a:defRPr sz="2215" kern="1200">
          <a:solidFill>
            <a:schemeClr val="tx1"/>
          </a:solidFill>
          <a:latin typeface="+mn-lt"/>
          <a:ea typeface="+mn-ea"/>
          <a:cs typeface="+mn-cs"/>
        </a:defRPr>
      </a:lvl6pPr>
      <a:lvl7pPr marL="3375993" algn="l" defTabSz="562666" rtl="0" eaLnBrk="1" latinLnBrk="0" hangingPunct="1">
        <a:defRPr sz="2215" kern="1200">
          <a:solidFill>
            <a:schemeClr val="tx1"/>
          </a:solidFill>
          <a:latin typeface="+mn-lt"/>
          <a:ea typeface="+mn-ea"/>
          <a:cs typeface="+mn-cs"/>
        </a:defRPr>
      </a:lvl7pPr>
      <a:lvl8pPr marL="3938658" algn="l" defTabSz="562666" rtl="0" eaLnBrk="1" latinLnBrk="0" hangingPunct="1">
        <a:defRPr sz="2215" kern="1200">
          <a:solidFill>
            <a:schemeClr val="tx1"/>
          </a:solidFill>
          <a:latin typeface="+mn-lt"/>
          <a:ea typeface="+mn-ea"/>
          <a:cs typeface="+mn-cs"/>
        </a:defRPr>
      </a:lvl8pPr>
      <a:lvl9pPr marL="4501324" algn="l" defTabSz="562666"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Week 1, Lecture 2</a:t>
            </a:r>
          </a:p>
        </p:txBody>
      </p:sp>
      <p:sp>
        <p:nvSpPr>
          <p:cNvPr id="3" name="Content Placeholder 2"/>
          <p:cNvSpPr>
            <a:spLocks noGrp="1"/>
          </p:cNvSpPr>
          <p:nvPr>
            <p:ph idx="1"/>
          </p:nvPr>
        </p:nvSpPr>
        <p:spPr/>
        <p:txBody>
          <a:bodyPr/>
          <a:lstStyle/>
          <a:p>
            <a:pPr/>
            <a:r>
              <a:t>Digital Forensic (ICT312)</a:t>
            </a:r>
          </a:p>
          <a:p>
            <a:pPr/>
            <a:r>
              <a:t>Understanding the Digital Forensics Profession and Investigations.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Designating an Authorized Requester</a:t>
            </a:r>
          </a:p>
        </p:txBody>
      </p:sp>
      <p:sp>
        <p:nvSpPr>
          <p:cNvPr id="3" name="Content Placeholder 2"/>
          <p:cNvSpPr>
            <a:spLocks noGrp="1"/>
          </p:cNvSpPr>
          <p:nvPr>
            <p:ph idx="1"/>
          </p:nvPr>
        </p:nvSpPr>
        <p:spPr/>
        <p:txBody>
          <a:bodyPr/>
          <a:lstStyle/>
          <a:p>
            <a:pPr/>
            <a:r>
              <a:t>Designating an Authorized Requester is crucial for establishing a clear line of authority in investigations.</a:t>
            </a:r>
          </a:p>
          <a:p>
            <a:pPr/>
            <a:r>
              <a:t>Businesses should specify an authorized requester, such as the Chief Security Officer or Chief Intelligence Officer, who has the power to initiate investigations.</a:t>
            </a:r>
          </a:p>
          <a:p>
            <a:pPr/>
            <a:r>
              <a:t>Executive management must define a policy to prevent conflicts from competing interests within the organization.</a:t>
            </a:r>
          </a:p>
          <a:p>
            <a:pPr/>
            <a:r>
              <a:t>In large organizations, competition for funding or management support can lead to false allegations of misconduct.</a:t>
            </a:r>
          </a:p>
          <a:p>
            <a:pPr/>
            <a:r>
              <a:t>To avoid inappropriate investigations, only specific groups should be authorized to request computer investigations and forensics analysis.</a:t>
            </a:r>
          </a:p>
          <a:p>
            <a:pPr/>
            <a:r>
              <a:t>Examples of authorized groups in a private-sector environment include:</a:t>
            </a:r>
          </a:p>
          <a:p>
            <a:pPr/>
            <a:r>
              <a:t>  - Corporate security investigations</a:t>
            </a:r>
          </a:p>
          <a:p>
            <a:pPr/>
            <a:r>
              <a:t>  - Corporate ethics office</a:t>
            </a:r>
          </a:p>
          <a:p>
            <a:pPr/>
            <a:r>
              <a:t>  - Corporate equal employment opportunity office</a:t>
            </a:r>
          </a:p>
          <a:p>
            <a:pPr/>
            <a:r>
              <a:t>  - Internal auditing</a:t>
            </a:r>
          </a:p>
          <a:p>
            <a:pPr/>
            <a:r>
              <a:t>  - General counsel or legal department</a:t>
            </a:r>
          </a:p>
          <a:p>
            <a:pPr/>
            <a:r>
              <a:t>All other groups should coordinate their requests through the corporate security investigations group.</a:t>
            </a:r>
          </a:p>
          <a:p>
            <a:pPr/>
            <a:r>
              <a:t>This policy ensures the investigative process remains separate from employee discipline procedures.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Conducting Security Investigations</a:t>
            </a:r>
          </a:p>
        </p:txBody>
      </p:sp>
      <p:sp>
        <p:nvSpPr>
          <p:cNvPr id="3" name="Content Placeholder 2"/>
          <p:cNvSpPr>
            <a:spLocks noGrp="1"/>
          </p:cNvSpPr>
          <p:nvPr>
            <p:ph idx="1"/>
          </p:nvPr>
        </p:nvSpPr>
        <p:spPr/>
        <p:txBody>
          <a:bodyPr/>
          <a:lstStyle/>
          <a:p>
            <a:pPr/>
            <a:r>
              <a:t>Conducting digital investigations in the private sector is similar to public sector investigations, but the focus differs.</a:t>
            </a:r>
          </a:p>
          <a:p>
            <a:pPr/>
            <a:r>
              <a:t>In public investigations, evidence is gathered to support criminal allegations.</a:t>
            </a:r>
          </a:p>
          <a:p>
            <a:pPr/>
            <a:r>
              <a:t>In private investigations, evidence is gathered to support allegations of company rule violations or attacks on company assets.</a:t>
            </a:r>
          </a:p>
          <a:p>
            <a:pPr/>
            <a:r>
              <a:t>Common situations in private-sector environments include:</a:t>
            </a:r>
          </a:p>
          <a:p>
            <a:pPr/>
            <a:r>
              <a:t>  - Abuse or misuse of digital assets</a:t>
            </a:r>
          </a:p>
          <a:p>
            <a:pPr/>
            <a:r>
              <a:t>  - E-mail abuse</a:t>
            </a:r>
          </a:p>
          <a:p>
            <a:pPr/>
            <a:r>
              <a:t>  - Internet abuse</a:t>
            </a:r>
          </a:p>
          <a:p>
            <a:pPr/>
            <a:r>
              <a:t>Misuse of digital assets is the most common type of private-sector investigation, often referred to as 'company rules violation'.</a:t>
            </a:r>
          </a:p>
          <a:p>
            <a:pPr/>
            <a:r>
              <a:t>E-mail abuse can range from excessive personal use to sending threatening or harassing messages, which may create a hostile work environment.</a:t>
            </a:r>
          </a:p>
          <a:p>
            <a:pPr/>
            <a:r>
              <a:t>E-mail abuse may lead to civil lawsuits if the company fails to address it.</a:t>
            </a:r>
          </a:p>
          <a:p>
            <a:pPr/>
            <a:r>
              <a:t>Internet abuse includes excessive use, viewing inappropriate content, or accessing illegal material like child pornography.</a:t>
            </a:r>
          </a:p>
          <a:p>
            <a:pPr/>
            <a:r>
              <a:t>Viewing illegal content is a criminal act and requires professional handling by digital investigators.</a:t>
            </a:r>
          </a:p>
          <a:p>
            <a:pPr/>
            <a:r>
              <a:t>Consistent policy enforcement minimizes a company's liability exposure.</a:t>
            </a:r>
          </a:p>
          <a:p>
            <a:pPr/>
            <a:r>
              <a:t>Digital forensics examiners provide accurate information to management to address abuse issues.</a:t>
            </a:r>
          </a:p>
          <a:p>
            <a:pPr/>
            <a:r>
              <a:t>Internal abuse actions may have civil or criminal liability, so all evidence must be collected securely and accounted for.</a:t>
            </a:r>
          </a:p>
          <a:p>
            <a:pPr/>
            <a:r>
              <a:t>Private-sector investigations may evolve into criminal matters, requiring adherence to the Federal Rules of Evidence.</a:t>
            </a:r>
          </a:p>
          <a:p>
            <a:pPr/>
            <a:r>
              <a:t>The silver-platter doctrine is no longer valid; evidence obtained in violation of the Fourth Amendment cannot be transferred to law enforcement.</a:t>
            </a:r>
          </a:p>
          <a:p>
            <a:pPr/>
            <a:r>
              <a:t>Private investigators must avoid actions requiring warrants and follow jurisdiction-specific rules.</a:t>
            </a:r>
          </a:p>
          <a:p>
            <a:pPr/>
            <a:r>
              <a:t>After evidence is submitted to law enforcement, the investigator becomes an agent of law enforcement.</a:t>
            </a:r>
          </a:p>
          <a:p>
            <a:pPr/>
            <a:r>
              <a:t>Disciplining offending employees is common, but criminal acts involving third-party victims require reporting to authorities.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Distinguishing Personal and Company Property</a:t>
            </a:r>
          </a:p>
        </p:txBody>
      </p:sp>
      <p:sp>
        <p:nvSpPr>
          <p:cNvPr id="3" name="Content Placeholder 2"/>
          <p:cNvSpPr>
            <a:spLocks noGrp="1"/>
          </p:cNvSpPr>
          <p:nvPr>
            <p:ph idx="1"/>
          </p:nvPr>
        </p:nvSpPr>
        <p:spPr/>
        <p:txBody>
          <a:bodyPr/>
          <a:lstStyle/>
          <a:p>
            <a:pPr/>
            <a:r>
              <a:t>Many company policies distinguish between personal and company computer property.</a:t>
            </a:r>
          </a:p>
          <a:p>
            <a:pPr/>
            <a:r>
              <a:t>However, making this distinction is difficult with devices like cell phones, smartphones, personal notebooks, and tablet computers.</a:t>
            </a:r>
          </a:p>
          <a:p>
            <a:pPr/>
            <a:r>
              <a:t>Example: An employee brings a personal tablet to work and connects it to the company’s wireless network.</a:t>
            </a:r>
          </a:p>
          <a:p>
            <a:pPr/>
            <a:r>
              <a:t>During synchronization, data may be copied from the tablet to the company network, and vice versa.</a:t>
            </a:r>
          </a:p>
          <a:p>
            <a:pPr/>
            <a:r>
              <a:t>Key question: Does the information on the tablet belong to the company or the employee?</a:t>
            </a:r>
          </a:p>
          <a:p>
            <a:pPr/>
            <a:r>
              <a:t>If the company gave the tablet as a holiday bonus, can the company claim rights to the device?</a:t>
            </a:r>
          </a:p>
          <a:p>
            <a:pPr/>
            <a:r>
              <a:t>Similar issues arise when an employee uses a smartphone connected to the company network.</a:t>
            </a:r>
          </a:p>
          <a:p>
            <a:pPr/>
            <a:r>
              <a:t>Rules for personal devices accessing company networks are still being debated.</a:t>
            </a:r>
          </a:p>
          <a:p>
            <a:pPr/>
            <a:r>
              <a:t>Companies are establishing their own policies to address these issues.</a:t>
            </a:r>
          </a:p>
          <a:p>
            <a:pPr/>
            <a:r>
              <a:t>In a Bring Your Own Device (BYOD) environment, personal devices accessing company networks are often subject to the same rules as company property.</a:t>
            </a:r>
          </a:p>
          <a:p>
            <a:pPr/>
            <a:r>
              <a:t>BYOD is a major challenge in company security, digital investigations, and compliance with regulations.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Procedures for Private-Sector High-Tech Investigations</a:t>
            </a:r>
          </a:p>
        </p:txBody>
      </p:sp>
      <p:sp>
        <p:nvSpPr>
          <p:cNvPr id="3" name="Content Placeholder 2"/>
          <p:cNvSpPr>
            <a:spLocks noGrp="1"/>
          </p:cNvSpPr>
          <p:nvPr>
            <p:ph idx="1"/>
          </p:nvPr>
        </p:nvSpPr>
        <p:spPr/>
        <p:txBody>
          <a:bodyPr/>
          <a:lstStyle/>
          <a:p>
            <a:pPr/>
            <a:r>
              <a:t>Develop formal procedures and informal checklists to cover all critical issues in high-tech investigations.</a:t>
            </a:r>
          </a:p>
          <a:p>
            <a:pPr/>
            <a:r>
              <a:t>Formal procedures ensure correct techniques are used during the investigation.</a:t>
            </a:r>
          </a:p>
          <a:p>
            <a:pPr/>
            <a:r>
              <a:t>Informal checklists help verify that all evidence is collected and processed correctly.</a:t>
            </a:r>
          </a:p>
          <a:p>
            <a:pPr/>
            <a:r>
              <a:t>Sample procedures include steps for evidence collection, preservation, analysis, and reporting.</a:t>
            </a:r>
          </a:p>
          <a:p>
            <a:pPr/>
            <a:r>
              <a:t>These procedures are commonly used by digital investigators in private-sector high-tech investigations.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Let's Apply This!</a:t>
            </a:r>
          </a:p>
        </p:txBody>
      </p:sp>
      <p:sp>
        <p:nvSpPr>
          <p:cNvPr id="3" name="Content Placeholder 2"/>
          <p:cNvSpPr>
            <a:spLocks noGrp="1"/>
          </p:cNvSpPr>
          <p:nvPr>
            <p:ph idx="1"/>
          </p:nvPr>
        </p:nvSpPr>
        <p:spPr/>
        <p:txBody>
          <a:bodyPr/>
          <a:lstStyle/>
          <a:p>
            <a:pPr/>
            <a:r>
              <a:t>Which of the following is a key purpose of developing formal procedures and informal checklists in private-sector high-tech investigations?</a:t>
            </a:r>
          </a:p>
          <a:p>
            <a:pPr/>
            <a:r>
              <a:t>A) To ensure that all evidence is collected and processed correctly</a:t>
            </a:r>
          </a:p>
          <a:p>
            <a:pPr/>
            <a:r>
              <a:t>B) To reduce the need for digital investigators to follow any specific techniques</a:t>
            </a:r>
          </a:p>
          <a:p>
            <a:pPr/>
            <a:r>
              <a:t>C) To eliminate the necessity of using digital tools in investigations</a:t>
            </a:r>
          </a:p>
          <a:p>
            <a:pPr/>
            <a:r>
              <a:t>D) To guarantee that all legal cases are won without any evidence mishandling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Employee Termination Cases</a:t>
            </a:r>
          </a:p>
        </p:txBody>
      </p:sp>
      <p:sp>
        <p:nvSpPr>
          <p:cNvPr id="3" name="Content Placeholder 2"/>
          <p:cNvSpPr>
            <a:spLocks noGrp="1"/>
          </p:cNvSpPr>
          <p:nvPr>
            <p:ph idx="1"/>
          </p:nvPr>
        </p:nvSpPr>
        <p:spPr/>
        <p:txBody>
          <a:bodyPr/>
          <a:lstStyle/>
          <a:p>
            <a:pPr/>
            <a:r>
              <a:t>Most investigative work for termination cases involves employee abuse of company resources.</a:t>
            </a:r>
          </a:p>
          <a:p>
            <a:pPr/>
            <a:r>
              <a:t>Incidents that create a hostile work environment, such as viewing pornography in the workplace and sending inappropriate e-mails, are the predominant types of cases investigated.</a:t>
            </a:r>
          </a:p>
          <a:p>
            <a:pPr/>
            <a:r>
              <a:t>Key points for conducting an investigation that might lead to an employee’s termination include:</a:t>
            </a:r>
          </a:p>
          <a:p>
            <a:pPr/>
            <a:r>
              <a:t>Consulting with your organization’s general counsel and Human Resources Department for specific directions on handling these investigations.</a:t>
            </a:r>
          </a:p>
          <a:p>
            <a:pPr/>
            <a:r>
              <a:t>Your organization must have appropriate policies in place, as described previously in this chapter.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Abuse Investigations</a:t>
            </a:r>
          </a:p>
        </p:txBody>
      </p:sp>
      <p:sp>
        <p:nvSpPr>
          <p:cNvPr id="3" name="Content Placeholder 2"/>
          <p:cNvSpPr>
            <a:spLocks noGrp="1"/>
          </p:cNvSpPr>
          <p:nvPr>
            <p:ph idx="1"/>
          </p:nvPr>
        </p:nvSpPr>
        <p:spPr/>
        <p:txBody>
          <a:bodyPr/>
          <a:lstStyle/>
          <a:p>
            <a:pPr/>
            <a:r>
              <a:t>Internet Abuse Investigations apply to an organization’s internal private network, not a public ISP.</a:t>
            </a:r>
          </a:p>
          <a:p>
            <a:pPr/>
            <a:r>
              <a:t>Consult with your organization’s general counsel before proceeding and adjust procedures as directed.</a:t>
            </a:r>
          </a:p>
          <a:p>
            <a:pPr/>
            <a:r>
              <a:t>Required resources for an Internet abuse investigation include:</a:t>
            </a:r>
          </a:p>
          <a:p>
            <a:pPr/>
            <a:r>
              <a:t> - Organization’s Internet proxy server logs</a:t>
            </a:r>
          </a:p>
          <a:p>
            <a:pPr/>
            <a:r>
              <a:t> - Suspect computer’s IP address from the network administrator</a:t>
            </a:r>
          </a:p>
          <a:p>
            <a:pPr/>
            <a:r>
              <a:t> - Suspect computer’s disk drive</a:t>
            </a:r>
          </a:p>
          <a:p>
            <a:pPr/>
            <a:r>
              <a:t> - Preferred digital forensics analysis tool</a:t>
            </a:r>
          </a:p>
          <a:p>
            <a:pPr/>
            <a:r>
              <a:t>Recommended steps for processing an Internet abuse case:</a:t>
            </a:r>
          </a:p>
          <a:p>
            <a:pPr/>
            <a:r>
              <a:t>1. Use standard forensic analysis techniques for disk drive examination.</a:t>
            </a:r>
          </a:p>
          <a:p>
            <a:pPr/>
            <a:r>
              <a:t>2. Search for and extract all Web page URLs and associated information.</a:t>
            </a:r>
          </a:p>
          <a:p>
            <a:pPr/>
            <a:r>
              <a:t>3. Contact the firewall administrator to request proxy server logs for the suspect’s IP or device name during the dates of interest. Confirm with the network administrator that logs are maintained and how long DHCP TTL is set.</a:t>
            </a:r>
          </a:p>
          <a:p>
            <a:pPr/>
            <a:r>
              <a:t>4. Compare forensic data with network server logs to verify matches.</a:t>
            </a:r>
          </a:p>
          <a:p>
            <a:pPr/>
            <a:r>
              <a:t>5. If URL data matches logs and forensic findings, continue analyzing the suspect’s drive for relevant photos or Web pages. If no matches, report the allegation as unsubstantiated.</a:t>
            </a:r>
          </a:p>
          <a:p>
            <a:pPr/>
            <a:r>
              <a:t>Before starting, research privacy laws in your state or country. Many jurisdictions restrict use of network logs or disk cache for investigations. Some laws may override internal policies.</a:t>
            </a:r>
          </a:p>
          <a:p>
            <a:pPr/>
            <a:r>
              <a:t>For international companies, jurisdiction is a key issue. What’s legal in the U.S. (e.g., examining logs) may not be legal in Germany.</a:t>
            </a:r>
          </a:p>
          <a:p>
            <a:pPr/>
            <a:r>
              <a:t>If logs don’t match forensic findings, continue examining the suspect’s disk drive to determine when inappropriate data was downloaded and whether it was via the organization’s intranet or personal ISP connections.</a:t>
            </a:r>
          </a:p>
          <a:p>
            <a:pPr/>
            <a:r>
              <a:t>Employees may use employer laptops to connect to personal ISPs. Review employee policy guidelines for acceptable use of organizational resources.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E-mail Abuse Investigations</a:t>
            </a:r>
          </a:p>
        </p:txBody>
      </p:sp>
      <p:sp>
        <p:nvSpPr>
          <p:cNvPr id="3" name="Content Placeholder 2"/>
          <p:cNvSpPr>
            <a:spLocks noGrp="1"/>
          </p:cNvSpPr>
          <p:nvPr>
            <p:ph idx="1"/>
          </p:nvPr>
        </p:nvSpPr>
        <p:spPr/>
        <p:txBody>
          <a:bodyPr/>
          <a:lstStyle/>
          <a:p>
            <a:pPr/>
            <a:r>
              <a:t>E-mail investigations typically include spam, inappropriate and offensive message content, and harassment or threats.</a:t>
            </a:r>
          </a:p>
          <a:p>
            <a:pPr/>
            <a:r>
              <a:t>E-mail is subject to the same restrictions as other computer evidence data, requiring a defined policy.</a:t>
            </a:r>
          </a:p>
          <a:p>
            <a:pPr/>
            <a:r>
              <a:t>Required elements for an e-mail abuse investigation:</a:t>
            </a:r>
          </a:p>
          <a:p>
            <a:pPr/>
            <a:r>
              <a:t> - An electronic copy of the offending e-mail with message header data; consult with your e-mail server administrator</a:t>
            </a:r>
          </a:p>
          <a:p>
            <a:pPr/>
            <a:r>
              <a:t> - If available, e-mail server log records; consult with your e-mail server administrator to check availability</a:t>
            </a:r>
          </a:p>
          <a:p>
            <a:pPr/>
            <a:r>
              <a:t> - Access to the server for systems storing messages centrally; consult with your e-mail server administrator</a:t>
            </a:r>
          </a:p>
          <a:p>
            <a:pPr/>
            <a:r>
              <a:t> - Access to the computer for systems storing messages in files like Outlook .pst or .ost; perform forensic analysis</a:t>
            </a:r>
          </a:p>
          <a:p>
            <a:pPr/>
            <a:r>
              <a:t> - Your preferred digital forensics analysis tool</a:t>
            </a:r>
          </a:p>
          <a:p>
            <a:pPr/>
            <a:r>
              <a:t>Recommended steps for e-mail investigations:</a:t>
            </a:r>
          </a:p>
          <a:p>
            <a:pPr/>
            <a:r>
              <a:t> 1. For computer-based e-mail data files (e.g., Outlook .pst or .ost), use standard forensics techniques for drive examination.</a:t>
            </a:r>
          </a:p>
          <a:p>
            <a:pPr/>
            <a:r>
              <a:t> 2. For server-based e-mail data, contact the administrator and obtain the suspect’s and victim’s e-mail folders or data.</a:t>
            </a:r>
          </a:p>
          <a:p>
            <a:pPr/>
            <a:r>
              <a:t> 3. For Web-based e-mail (e.g., Gmail), search for Internet keywords to extract related e-mail address information.</a:t>
            </a:r>
          </a:p>
          <a:p>
            <a:pPr/>
            <a:r>
              <a:t> 4. Examine header data of all messages relevant to the investigation.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Attorney-Client Privilege Investigations</a:t>
            </a:r>
          </a:p>
        </p:txBody>
      </p:sp>
      <p:sp>
        <p:nvSpPr>
          <p:cNvPr id="3" name="Content Placeholder 2"/>
          <p:cNvSpPr>
            <a:spLocks noGrp="1"/>
          </p:cNvSpPr>
          <p:nvPr>
            <p:ph idx="1"/>
          </p:nvPr>
        </p:nvSpPr>
        <p:spPr/>
        <p:txBody>
          <a:bodyPr/>
          <a:lstStyle/>
          <a:p>
            <a:pPr/>
            <a:r>
              <a:t>Attorney-Client Privilege (ACP) protects confidential communications between an attorney and client about legal matters.</a:t>
            </a:r>
          </a:p>
          <a:p>
            <a:pPr/>
            <a:r>
              <a:t>The purpose of ACP is to ensure honest and open dialogue between attorney and client.</a:t>
            </a:r>
          </a:p>
          <a:p>
            <a:pPr/>
            <a:r>
              <a:t>Confidential information must not be shared with unauthorized individuals.</a:t>
            </a:r>
          </a:p>
          <a:p>
            <a:pPr/>
            <a:r>
              <a:t>Attorneys must keep all findings confidential and are the ultimate authority over the investigation.</a:t>
            </a:r>
          </a:p>
          <a:p>
            <a:pPr/>
            <a:r>
              <a:t>Attorneys typically request extraction of all data from drives for comprehensive analysis.</a:t>
            </a:r>
          </a:p>
          <a:p>
            <a:pPr/>
            <a:r>
              <a:t>Digital evidence must be presented in a way that attorneys can efficiently analyze large datasets.</a:t>
            </a:r>
          </a:p>
          <a:p>
            <a:pPr/>
            <a:r>
              <a:t>Printouts of data (e.g., log files, CAD drawings) may be problematic due to size or proprietary formats.</a:t>
            </a:r>
          </a:p>
          <a:p>
            <a:pPr/>
            <a:r>
              <a:t>Educate attorneys on viewing digital evidence electronically and sorting through files for efficient analysis.</a:t>
            </a:r>
          </a:p>
          <a:p>
            <a:pPr/>
            <a:r>
              <a:t>Binary files (e.g., CAD drawings) require specific programs for examination.</a:t>
            </a:r>
          </a:p>
          <a:p>
            <a:pPr/>
            <a:r>
              <a:t>Engineering companies may have specialized drafting programs for reviewing design plans.</a:t>
            </a:r>
          </a:p>
          <a:p>
            <a:pPr/>
            <a:r>
              <a:t>Discovery demands for lawsuits involving product-related injuries require extracting design plans for review.</a:t>
            </a:r>
          </a:p>
          <a:p>
            <a:pPr/>
            <a:r>
              <a:t>Steps for ACP investigations include: Request a memo from the attorney directing the investigation, list keywords of interest, and initiate analysis after receiving the memo.</a:t>
            </a:r>
          </a:p>
          <a:p>
            <a:pPr/>
            <a:r>
              <a:t>Create two bit-stream images of the drive using different tools for redundancy and reliability.</a:t>
            </a:r>
          </a:p>
          <a:p>
            <a:pPr/>
            <a:r>
              <a:t>Verify hash values on all files to ensure data integrity.</a:t>
            </a:r>
          </a:p>
          <a:p>
            <a:pPr/>
            <a:r>
              <a:t>Methodically examine all drive data (allocated and unallocated) and extract relevant information.</a:t>
            </a:r>
          </a:p>
          <a:p>
            <a:pPr/>
            <a:r>
              <a:t>Run keyword searches on both allocated and unallocated disk space to identify relevant data.</a:t>
            </a:r>
          </a:p>
          <a:p>
            <a:pPr/>
            <a:r>
              <a:t>Use specialty tools for Windows Registry analysis to search for keywords.</a:t>
            </a:r>
          </a:p>
          <a:p>
            <a:pPr/>
            <a:r>
              <a:t>For binary files, locate the correct program and provide printouts or load files on a separate workstation for viewing.</a:t>
            </a:r>
          </a:p>
          <a:p>
            <a:pPr/>
            <a:r>
              <a:t>Use tools to remove or replace nonprintable data for unallocated recovery.</a:t>
            </a:r>
          </a:p>
          <a:p>
            <a:pPr/>
            <a:r>
              <a:t>Organize recovered data into well-structured folders for easy access by attorneys or paralegals.</a:t>
            </a:r>
          </a:p>
          <a:p>
            <a:pPr/>
            <a:r>
              <a:t>Minimize written communication with the attorney; use telephone for questions or updates.</a:t>
            </a:r>
          </a:p>
          <a:p>
            <a:pPr/>
            <a:r>
              <a:t>All documentation must include a header stating it is 'Privileged Legal Communication—Confidential Work Product'.</a:t>
            </a:r>
          </a:p>
          <a:p>
            <a:pPr/>
            <a:r>
              <a:t>Assist attorneys and paralegals in analyzing the data.</a:t>
            </a:r>
          </a:p>
          <a:p>
            <a:pPr/>
            <a:r>
              <a:t>If directives are unclear, contact the attorney and maintain open communication.</a:t>
            </a:r>
          </a:p>
          <a:p>
            <a:pPr/>
            <a:r>
              <a:t>Use encryption or secure email services for all messages to ensure confidentiality.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Industrial Espionage Investigations</a:t>
            </a:r>
          </a:p>
        </p:txBody>
      </p:sp>
      <p:sp>
        <p:nvSpPr>
          <p:cNvPr id="3" name="Content Placeholder 2"/>
          <p:cNvSpPr>
            <a:spLocks noGrp="1"/>
          </p:cNvSpPr>
          <p:nvPr>
            <p:ph idx="1"/>
          </p:nvPr>
        </p:nvSpPr>
        <p:spPr/>
        <p:txBody>
          <a:bodyPr/>
          <a:lstStyle/>
          <a:p>
            <a:pPr/>
            <a:r>
              <a:t>Industrial espionage investigations are complex and prone to scope creep, requiring careful planning and execution.</a:t>
            </a:r>
          </a:p>
          <a:p>
            <a:pPr/>
            <a:r>
              <a:t>All suspected cases should be treated as criminal investigations, even if they haven't been reported to law enforcement.</a:t>
            </a:r>
          </a:p>
          <a:p>
            <a:pPr/>
            <a:r>
              <a:t>Key personnel needed include: digital investigator, technology specialist, network specialist, and threat assessment specialist (attorney).</a:t>
            </a:r>
          </a:p>
          <a:p>
            <a:pPr/>
            <a:r>
              <a:t>Investigations involving foreign nationals may involve ITAR or EAR regulations. Refer to U.S. Department of State or Commerce websites for details.</a:t>
            </a:r>
          </a:p>
          <a:p>
            <a:pPr/>
            <a:r>
              <a:t>Guidelines for initiating an international espionage investigation: determine if it involves ITAR/EAR, consult with corporate attorneys and management, and identify necessary information to substantiate the allegation.</a:t>
            </a:r>
          </a:p>
          <a:p>
            <a:pPr/>
            <a:r>
              <a:t>Generate keywords for disk forensics and network monitoring, and list resources needed for the investigation.</a:t>
            </a:r>
          </a:p>
          <a:p>
            <a:pPr/>
            <a:r>
              <a:t>Define the goal and scope of the investigation, and obtain management approval before starting.</a:t>
            </a:r>
          </a:p>
          <a:p>
            <a:pPr/>
            <a:r>
              <a:t>Collect e-mail, Internet forums, physical surveillance, access logs, and phone logs for evidence.</a:t>
            </a:r>
          </a:p>
          <a:p>
            <a:pPr/>
            <a:r>
              <a:t>Basic steps: gather personnel, resources, set up surveillance, discreetly collect evidence, analyze logs, report regularly, and review scope with management and attorneys.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Agenda</a:t>
            </a:r>
          </a:p>
        </p:txBody>
      </p:sp>
      <p:sp>
        <p:nvSpPr>
          <p:cNvPr id="3" name="Content Placeholder 2"/>
          <p:cNvSpPr>
            <a:spLocks noGrp="1"/>
          </p:cNvSpPr>
          <p:nvPr>
            <p:ph idx="1"/>
          </p:nvPr>
        </p:nvSpPr>
        <p:spPr/>
        <p:txBody>
          <a:bodyPr/>
          <a:lstStyle/>
          <a:p>
            <a:pPr/>
            <a:r>
              <a:t>Preparing for Digital Investigations</a:t>
            </a:r>
          </a:p>
          <a:p>
            <a:pPr/>
            <a:r>
              <a:t>Procedures for Private-Sector High-Tech Investigations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Interviews and Interrogations in High-Tech Investigations</a:t>
            </a:r>
          </a:p>
        </p:txBody>
      </p:sp>
      <p:sp>
        <p:nvSpPr>
          <p:cNvPr id="3" name="Content Placeholder 2"/>
          <p:cNvSpPr>
            <a:spLocks noGrp="1"/>
          </p:cNvSpPr>
          <p:nvPr>
            <p:ph idx="1"/>
          </p:nvPr>
        </p:nvSpPr>
        <p:spPr/>
        <p:txBody>
          <a:bodyPr/>
          <a:lstStyle/>
          <a:p>
            <a:pPr/>
            <a:r>
              <a:t>Interviews and interrogations are critical in high-tech investigations, requiring specialized skills and preparation.</a:t>
            </a:r>
          </a:p>
          <a:p>
            <a:pPr/>
            <a:r>
              <a:t>Interview: A conversation to collect information from a witness or suspect about specific facts related to an investigation.</a:t>
            </a:r>
          </a:p>
          <a:p>
            <a:pPr/>
            <a:r>
              <a:t>Interrogation: The process of trying to get a suspect to confess to a specific incident or crime.</a:t>
            </a:r>
          </a:p>
          <a:p>
            <a:pPr/>
            <a:r>
              <a:t>Investigators may transition from interviews to interrogations based on the situation and the suspect's credibility.</a:t>
            </a:r>
          </a:p>
          <a:p>
            <a:pPr/>
            <a:r>
              <a:t>Digital investigators often assist in interviews/interrogations by providing guidance on questions and expected answers.</a:t>
            </a:r>
          </a:p>
          <a:p>
            <a:pPr/>
            <a:r>
              <a:t>Key responsibilities include building rapport, preparing questions, and supporting the investigator during the process.</a:t>
            </a:r>
          </a:p>
          <a:p>
            <a:pPr/>
            <a:r>
              <a:t>Common errors include being unprepared, asking insufficient questions, and lacking confidence.</a:t>
            </a:r>
          </a:p>
          <a:p>
            <a:pPr/>
            <a:r>
              <a:t>Successful interviews/interrogations require patience, tenacity, and the ability to rephrase questions for clarity.</a:t>
            </a:r>
          </a:p>
          <a:p>
            <a:pPr/>
            <a:r>
              <a:t>Prepare by considering: What questions to ask? What do I know about the topic? Are there indirect issues to cover?</a:t>
            </a:r>
          </a:p>
          <a:p>
            <a:pPr/>
            <a:r>
              <a:t>Maintain a friendly tone to build trust and avoid showing doubt in your expertise.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 Digital Investigations and High-Tech Investigations</a:t>
            </a:r>
          </a:p>
        </p:txBody>
      </p:sp>
      <p:sp>
        <p:nvSpPr>
          <p:cNvPr id="3" name="Content Placeholder 2"/>
          <p:cNvSpPr>
            <a:spLocks noGrp="1"/>
          </p:cNvSpPr>
          <p:nvPr>
            <p:ph idx="1"/>
          </p:nvPr>
        </p:nvSpPr>
        <p:spPr/>
        <p:txBody>
          <a:bodyPr/>
          <a:lstStyle/>
          <a:p>
            <a:pPr/>
            <a:r>
              <a:t>Preparing for Digital Investigations involves understanding legal frameworks, securing evidence, and ensuring chain of custody.</a:t>
            </a:r>
          </a:p>
          <a:p>
            <a:pPr/>
            <a:r>
              <a:t>Procedures for Private-Sector High-Tech Investigations require meticulous planning, use of specialized tools, and adherence to ethical and legal standards.</a:t>
            </a:r>
          </a:p>
          <a:p>
            <a:pPr/>
            <a:r>
              <a:t>Effective communication and collaboration with stakeholders are essential throughout the investigation process.</a:t>
            </a:r>
          </a:p>
          <a:p>
            <a:pPr/>
            <a:r>
              <a:t>Maintaining data integrity and confidentiality is critical to ensure the reliability and admissibility of digital evidence.</a:t>
            </a:r>
          </a:p>
          <a:p>
            <a:pPr/>
            <a:r>
              <a:t>Continuous training and staying updated with technological advancements are necessary for successful high-tech investigations.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Preparing for Digital Investigations</a:t>
            </a:r>
          </a:p>
        </p:txBody>
      </p:sp>
      <p:sp>
        <p:nvSpPr>
          <p:cNvPr id="3" name="Content Placeholder 2"/>
          <p:cNvSpPr>
            <a:spLocks noGrp="1"/>
          </p:cNvSpPr>
          <p:nvPr>
            <p:ph idx="1"/>
          </p:nvPr>
        </p:nvSpPr>
        <p:spPr/>
        <p:txBody>
          <a:bodyPr/>
          <a:lstStyle/>
          <a:p>
            <a:pPr/>
            <a:r>
              <a:t>Digital investigations are categorized into two main types: public-sector and private-sector investigations.</a:t>
            </a:r>
          </a:p>
          <a:p>
            <a:pPr/>
            <a:r>
              <a:t>Public-sector investigations involve government agencies responsible for criminal investigations and prosecution.</a:t>
            </a:r>
          </a:p>
          <a:p>
            <a:pPr/>
            <a:r>
              <a:t>Examples of public-sector agencies include municipal, county, state, provincial police departments, and federal law enforcement agencies.</a:t>
            </a:r>
          </a:p>
          <a:p>
            <a:pPr/>
            <a:r>
              <a:t>These agencies must adhere to legal guidelines such as Article 8 of Canada's Charter of Rights and the Fourth Amendment to the U.S. Constitution, which restrict government search and seizure.</a:t>
            </a:r>
          </a:p>
          <a:p>
            <a:pPr/>
            <a:r>
              <a:t>Digital forensics examiners must follow these laws to ensure legal compliance during evidence acquisition.</a:t>
            </a:r>
          </a:p>
          <a:p>
            <a:pPr/>
            <a:r>
              <a:t>The Department of Justice (DOJ) regularly updates information on computer search and seizure procedures.</a:t>
            </a:r>
          </a:p>
          <a:p>
            <a:pPr/>
            <a:r>
              <a:t>Private-sector investigations focus on policy violations, such as non-compliance with HIPAA regulations.</a:t>
            </a:r>
          </a:p>
          <a:p>
            <a:pPr/>
            <a:r>
              <a:t>However, criminal acts like corporate espionage can also occur in private-sector cases.</a:t>
            </a:r>
          </a:p>
          <a:p>
            <a:pPr/>
            <a:r>
              <a:t>Private-sector investigations may start as civil cases but can escalate to criminal cases, and vice versa.</a:t>
            </a:r>
          </a:p>
          <a:p>
            <a:pPr/>
            <a:r>
              <a:t>Following proper forensic procedures ensures that evidence can be used effectively in both civil and criminal contexts.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Let's Apply This!</a:t>
            </a:r>
          </a:p>
        </p:txBody>
      </p:sp>
      <p:sp>
        <p:nvSpPr>
          <p:cNvPr id="3" name="Content Placeholder 2"/>
          <p:cNvSpPr>
            <a:spLocks noGrp="1"/>
          </p:cNvSpPr>
          <p:nvPr>
            <p:ph idx="1"/>
          </p:nvPr>
        </p:nvSpPr>
        <p:spPr/>
        <p:txBody>
          <a:bodyPr/>
          <a:lstStyle/>
          <a:p>
            <a:pPr/>
            <a:r>
              <a:t>Which of the following is a key difference between public-sector and private-sector digital investigations?</a:t>
            </a:r>
          </a:p>
          <a:p>
            <a:pPr/>
            <a:r>
              <a:t>A) Public-sector investigations are always criminal in nature, while private-sector investigations are always civil.</a:t>
            </a:r>
          </a:p>
          <a:p>
            <a:pPr/>
            <a:r>
              <a:t>B) Public-sector investigations are governed by laws like the Fourth Amendment, while private-sector investigations focus on policy violations such as HIPAA.</a:t>
            </a:r>
          </a:p>
          <a:p>
            <a:pPr/>
            <a:r>
              <a:t>C) Private-sector investigations are always conducted by federal agencies, whereas public-sector investigations are handled by local law enforcement.</a:t>
            </a:r>
          </a:p>
          <a:p>
            <a:pPr/>
            <a:r>
              <a:t>D) Private-sector investigations are restricted to corporate espionage, while public-sector investigations cover all types of crimes.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Law Enforcement Agency Investigations</a:t>
            </a:r>
          </a:p>
        </p:txBody>
      </p:sp>
      <p:sp>
        <p:nvSpPr>
          <p:cNvPr id="3" name="Content Placeholder 2"/>
          <p:cNvSpPr>
            <a:spLocks noGrp="1"/>
          </p:cNvSpPr>
          <p:nvPr>
            <p:ph idx="1"/>
          </p:nvPr>
        </p:nvSpPr>
        <p:spPr/>
        <p:txBody>
          <a:bodyPr/>
          <a:lstStyle/>
          <a:p>
            <a:pPr/>
            <a:r>
              <a:t>Law enforcement must understand laws on computer-related crimes, including legal processes, search and seizure guidelines, and building a criminal case.</a:t>
            </a:r>
          </a:p>
          <a:p>
            <a:pPr/>
            <a:r>
              <a:t>In criminal cases, suspects are charged with offenses like burglary, murder, molestation, or fraud.</a:t>
            </a:r>
          </a:p>
          <a:p>
            <a:pPr/>
            <a:r>
              <a:t>To determine if a computer crime occurred, investigators ask: What tool was used? Was it trespass, theft, vandalism, or cyberstalking?</a:t>
            </a:r>
          </a:p>
          <a:p>
            <a:pPr/>
            <a:r>
              <a:t>Laws and procedural rules vary by jurisdiction. U.S. court-accepted items may not hold in other courts.</a:t>
            </a:r>
          </a:p>
          <a:p>
            <a:pPr/>
            <a:r>
              <a:t>EU privacy laws are stricter than U.S. laws, leading to ongoing issues with international companies and multi-jurisdictional investigations.</a:t>
            </a:r>
          </a:p>
          <a:p>
            <a:pPr/>
            <a:r>
              <a:t>Example: Seizing an employee's cell phone in Australia vs. U.S. law: U.S. allows if used on company property and synced with the network; Australia does not.</a:t>
            </a:r>
          </a:p>
          <a:p>
            <a:pPr/>
            <a:r>
              <a:t>Computers and networks are tools for crimes, similar to lockpicks. Many states have added specific language to criminal codes for computer crimes.</a:t>
            </a:r>
          </a:p>
          <a:p>
            <a:pPr/>
            <a:r>
              <a:t>Alabama defines 'willfully or without authorization' and sets dollar amounts for misdemeanors/felony computer theft, equating it to shoplifting or car theft.</a:t>
            </a:r>
          </a:p>
          <a:p>
            <a:pPr/>
            <a:r>
              <a:t>States have enacted specific criminal statutes for computer-related crimes, but often exclude digital issues from standard trespass, theft, vandalism, or burglary laws.</a:t>
            </a:r>
          </a:p>
          <a:p>
            <a:pPr/>
            <a:r>
              <a:t>The Computer Fraud and Abuse Act (1986) was passed, but state laws were developed later.</a:t>
            </a:r>
          </a:p>
          <a:p>
            <a:pPr/>
            <a:r>
              <a:t>For state-specific computer crime definitions, see: http://statelaws.findlaw.com/criminal-laws/computer-crimes.html.</a:t>
            </a:r>
          </a:p>
          <a:p>
            <a:pPr/>
            <a:r>
              <a:t>Serious crimes often involve digital devices: sexual exploitation of minors, missing persons, drug trafficking, and theft rings store data on computers, smartphones, and cloud storage.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Following Legal Processes</a:t>
            </a:r>
          </a:p>
        </p:txBody>
      </p:sp>
      <p:sp>
        <p:nvSpPr>
          <p:cNvPr id="3" name="Content Placeholder 2"/>
          <p:cNvSpPr>
            <a:spLocks noGrp="1"/>
          </p:cNvSpPr>
          <p:nvPr>
            <p:ph idx="1"/>
          </p:nvPr>
        </p:nvSpPr>
        <p:spPr/>
        <p:txBody>
          <a:bodyPr/>
          <a:lstStyle/>
          <a:p>
            <a:pPr/>
            <a:r>
              <a:t>When conducting a computer investigation for potential criminal violations, legal processes depend on local customs, legislative standards, and rules of evidence.</a:t>
            </a:r>
          </a:p>
          <a:p>
            <a:pPr/>
            <a:r>
              <a:t>A criminal case typically follows three stages: the complaint, the investigation, and the prosecution.</a:t>
            </a:r>
          </a:p>
          <a:p>
            <a:pPr/>
            <a:r>
              <a:t>Someone files a complaint, which leads to an investigation by a specialist who collects evidence with the help of a prosecutor.</a:t>
            </a:r>
          </a:p>
          <a:p>
            <a:pPr/>
            <a:r>
              <a:t>If evidence is sufficient, the case may proceed to trial.</a:t>
            </a:r>
          </a:p>
          <a:p>
            <a:pPr/>
            <a:r>
              <a:t>A criminal investigation begins when someone finds evidence of or witnesses an illegal act.</a:t>
            </a:r>
          </a:p>
          <a:p>
            <a:pPr/>
            <a:r>
              <a:t>The witness or victim makes an allegation to the police, which is an accusation that a crime has been committed.</a:t>
            </a:r>
          </a:p>
          <a:p>
            <a:pPr/>
            <a:r>
              <a:t>A police officer interviews the complainant and writes a report about the crime.</a:t>
            </a:r>
          </a:p>
          <a:p>
            <a:pPr/>
            <a:r>
              <a:t>The law enforcement agency processes the report, and management decides to start an investigation or log the information into a police blotter.</a:t>
            </a:r>
          </a:p>
          <a:p>
            <a:pPr/>
            <a:r>
              <a:t>Police blotters provide a record of crimes and can reveal patterns useful in high-technology crimes.</a:t>
            </a:r>
          </a:p>
          <a:p>
            <a:pPr/>
            <a:r>
              <a:t>Modern blotters are electronic files, often structured as databases, for easier searching.</a:t>
            </a:r>
          </a:p>
          <a:p>
            <a:pPr/>
            <a:r>
              <a:t>Tip: To see an example of a police blotter, visit http://spdblotter.seattle.gov.</a:t>
            </a:r>
          </a:p>
          <a:p>
            <a:pPr/>
            <a:r>
              <a:t>Not all police officers are computer experts; some may be novices or trained to retrieve data from a computer disk.</a:t>
            </a:r>
          </a:p>
          <a:p>
            <a:pPr/>
            <a:r>
              <a:t>ISO standard 27037 defines two categories of digital evidence responders: Digital Evidence First Responder (DEFR) and Digital Evidence Specialist (DES).</a:t>
            </a:r>
          </a:p>
          <a:p>
            <a:pPr/>
            <a:r>
              <a:t>DEFR secures digital evidence at the scene and ensures its viability during transport to the lab.</a:t>
            </a:r>
          </a:p>
          <a:p>
            <a:pPr/>
            <a:r>
              <a:t>DES analyzes digital evidence and determines when additional specialists are needed.</a:t>
            </a:r>
          </a:p>
          <a:p>
            <a:pPr/>
            <a:r>
              <a:t>As an examiner, recognize the expertise of those involved in the case and ensure you have DES training to manage digital forensics aspects.</a:t>
            </a:r>
          </a:p>
          <a:p>
            <a:pPr/>
            <a:r>
              <a:t>Assess the scope of the case, including the device’s OS, hardware, and peripherals.</a:t>
            </a:r>
          </a:p>
          <a:p>
            <a:pPr/>
            <a:r>
              <a:t>Determine if you have the right tools to collect and analyze evidence or if other specialists are needed.</a:t>
            </a:r>
          </a:p>
          <a:p>
            <a:pPr/>
            <a:r>
              <a:t>After gathering resources, delegate, collect, and process information related to the complaint.</a:t>
            </a:r>
          </a:p>
          <a:p>
            <a:pPr/>
            <a:r>
              <a:t>Once the case is built, the information is turned over to the prosecutor.</a:t>
            </a:r>
          </a:p>
          <a:p>
            <a:pPr/>
            <a:r>
              <a:t>As an investigator, present the collected evidence with a report to the government’s attorney.</a:t>
            </a:r>
          </a:p>
          <a:p>
            <a:pPr/>
            <a:r>
              <a:t>Prosecutor’s title varies by jurisdiction depending on the community and nature of the crime.</a:t>
            </a:r>
          </a:p>
          <a:p>
            <a:pPr/>
            <a:r>
              <a:t>If a police officer or investigator has sufficient cause, the prosecutor may direct them to submit an affidavit to justify a search warrant.</a:t>
            </a:r>
          </a:p>
          <a:p>
            <a:pPr/>
            <a:r>
              <a:t>An affidavit is a notarized document detailing findings to support a warrant request.</a:t>
            </a:r>
          </a:p>
          <a:p>
            <a:pPr/>
            <a:r>
              <a:t>The affidavit must include exhibits that support the allegation to justify the warrant.</a:t>
            </a:r>
          </a:p>
          <a:p>
            <a:pPr/>
            <a:r>
              <a:t>The affidavit must be notarized under oath to verify its truthfulness.</a:t>
            </a:r>
          </a:p>
          <a:p>
            <a:pPr/>
            <a:r>
              <a:t>After a judge approves the search warrant, it is ready for execution by a DEFR.</a:t>
            </a:r>
          </a:p>
          <a:p>
            <a:pPr/>
            <a:r>
              <a:t>Evidence is processed and analyzed to determine if a crime occurred.</a:t>
            </a:r>
          </a:p>
          <a:p>
            <a:pPr/>
            <a:r>
              <a:t>The evidence is then presented in court during a hearing or trial.</a:t>
            </a:r>
          </a:p>
          <a:p>
            <a:pPr/>
            <a:r>
              <a:t>A judge or administrative law judge renders a judgment, or a jury delivers a verdict.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Private-Sector Investigations</a:t>
            </a:r>
          </a:p>
        </p:txBody>
      </p:sp>
      <p:sp>
        <p:nvSpPr>
          <p:cNvPr id="3" name="Content Placeholder 2"/>
          <p:cNvSpPr>
            <a:spLocks noGrp="1"/>
          </p:cNvSpPr>
          <p:nvPr>
            <p:ph idx="1"/>
          </p:nvPr>
        </p:nvSpPr>
        <p:spPr/>
        <p:txBody>
          <a:bodyPr/>
          <a:lstStyle/>
          <a:p>
            <a:pPr/>
            <a:r>
              <a:t>Private-sector investigations involve private companies and lawyers addressing company policy violations and litigation disputes, such as wrongful termination.</a:t>
            </a:r>
          </a:p>
          <a:p>
            <a:pPr/>
            <a:r>
              <a:t>Businesses prioritize continuing operations and profits, often considering investigations and apprehension of suspects secondary to stopping violations and minimizing damage.</a:t>
            </a:r>
          </a:p>
          <a:p>
            <a:pPr/>
            <a:r>
              <a:t>Private-sector computer crimes include e-mail harassment, gender and age discrimination, and white-collar crimes such as financial fraud, identity theft, and embezzlement.</a:t>
            </a:r>
          </a:p>
          <a:p>
            <a:pPr/>
            <a:r>
              <a:t>Other crimes may involve falsification of financial information, sabotage, industrial espionage, and theft of sensitive company information to sell to competitors.</a:t>
            </a:r>
          </a:p>
          <a:p>
            <a:pPr/>
            <a:r>
              <a:t>Investigations aim to minimize or eliminate litigation, which is costly for businesses.</a:t>
            </a:r>
          </a:p>
          <a:p>
            <a:pPr/>
            <a:r>
              <a:t>Anyone with access to a computer can commit these crimes.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Establishing Company Policies</a:t>
            </a:r>
          </a:p>
        </p:txBody>
      </p:sp>
      <p:sp>
        <p:nvSpPr>
          <p:cNvPr id="3" name="Content Placeholder 2"/>
          <p:cNvSpPr>
            <a:spLocks noGrp="1"/>
          </p:cNvSpPr>
          <p:nvPr>
            <p:ph idx="1"/>
          </p:nvPr>
        </p:nvSpPr>
        <p:spPr/>
        <p:txBody>
          <a:bodyPr/>
          <a:lstStyle/>
          <a:p>
            <a:pPr/>
            <a:r>
              <a:t>Businesses can reduce litigation risk by publishing and maintaining clear, easy-to-read policies for employees.</a:t>
            </a:r>
          </a:p>
          <a:p>
            <a:pPr/>
            <a:r>
              <a:t>Policies streamline internal investigations and establish a clear line of authority for conducting investigations.</a:t>
            </a:r>
          </a:p>
          <a:p>
            <a:pPr/>
            <a:r>
              <a:t>Key policies include the 'acceptable use policy' defining rules for computer and network usage.</a:t>
            </a:r>
          </a:p>
          <a:p>
            <a:pPr/>
            <a:r>
              <a:t>All employees must sign the acceptable use agreement to ensure compliance.</a:t>
            </a:r>
          </a:p>
          <a:p>
            <a:pPr/>
            <a:r>
              <a:t>Published policies define who has the legal right to initiate investigations, take possession of evidence, and access evidence.</a:t>
            </a:r>
          </a:p>
          <a:p>
            <a:pPr/>
            <a:r>
              <a:t>Well-defined policies grant computer investigators and forensics examiners the authority to conduct investigations.</a:t>
            </a:r>
          </a:p>
          <a:p>
            <a:pPr/>
            <a:r>
              <a:t>Policies demonstrate fairness and objectivity in treating employees and ensure due process in investigations.</a:t>
            </a:r>
          </a:p>
          <a:p>
            <a:pPr/>
            <a:r>
              <a:t>Due process refers to fairness under the law and protects all parties involved.</a:t>
            </a:r>
          </a:p>
          <a:p>
            <a:pPr/>
            <a:r>
              <a:t>Lack of defined policies exposes businesses to litigation from current or former employees.</a:t>
            </a:r>
          </a:p>
          <a:p>
            <a:pPr/>
            <a:r>
              <a:t>Policy maintainers must stay updated with applicable laws, which vary by location.</a:t>
            </a:r>
          </a:p>
          <a:p>
            <a:pPr/>
            <a:r>
              <a:t>Regular training and updates on standards and policies keep employees informed of acceptable and unacceptable network behavior.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Displaying Warning Banners</a:t>
            </a:r>
          </a:p>
        </p:txBody>
      </p:sp>
      <p:sp>
        <p:nvSpPr>
          <p:cNvPr id="3" name="Content Placeholder 2"/>
          <p:cNvSpPr>
            <a:spLocks noGrp="1"/>
          </p:cNvSpPr>
          <p:nvPr>
            <p:ph idx="1"/>
          </p:nvPr>
        </p:nvSpPr>
        <p:spPr/>
        <p:txBody>
          <a:bodyPr/>
          <a:lstStyle/>
          <a:p>
            <a:pPr/>
            <a:r>
              <a:t>Purpose: To avoid litigation by informing users of system ownership and usage policies.</a:t>
            </a:r>
          </a:p>
          <a:p>
            <a:pPr/>
            <a:r>
              <a:t>Warning banners are displayed when users log on to a company computer or connect to the intranet, network, or VPN.</a:t>
            </a:r>
          </a:p>
          <a:p>
            <a:pPr/>
            <a:r>
              <a:t>They inform users that the organization reserves the right to inspect computer systems and network traffic without needing a search warrant or court order.</a:t>
            </a:r>
          </a:p>
          <a:p>
            <a:pPr/>
            <a:r>
              <a:t>Key phrases to include in warning banners: 'Access to this system and network is restricted.'; 'Use of this system and network is for official business only.'; 'Systems and networks are subject to monitoring at any time by the owner.'; 'Using this system implies consent to monitoring by the owner.'; 'Unauthorized or illegal users of this system or network will be subject to discipline or prosecution.'; 'Users of this system agree that they have no expectation of privacy relating to all activity performed on this system.'</a:t>
            </a:r>
          </a:p>
          <a:p>
            <a:pPr/>
            <a:r>
              <a:t>Legal considerations: In some countries, employees must be informed if suspected of a criminal act, even if the company has the right to seize computers.</a:t>
            </a:r>
          </a:p>
          <a:p>
            <a:pPr/>
            <a:r>
              <a:t>Different organizations may require different warning banners: Community colleges may state systems are subject to observation and monitoring; for-profit organizations may use all suggested phrases.</a:t>
            </a:r>
          </a:p>
          <a:p>
            <a:pPr/>
            <a:r>
              <a:t>Guests (e.g., employees of business partners) may have different warning banners upon login, such as 'This system is the property of Company X.' and 'All activity, software, network traffic, and communications are subject to monitoring.'</a:t>
            </a:r>
          </a:p>
          <a:p>
            <a:pPr/>
            <a:r>
              <a:t>Importance: Warning banners are critical in legal cases to establish that users had no expectation of privacy. They are easier to present in court as exhibits than written policies.</a:t>
            </a:r>
          </a:p>
          <a:p>
            <a:pPr/>
            <a:r>
              <a:t>Examples: Government agencies (e.g., Department of Energy, NASA) and many corporations require warning banners as part of the logon/startup process.</a:t>
            </a:r>
          </a:p>
          <a:p>
            <a:pPr/>
            <a:r>
              <a:t>Tip: Consult the organization’s legal department before implementing warning banners to ensure compliance with local laws and regulations.</a:t>
            </a:r>
          </a:p>
        </p:txBody>
      </p:sp>
    </p:spTree>
  </p:cSld>
  <p:clrMapOvr>
    <a:masterClrMapping/>
  </p:clrMapOvr>
</p:sld>
</file>

<file path=ppt/theme/theme1.xml><?xml version="1.0" encoding="utf-8"?>
<a:theme xmlns:a="http://schemas.openxmlformats.org/drawingml/2006/main" name="Powerpoint Template AIH">
  <a:themeElements>
    <a:clrScheme name="Custom 1">
      <a:dk1>
        <a:sysClr val="windowText" lastClr="000000"/>
      </a:dk1>
      <a:lt1>
        <a:sysClr val="window" lastClr="FFFFFF"/>
      </a:lt1>
      <a:dk2>
        <a:srgbClr val="1F497D"/>
      </a:dk2>
      <a:lt2>
        <a:srgbClr val="EEECE1"/>
      </a:lt2>
      <a:accent1>
        <a:srgbClr val="0E6A36"/>
      </a:accent1>
      <a:accent2>
        <a:srgbClr val="445468"/>
      </a:accent2>
      <a:accent3>
        <a:srgbClr val="961E1E"/>
      </a:accent3>
      <a:accent4>
        <a:srgbClr val="7F7F7F"/>
      </a:accent4>
      <a:accent5>
        <a:srgbClr val="F79646"/>
      </a:accent5>
      <a:accent6>
        <a:srgbClr val="244061"/>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82757"/>
        </a:solidFill>
        <a:ln>
          <a:noFill/>
        </a:ln>
        <a:effectLst/>
      </a:spPr>
      <a:bodyPr rtlCol="0" anchor="ctr"/>
      <a:lstStyle>
        <a:defPPr algn="ctr">
          <a:defRPr sz="16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29034</TotalTime>
  <Words>3457</Words>
  <Application>Microsoft Office PowerPoint</Application>
  <PresentationFormat>Custom</PresentationFormat>
  <Paragraphs>516</Paragraphs>
  <Slides>86</Slides>
  <Notes>84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ＭＳ Ｐゴシック</vt:lpstr>
      <vt:lpstr>Arial</vt:lpstr>
      <vt:lpstr>Calibri</vt:lpstr>
      <vt:lpstr>Powerpoint Template AIH</vt:lpstr>
      <vt:lpstr>Finishing Projects:  Problem Detection, Progress and Benefits Realization </vt:lpstr>
      <vt:lpstr>COMMONWEALTH OF AUSTRALIA Copyright Regulations 1969</vt:lpstr>
      <vt:lpstr>Table of contents</vt:lpstr>
      <vt:lpstr>THE PM AND DECISION MAKING</vt:lpstr>
      <vt:lpstr>THE PM AND DECISION MAKING</vt:lpstr>
      <vt:lpstr>BALANCED SCORECARD APPROACH TO PROJECT DETERMINATION</vt:lpstr>
      <vt:lpstr>INTERNAL PROJECT ISSUES </vt:lpstr>
      <vt:lpstr>INTERNAL PROJECT ISSUES </vt:lpstr>
      <vt:lpstr>DIRECT AND MANAGE PROJECT WORK</vt:lpstr>
      <vt:lpstr>SOURCES OF WORK TO BE PERFORMED</vt:lpstr>
      <vt:lpstr>OWNER REPRESENTATIVE SKILLS</vt:lpstr>
      <vt:lpstr>MONITOR AND CONTROL PROJECT WORK </vt:lpstr>
      <vt:lpstr>MONITOR AND CONTROL PROJECT WORK </vt:lpstr>
      <vt:lpstr>MONITOR AND CONTROL PROJECT WORK </vt:lpstr>
      <vt:lpstr>TYPES OF PROJECT CONTROL</vt:lpstr>
      <vt:lpstr>POSSIBLE MONITORING AND CONTROLLING DECISIONS</vt:lpstr>
      <vt:lpstr>RESULTS OF MONITORING AND CONTROLLING A PROJECT</vt:lpstr>
      <vt:lpstr>PERFORM INTEGRATED CHANGE CONTROL </vt:lpstr>
      <vt:lpstr>PERFORM INTEGRATED CHANGE CONTROL </vt:lpstr>
      <vt:lpstr>BREAKOUT SESSION!</vt:lpstr>
      <vt:lpstr>MONITOR PROJECT RISK</vt:lpstr>
      <vt:lpstr>RESOLVING PROJECT RISKS</vt:lpstr>
      <vt:lpstr>RISK EVENT RESOLUTION STRATEGIES</vt:lpstr>
      <vt:lpstr>IMPLEMENT RISK RESPONSES</vt:lpstr>
      <vt:lpstr>MANAGE COMMUNICATIONS</vt:lpstr>
      <vt:lpstr>DETERMINE PROJECT INFORMATION NEEDS</vt:lpstr>
      <vt:lpstr>ESTABLISH INFORMATION RETRIEVAL AND DISTRIBUTION SYSTEM</vt:lpstr>
      <vt:lpstr>COLLECT INFORMATION ON EXECUTED WORK AND WORK IN PROGRESS </vt:lpstr>
      <vt:lpstr>COLLECT INFORMATION ON EXECUTED WORK AND WORK IN PROGRESS </vt:lpstr>
      <vt:lpstr>REPORT PERFORMANCE </vt:lpstr>
      <vt:lpstr>REPORT PERFORMANCE </vt:lpstr>
      <vt:lpstr>TIME HORIZONS FOR PROJECT PERFORMANCE</vt:lpstr>
      <vt:lpstr>MONITOR COMMUNICATIONS</vt:lpstr>
      <vt:lpstr>MONITOR COMMUNICATIONS– AGILE BURNDOWN CHART</vt:lpstr>
      <vt:lpstr>CUSTOMER ISSUES</vt:lpstr>
      <vt:lpstr>QUALITY MANAGEMENT &amp; CONTROL TOOLS</vt:lpstr>
      <vt:lpstr>FLOW CHART</vt:lpstr>
      <vt:lpstr>CHECK SHEET</vt:lpstr>
      <vt:lpstr>PARETO CHART</vt:lpstr>
      <vt:lpstr>CAUSE AND EFFECT DIAGRAM</vt:lpstr>
      <vt:lpstr>HISTOGRAM</vt:lpstr>
      <vt:lpstr>RUN CHART</vt:lpstr>
      <vt:lpstr>CONTROL CHART</vt:lpstr>
      <vt:lpstr>CONTROL SCOPE </vt:lpstr>
      <vt:lpstr>CONTROL SCOPE </vt:lpstr>
      <vt:lpstr>FINANCIAL ISSUES</vt:lpstr>
      <vt:lpstr>CONTROL RESOURCES</vt:lpstr>
      <vt:lpstr>CONTROL SCHEDULE AND COSTS</vt:lpstr>
      <vt:lpstr>EARNED VALUE MANAGEMENT</vt:lpstr>
      <vt:lpstr>EVM TERMS</vt:lpstr>
      <vt:lpstr>EARNED VALUE MANAGEMENT EXAMPLE</vt:lpstr>
      <vt:lpstr>CURRENTLY KNOWN VALUES</vt:lpstr>
      <vt:lpstr>VARIANCES</vt:lpstr>
      <vt:lpstr>INDEXES</vt:lpstr>
      <vt:lpstr>ESTIMATES</vt:lpstr>
      <vt:lpstr>EARNED VALUE MANAGEMENT (E V M)</vt:lpstr>
      <vt:lpstr>BREAK-OUT SESSION! </vt:lpstr>
      <vt:lpstr>CURRENT AND FUTURE IMPACTS OF TIME AND COST VARIANCE</vt:lpstr>
      <vt:lpstr>DEFINE THE PERFORMANCE UPDATE PROCESS</vt:lpstr>
      <vt:lpstr>REPLANNING IF NECESSARY</vt:lpstr>
      <vt:lpstr>FINISHING THE PROJECT &amp; REALIZING THE BENEFITS </vt:lpstr>
      <vt:lpstr>VALIDATE SCOPE</vt:lpstr>
      <vt:lpstr>EXAMPLE PROJECT CLOSEOUT CHECKLIST</vt:lpstr>
      <vt:lpstr>TERMINATE PROJECTS EARLY</vt:lpstr>
      <vt:lpstr>TERMINATE PROJECTS EARLY</vt:lpstr>
      <vt:lpstr>HEADING OFF EARLY TERMINATION</vt:lpstr>
      <vt:lpstr>CLOSE PROJECT</vt:lpstr>
      <vt:lpstr>WRITE TRANSITION PLAN</vt:lpstr>
      <vt:lpstr>KNOWLEDGE MANAGEMENT</vt:lpstr>
      <vt:lpstr>SOLICIT CUSTOMER FEEDBACK </vt:lpstr>
      <vt:lpstr>CAPTURE LESSONS LEARNED</vt:lpstr>
      <vt:lpstr>PROJECT CLOSING DOCUMENT</vt:lpstr>
      <vt:lpstr>DISSEMINATE AND USE LESSONS LEARNED</vt:lpstr>
      <vt:lpstr>CREATE THE CLOSEOUT REPORT</vt:lpstr>
      <vt:lpstr>CLOSEOUT REPORT TEMPLATE</vt:lpstr>
      <vt:lpstr>POST- PROJECT ACTIVITIES</vt:lpstr>
      <vt:lpstr>REASSIGN WORKERS</vt:lpstr>
      <vt:lpstr>CELEBRATE SUCCESS AND REWARD PARTICIPANTS</vt:lpstr>
      <vt:lpstr>PROVIDE ONGOING SUPPORT</vt:lpstr>
      <vt:lpstr>ENSURE PROJECT BENEFITS ARE REALIZED</vt:lpstr>
      <vt:lpstr>PowerPoint Presentation</vt:lpstr>
      <vt:lpstr>AGILE REVIEW PROCESS</vt:lpstr>
      <vt:lpstr>SUMMARY</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AlisonS@arowanaco.com</dc:creator>
  <cp:lastModifiedBy>Johan Sebastian Ramirez Vallejo</cp:lastModifiedBy>
  <cp:revision>656</cp:revision>
  <cp:lastPrinted>2020-07-15T05:17:53Z</cp:lastPrinted>
  <dcterms:created xsi:type="dcterms:W3CDTF">2017-09-11T01:36:42Z</dcterms:created>
  <dcterms:modified xsi:type="dcterms:W3CDTF">2025-07-11T10:17:21Z</dcterms:modified>
</cp:coreProperties>
</file>