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52142C-84C2-45A6-A7AA-19A280C86589}">
  <a:tblStyle styleId="{1852142C-84C2-45A6-A7AA-19A280C865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4d2c8121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4d2c8121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d2c8121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d2c8121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4d2c8121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4d2c8121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4d2c8121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4d2c8121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4d2c8121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4d2c8121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4d2c8121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4d2c8121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4d2c8121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4d2c8121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4d2c8121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04d2c8121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4d2c8121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4d2c8121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4d2c8121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4d2c8121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4d2c81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4d2c81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4d2c8121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04d2c8121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4d2c8121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04d2c8121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4d2c8121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4d2c8121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04d2c8121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04d2c8121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4d2c8121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4d2c8121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4d2c8121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04d2c8121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4d2c8121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4d2c8121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4d2c8121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4d2c8121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4d2c8121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04d2c8121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04d2c8121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04d2c8121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4d2c8121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4d2c8121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4d2c8121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04d2c8121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04d2c8121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04d2c8121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4d2c8121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4d2c8121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4d2c8121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4d2c8121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4d2c8121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4d2c8121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4d2c8121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4d2c8121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4d2c8121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4d2c8121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4d2c8121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4d2c8121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Python, the efficient way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Sebastián Arango Muñoz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TW: @charangostation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IG: @sebasarango118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 general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90575"/>
            <a:ext cx="85206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Only optimize </a:t>
            </a:r>
            <a:r>
              <a:rPr b="1" lang="es-419" sz="2400"/>
              <a:t>what needs to be</a:t>
            </a:r>
            <a:r>
              <a:rPr lang="es-419" sz="2400"/>
              <a:t> optimized (your </a:t>
            </a:r>
            <a:r>
              <a:rPr b="1" lang="es-419" sz="2400"/>
              <a:t>time</a:t>
            </a:r>
            <a:r>
              <a:rPr lang="es-419" sz="2400"/>
              <a:t> and </a:t>
            </a:r>
            <a:r>
              <a:rPr b="1" lang="es-419" sz="2400"/>
              <a:t>effort</a:t>
            </a:r>
            <a:r>
              <a:rPr lang="es-419" sz="2400"/>
              <a:t> are resources, too!).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Choose the right </a:t>
            </a:r>
            <a:r>
              <a:rPr b="1" lang="es-419" sz="2400"/>
              <a:t>data structures</a:t>
            </a:r>
            <a:r>
              <a:rPr lang="es-419" sz="2400"/>
              <a:t>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Choose the right </a:t>
            </a:r>
            <a:r>
              <a:rPr b="1" lang="es-419" sz="2400"/>
              <a:t>algorithms</a:t>
            </a:r>
            <a:r>
              <a:rPr lang="es-419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Strings</a:t>
            </a:r>
            <a:endParaRPr/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700" y="1788638"/>
            <a:ext cx="2908300" cy="7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900" y="3823757"/>
            <a:ext cx="25019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Strings</a:t>
            </a:r>
            <a:endParaRPr/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555625" y="125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85830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5" y="12522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25" y="31240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750" y="2016738"/>
            <a:ext cx="4440374" cy="3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1425" y="3911600"/>
            <a:ext cx="4737100" cy="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500" y="1878950"/>
            <a:ext cx="25527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363" y="3390900"/>
            <a:ext cx="3736975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0200" y="3905241"/>
            <a:ext cx="329132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2588" y="4419600"/>
            <a:ext cx="3366525" cy="40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500" y="1878950"/>
            <a:ext cx="25527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413" y="3582450"/>
            <a:ext cx="2362875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8113"/>
            <a:ext cx="2224425" cy="8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3228525" y="2368500"/>
            <a:ext cx="1689000" cy="4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925" y="1578013"/>
            <a:ext cx="2752725" cy="19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 Scope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 Scope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500" y="3427625"/>
            <a:ext cx="2552700" cy="119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9488" y="1710675"/>
            <a:ext cx="2362875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About 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Initialization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Initialization</a:t>
            </a:r>
            <a:endParaRPr/>
          </a:p>
        </p:txBody>
      </p:sp>
      <p:graphicFrame>
        <p:nvGraphicFramePr>
          <p:cNvPr id="202" name="Google Shape;202;p33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7790" y="1592790"/>
            <a:ext cx="3556125" cy="11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939" y="3415488"/>
            <a:ext cx="3419850" cy="12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Initialization</a:t>
            </a:r>
            <a:endParaRPr/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7790" y="1592790"/>
            <a:ext cx="3556125" cy="11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902" y="3562640"/>
            <a:ext cx="3725925" cy="92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Imports</a:t>
            </a:r>
            <a:endParaRPr/>
          </a:p>
        </p:txBody>
      </p:sp>
      <p:graphicFrame>
        <p:nvGraphicFramePr>
          <p:cNvPr id="227" name="Google Shape;227;p36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563" y="1569375"/>
            <a:ext cx="32766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3750" y="3431625"/>
            <a:ext cx="33242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Vectors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Vectors</a:t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9525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{1852142C-84C2-45A6-A7AA-19A280C86589}</a:tableStyleId>
              </a:tblPr>
              <a:tblGrid>
                <a:gridCol w="3174450"/>
                <a:gridCol w="4064550"/>
              </a:tblGrid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9525"/>
            <a:ext cx="3174449" cy="1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3111300"/>
            <a:ext cx="3174451" cy="1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638" y="1445550"/>
            <a:ext cx="36004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575" y="3312575"/>
            <a:ext cx="38385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Library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Library Design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90575"/>
            <a:ext cx="42603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Cython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CPython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Learn to detect </a:t>
            </a:r>
            <a:r>
              <a:rPr lang="es-419" sz="2400"/>
              <a:t>whether Python is the </a:t>
            </a:r>
            <a:r>
              <a:rPr b="1" lang="es-419" sz="2400"/>
              <a:t>right choice</a:t>
            </a:r>
            <a:r>
              <a:rPr lang="es-419" sz="2400"/>
              <a:t>.</a:t>
            </a:r>
            <a:r>
              <a:rPr lang="es-419" sz="2400"/>
              <a:t> </a:t>
            </a:r>
            <a:endParaRPr sz="2400"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99983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988000" y="733400"/>
            <a:ext cx="5124000" cy="7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Lead Data Scientist @ Experimentality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988000" y="2031275"/>
            <a:ext cx="5124000" cy="7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MSc. (asp) in Software Engineering</a:t>
            </a:r>
            <a:r>
              <a:rPr lang="es-419"/>
              <a:t> @ EAFIT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988000" y="3438700"/>
            <a:ext cx="5124000" cy="7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BSc. in </a:t>
            </a:r>
            <a:r>
              <a:rPr lang="es-419"/>
              <a:t>Electronics Engineering @ UdeA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88" y="438150"/>
            <a:ext cx="1317642" cy="12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811" y="1970750"/>
            <a:ext cx="2032200" cy="82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187" y="3110100"/>
            <a:ext cx="1039425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Questions?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About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Fundamentals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90575"/>
            <a:ext cx="85206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Interpreted</a:t>
            </a:r>
            <a:r>
              <a:rPr lang="es-419" sz="2400"/>
              <a:t> language (over C).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Strong</a:t>
            </a:r>
            <a:r>
              <a:rPr lang="es-419" sz="2400"/>
              <a:t> </a:t>
            </a:r>
            <a:r>
              <a:rPr lang="es-419" sz="2400"/>
              <a:t>| </a:t>
            </a:r>
            <a:r>
              <a:rPr b="1" lang="es-419" sz="2400"/>
              <a:t>dynamic</a:t>
            </a:r>
            <a:r>
              <a:rPr lang="es-419" sz="2400"/>
              <a:t> typing.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Self-managed</a:t>
            </a:r>
            <a:r>
              <a:rPr lang="es-419" sz="2400"/>
              <a:t> memory architecture.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Promotes </a:t>
            </a:r>
            <a:r>
              <a:rPr b="1" lang="es-419" sz="2400"/>
              <a:t>rapid</a:t>
            </a:r>
            <a:r>
              <a:rPr lang="es-419" sz="2400"/>
              <a:t> development.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s-419" sz="2400"/>
              <a:t>Large</a:t>
            </a:r>
            <a:r>
              <a:rPr lang="es-419" sz="2400"/>
              <a:t> community.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898175" y="1942238"/>
            <a:ext cx="40650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But...is it efficient?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50" y="1680263"/>
            <a:ext cx="1417974" cy="14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</a:t>
            </a:r>
            <a:r>
              <a:rPr i="1" lang="es-419"/>
              <a:t>Energy Efficiency across Programming Languages</a:t>
            </a:r>
            <a:r>
              <a:rPr lang="es-419"/>
              <a:t>”. R, Pereira et al. 2017.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975" y="266700"/>
            <a:ext cx="394005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Some best practices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Development Cycle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90575"/>
            <a:ext cx="28251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Get it right.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Test it right.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Profile it.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Optimise.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Repeat.</a:t>
            </a:r>
            <a:endParaRPr sz="24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0" y="999838"/>
            <a:ext cx="49463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