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customschemas.google.com/relationships/presentationmetadata" Target="meta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0" name="Google Shape;420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2" name="Google Shape;442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1" name="Google Shape;461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82" name="Google Shape;482;gadd317ae2b_0_117:notes"/>
          <p:cNvSpPr/>
          <p:nvPr>
            <p:ph idx="2" type="sldImg"/>
          </p:nvPr>
        </p:nvSpPr>
        <p:spPr>
          <a:xfrm>
            <a:off x="1295655" y="754380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add317ae2b_0_27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gadd317ae2b_0_1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1" name="Google Shape;381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1" name="Google Shape;401;gadd317ae2b_0_20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add317ae2b_0_1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add317ae2b_0_1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add317ae2b_0_1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add317ae2b_0_1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add317ae2b_0_12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5" name="Google Shape;125;gadd317ae2b_0_1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add317ae2b_0_1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add317ae2b_0_1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add317ae2b_0_14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gadd317ae2b_0_1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add317ae2b_0_1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add317ae2b_0_1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add317ae2b_0_14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gadd317ae2b_0_14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gadd317ae2b_0_1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add317ae2b_0_1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add317ae2b_0_1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add317ae2b_0_15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4" name="Google Shape;144;gadd317ae2b_0_15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gadd317ae2b_0_15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gadd317ae2b_0_15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gadd317ae2b_0_1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add317ae2b_0_1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add317ae2b_0_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add317ae2b_0_16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add317ae2b_0_1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add317ae2b_0_1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add317ae2b_0_16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add317ae2b_0_1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add317ae2b_0_17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2" name="Google Shape;162;gadd317ae2b_0_17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gadd317ae2b_0_17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add317ae2b_0_1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add317ae2b_0_1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add317ae2b_0_17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gadd317ae2b_0_17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0" name="Google Shape;170;gadd317ae2b_0_17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add317ae2b_0_17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add317ae2b_0_1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add317ae2b_0_18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gadd317ae2b_0_18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add317ae2b_0_18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add317ae2b_0_1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add317ae2b_0_19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gadd317ae2b_0_19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add317ae2b_0_19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add317ae2b_0_1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gadd317ae2b_0_1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gadd317ae2b_0_1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gadd317ae2b_0_1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gadd317ae2b_0_1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s://l.facebook.com/l.php?u=https://arxiv.org/abs/1611.04156&amp;h=IAQFlqjZK" TargetMode="External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hyperlink" Target="http://github.com/" TargetMode="External"/><Relationship Id="rId7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jp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22.png"/><Relationship Id="rId7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ómo sería un mundo sin ganadería industrial? | Igualdad Animal México" id="189" name="Google Shape;189;p1"/>
          <p:cNvPicPr preferRelativeResize="0"/>
          <p:nvPr/>
        </p:nvPicPr>
        <p:blipFill rotWithShape="1">
          <a:blip r:embed="rId3">
            <a:alphaModFix/>
          </a:blip>
          <a:srcRect b="0" l="39100" r="1572" t="0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b="0" l="0" r="0"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MISMO TÍTULO QUE </a:t>
            </a:r>
            <a:r>
              <a:rPr lang="en-US" sz="3600"/>
              <a:t>USARON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EL INFORME TÉCNICO VA AQUÍ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7499160" y="11430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el mismo título que </a:t>
            </a:r>
            <a:r>
              <a:rPr i="1" lang="en-US">
                <a:solidFill>
                  <a:schemeClr val="accent2"/>
                </a:solidFill>
              </a:rPr>
              <a:t>usaron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el informe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 flipH="1" rot="10800000">
            <a:off x="6732350" y="1475135"/>
            <a:ext cx="800658" cy="7638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flipH="1" rot="10800000">
            <a:off x="3363000" y="242350"/>
            <a:ext cx="929340" cy="315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i="1" lang="en-US">
                <a:solidFill>
                  <a:schemeClr val="accent2"/>
                </a:solidFill>
              </a:rPr>
              <a:t>mías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flipH="1" rot="10800000">
            <a:off x="4251800" y="1171444"/>
            <a:ext cx="914220" cy="753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 l="0" r="0" t="0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b="0" l="0" r="0"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Traducir todas </a:t>
            </a:r>
            <a:br>
              <a:rPr i="1" lang="en-US">
                <a:solidFill>
                  <a:schemeClr val="accent2"/>
                </a:solidFill>
              </a:rPr>
            </a:br>
            <a:r>
              <a:rPr i="1" lang="en-US">
                <a:solidFill>
                  <a:schemeClr val="accent2"/>
                </a:solidFill>
              </a:rPr>
              <a:t>estas gráficas a</a:t>
            </a:r>
            <a:br>
              <a:rPr i="1" lang="en-US">
                <a:solidFill>
                  <a:schemeClr val="accent2"/>
                </a:solidFill>
              </a:rPr>
            </a:br>
            <a:r>
              <a:rPr i="1" lang="en-US">
                <a:solidFill>
                  <a:schemeClr val="accent2"/>
                </a:solidFill>
              </a:rPr>
              <a:t>español, por favor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flipH="1" rot="10800000">
            <a:off x="4000675" y="226522"/>
            <a:ext cx="768258" cy="936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i="1" lang="en-US">
                <a:solidFill>
                  <a:schemeClr val="accent2"/>
                </a:solidFill>
              </a:rPr>
              <a:t>ganadería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/>
                <a:gridCol w="2094675"/>
                <a:gridCol w="2007250"/>
              </a:tblGrid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b="1" lang="en-US" sz="18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b="1" lang="en-US" sz="1800" u="none" cap="none" strike="noStrike">
                          <a:solidFill>
                            <a:schemeClr val="accent2"/>
                          </a:solidFill>
                        </a:rPr>
                        <a:t>imágenes</a:t>
                      </a:r>
                      <a:r>
                        <a:rPr b="1" lang="en-US" sz="1800" u="none" cap="none" strike="noStrike">
                          <a:solidFill>
                            <a:schemeClr val="accent2"/>
                          </a:solidFill>
                        </a:rPr>
                        <a:t> originales)</a:t>
                      </a:r>
                      <a:endParaRPr b="0" sz="1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b="0" sz="1800" u="none" cap="none" strike="noStrik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25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21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flipH="1" rot="10800000">
            <a:off x="4397725" y="1095250"/>
            <a:ext cx="768258" cy="6403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flipH="1" rot="10800000">
            <a:off x="4321521" y="468155"/>
            <a:ext cx="945756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flipH="1" rot="10800000">
            <a:off x="2011673" y="2541343"/>
            <a:ext cx="618840" cy="4895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b="0" i="0" lang="en-US" sz="18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b="0" i="0" lang="en-US" sz="1800" u="sng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https://arxiv.org/abs/1611.04156</a:t>
            </a:r>
            <a:endParaRPr b="0" i="0" sz="18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b="22951" l="2991" r="11001" t="462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Incluya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i="1" lang="en-US">
                <a:solidFill>
                  <a:schemeClr val="accent2"/>
                </a:solidFill>
              </a:rPr>
              <a:t>a</a:t>
            </a:r>
            <a:b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i="1" lang="en-US">
                <a:solidFill>
                  <a:schemeClr val="accent2"/>
                </a:solidFill>
              </a:rPr>
              <a:t>monitor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ómo sería un mundo sin ganadería industrial? | Igualdad Animal México" id="484" name="Google Shape;484;gadd317ae2b_0_117"/>
          <p:cNvPicPr preferRelativeResize="0"/>
          <p:nvPr/>
        </p:nvPicPr>
        <p:blipFill rotWithShape="1">
          <a:blip r:embed="rId3">
            <a:alphaModFix/>
          </a:blip>
          <a:srcRect b="0" l="39094" r="1571" t="0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"/>
          <p:cNvSpPr/>
          <p:nvPr/>
        </p:nvSpPr>
        <p:spPr>
          <a:xfrm flipH="1" rot="10800000">
            <a:off x="2829600" y="206772"/>
            <a:ext cx="919620" cy="2958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02" name="Google Shape;202;p2"/>
          <p:cNvSpPr/>
          <p:nvPr/>
        </p:nvSpPr>
        <p:spPr>
          <a:xfrm>
            <a:off x="32800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rect b="b" l="l" r="r" t="t"/>
              <a:pathLst>
                <a:path extrusionOk="0" h="7621" w="7875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Segundo autor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Primer autor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1912680" y="5136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Ponga una foto sonriente y</a:t>
            </a:r>
            <a:b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tu nombre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1528050" y="4869381"/>
            <a:ext cx="774144" cy="5158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13" name="Google Shape;213;p2"/>
          <p:cNvSpPr/>
          <p:nvPr/>
        </p:nvSpPr>
        <p:spPr>
          <a:xfrm>
            <a:off x="5025600" y="511740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Ponga una foto sonriente y</a:t>
            </a:r>
            <a:b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tu nombre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4640979" y="4850271"/>
            <a:ext cx="774144" cy="5158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15" name="Google Shape;215;p2"/>
          <p:cNvSpPr/>
          <p:nvPr/>
        </p:nvSpPr>
        <p:spPr>
          <a:xfrm>
            <a:off x="9692640" y="85572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primera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http://github.com/yourUserName/proyecto/.</a:t>
            </a: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b="26359" l="2186" r="15575" t="17695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rect b="b" l="l" r="r" t="t"/>
              <a:pathLst>
                <a:path extrusionOk="0" h="7367" w="9399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el URL donde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 proyecto se encuentra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996626" y="6335156"/>
            <a:ext cx="1009314" cy="977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24" name="Google Shape;224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flipH="1" rot="10800000">
            <a:off x="4191812" y="544355"/>
            <a:ext cx="1136430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cap="flat" cmpd="sng" w="28575">
              <a:solidFill>
                <a:srgbClr val="001E33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cap="flat" cmpd="sng" w="28575">
              <a:solidFill>
                <a:srgbClr val="001E33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cap="flat" cmpd="sng" w="28575">
              <a:solidFill>
                <a:srgbClr val="001E33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cap="flat" cmpd="sng" w="28575">
              <a:solidFill>
                <a:srgbClr val="0563C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cap="flat" cmpd="sng" w="28575">
              <a:solidFill>
                <a:srgbClr val="0563C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cap="flat" cmpd="sng" w="28575">
              <a:solidFill>
                <a:srgbClr val="0563C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b="1" i="0" sz="2200" u="none" cap="none" strike="noStrik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fmla="val 25000" name="adj"/>
            </a:avLst>
          </a:prstGeom>
          <a:solidFill>
            <a:srgbClr val="001E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b="1" lang="en-US" sz="1700">
                <a:solidFill>
                  <a:schemeClr val="accent4"/>
                </a:solidFill>
              </a:rPr>
              <a:t>olucional</a:t>
            </a:r>
            <a:endParaRPr b="1" i="0" sz="17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flipH="1" rot="10800000">
              <a:off x="10534475" y="3200029"/>
              <a:ext cx="338400" cy="1671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flipH="1" rot="10800000">
              <a:off x="10534475" y="2559829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flipH="1" rot="10800000">
              <a:off x="10534475" y="2057029"/>
              <a:ext cx="338400" cy="909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flipH="1" rot="10800000">
              <a:off x="11067875" y="2176729"/>
              <a:ext cx="293100" cy="2760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flipH="1" rot="10800000">
              <a:off x="11108250" y="2869650"/>
              <a:ext cx="252900" cy="2235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flipH="1" rot="10800000">
              <a:off x="11067875" y="2283529"/>
              <a:ext cx="333600" cy="702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200">
                <a:solidFill>
                  <a:srgbClr val="001E33"/>
                </a:solidFill>
              </a:rPr>
              <a:t>Clasificación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p6"/>
          <p:cNvCxnSpPr/>
          <p:nvPr/>
        </p:nvCxnSpPr>
        <p:spPr>
          <a:xfrm flipH="1" rot="10800000">
            <a:off x="2883550" y="3627638"/>
            <a:ext cx="4140600" cy="5520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" name="Google Shape;270;p6"/>
          <p:cNvCxnSpPr/>
          <p:nvPr/>
        </p:nvCxnSpPr>
        <p:spPr>
          <a:xfrm flipH="1" rot="10800000">
            <a:off x="9293975" y="3229200"/>
            <a:ext cx="834900" cy="9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necesite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cambiar </a:t>
            </a:r>
            <a:r>
              <a:rPr i="1" lang="en-US">
                <a:solidFill>
                  <a:schemeClr val="accent2"/>
                </a:solidFill>
              </a:rPr>
              <a:t>nada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b="1" lang="en-US" sz="2200">
                <a:solidFill>
                  <a:srgbClr val="FFFFFF"/>
                </a:solidFill>
              </a:rPr>
              <a:t>validación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flipH="1" rot="10800000">
            <a:off x="3887012" y="544355"/>
            <a:ext cx="1136430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fmla="val 25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flipH="1" rot="10800000">
              <a:off x="10534475" y="3200029"/>
              <a:ext cx="338400" cy="1671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flipH="1" rot="10800000">
              <a:off x="10534475" y="2559829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flipH="1" rot="10800000">
              <a:off x="10534475" y="2057029"/>
              <a:ext cx="338400" cy="909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flipH="1" rot="10800000">
              <a:off x="11067875" y="2176729"/>
              <a:ext cx="293100" cy="2760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flipH="1" rot="10800000">
              <a:off x="11108250" y="2869650"/>
              <a:ext cx="252900" cy="2235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flipH="1" rot="10800000">
              <a:off x="11067875" y="2283529"/>
              <a:ext cx="333600" cy="702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b="1" lang="en-US" sz="2200">
                <a:solidFill>
                  <a:srgbClr val="001E33"/>
                </a:solidFill>
              </a:rPr>
              <a:t>Algoritmo de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200">
                <a:solidFill>
                  <a:srgbClr val="001E33"/>
                </a:solidFill>
              </a:rPr>
              <a:t>Compresión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1E33"/>
                </a:solidFill>
              </a:rPr>
              <a:t>Modelo de </a:t>
            </a:r>
            <a:br>
              <a:rPr b="1" lang="en-US" sz="2200">
                <a:solidFill>
                  <a:srgbClr val="001E33"/>
                </a:solidFill>
              </a:rPr>
            </a:br>
            <a:r>
              <a:rPr b="1" lang="en-US" sz="2200">
                <a:solidFill>
                  <a:srgbClr val="001E33"/>
                </a:solidFill>
              </a:rPr>
              <a:t>Clasificación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gadd317ae2b_0_271"/>
          <p:cNvCxnSpPr/>
          <p:nvPr/>
        </p:nvCxnSpPr>
        <p:spPr>
          <a:xfrm flipH="1" rot="10800000">
            <a:off x="6017350" y="3229238"/>
            <a:ext cx="834900" cy="9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gadd317ae2b_0_271"/>
          <p:cNvCxnSpPr/>
          <p:nvPr/>
        </p:nvCxnSpPr>
        <p:spPr>
          <a:xfrm flipH="1" rot="10800000">
            <a:off x="8493075" y="3229250"/>
            <a:ext cx="834900" cy="9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cap="flat" cmpd="sng" w="38100">
            <a:solidFill>
              <a:srgbClr val="001E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001E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b="1" i="0" sz="2100" u="none" cap="none" strike="noStrik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 compresión de imágenes para la clasificación automática de la salud animal (</a:t>
            </a:r>
            <a:r>
              <a:rPr b="0" i="1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este semestre, uno podría ser LZS, Huffman, LZ77, LZ78... por favor, elija</a:t>
            </a: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flipH="1" rot="10800000">
            <a:off x="2829600" y="195259"/>
            <a:ext cx="838566" cy="2309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están pixelados como los míos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flipH="1" rot="10800000">
            <a:off x="4495000" y="1171452"/>
            <a:ext cx="671004" cy="575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i="1" lang="en-US">
                <a:solidFill>
                  <a:schemeClr val="accent2"/>
                </a:solidFill>
              </a:rPr>
              <a:t>ganadería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flipH="1" rot="10800000">
            <a:off x="2829600" y="195259"/>
            <a:ext cx="838566" cy="2309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b="10609" l="20780" r="24434" t="29780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i="1" lang="en-US">
                <a:solidFill>
                  <a:schemeClr val="accent2"/>
                </a:solidFill>
              </a:rPr>
              <a:t>n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i="1" lang="en-US">
                <a:solidFill>
                  <a:schemeClr val="accent2"/>
                </a:solidFill>
              </a:rPr>
              <a:t>a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i="1" lang="en-US">
                <a:solidFill>
                  <a:schemeClr val="accent2"/>
                </a:solidFill>
              </a:rPr>
              <a:t>a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flipH="1" rot="10800000">
            <a:off x="6695075" y="1795802"/>
            <a:ext cx="671004" cy="575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i="1" lang="en-US">
                <a:solidFill>
                  <a:schemeClr val="accent2"/>
                </a:solidFill>
              </a:rPr>
              <a:t>ganadería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flipH="1" rot="10800000">
            <a:off x="3356267" y="269947"/>
            <a:ext cx="1300860" cy="619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flipH="1" rot="10800000">
            <a:off x="4567200" y="1174620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i="1" lang="en-US">
                <a:solidFill>
                  <a:schemeClr val="accent2"/>
                </a:solidFill>
              </a:rPr>
              <a:t>ganadería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/>
                <a:gridCol w="1545725"/>
                <a:gridCol w="1692350"/>
              </a:tblGrid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b="0" sz="1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b="0" sz="1800" u="none" cap="none" strike="noStrik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b="0" baseline="3000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b="0" baseline="3000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Usa superíndices para</a:t>
            </a:r>
            <a:br>
              <a:rPr i="1" lang="en-US">
                <a:solidFill>
                  <a:schemeClr val="accent2"/>
                </a:solidFill>
              </a:rPr>
            </a:br>
            <a:r>
              <a:rPr i="1" lang="en-US">
                <a:solidFill>
                  <a:schemeClr val="accent2"/>
                </a:solidFill>
              </a:rPr>
              <a:t>representar los exponentes.</a:t>
            </a:r>
            <a:br>
              <a:rPr i="1" lang="en-US">
                <a:solidFill>
                  <a:schemeClr val="accent2"/>
                </a:solidFill>
              </a:rPr>
            </a:br>
            <a:r>
              <a:rPr i="1" lang="en-US">
                <a:solidFill>
                  <a:schemeClr val="accent2"/>
                </a:solidFill>
              </a:rPr>
              <a:t>NO uses el símbolo ^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flipH="1" rot="10800000">
            <a:off x="4819328" y="514742"/>
            <a:ext cx="826794" cy="457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flipH="1" rot="10800000">
            <a:off x="4413925" y="1171478"/>
            <a:ext cx="752058" cy="6078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b="25399" l="28222" r="28724" t="24850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b="1" lang="en-US" sz="2200">
                <a:solidFill>
                  <a:srgbClr val="FFFFFF"/>
                </a:solidFill>
              </a:rPr>
              <a:t>promedio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flipH="1" rot="10800000">
            <a:off x="3356267" y="269947"/>
            <a:ext cx="1300860" cy="619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flipH="1" rot="10800000">
            <a:off x="4491000" y="1250820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i="1" lang="en-US">
                <a:solidFill>
                  <a:schemeClr val="accent2"/>
                </a:solidFill>
              </a:rPr>
              <a:t>ganadería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/>
                <a:gridCol w="1714225"/>
              </a:tblGrid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b="1" lang="en-US" sz="1800" u="none" cap="none" strike="noStrik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b="0" sz="18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b="0" sz="18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b="0" sz="18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b="0" sz="18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E33"/>
                          </a:solidFill>
                        </a:rPr>
                        <a:t>98 : 1</a:t>
                      </a:r>
                      <a:endParaRPr b="0" sz="18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2020-06-26T14:36:07Z</dcterms:created>
  <dc:creator>DeepL Translator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