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4" r:id="rId3"/>
  </p:sldMasterIdLst>
  <p:notesMasterIdLst>
    <p:notesMasterId r:id="rId19"/>
  </p:notesMasterIdLst>
  <p:sldIdLst>
    <p:sldId id="256" r:id="rId4"/>
    <p:sldId id="257" r:id="rId5"/>
    <p:sldId id="258" r:id="rId6"/>
    <p:sldId id="259" r:id="rId7"/>
    <p:sldId id="260" r:id="rId8"/>
    <p:sldId id="261" r:id="rId9"/>
    <p:sldId id="269" r:id="rId10"/>
    <p:sldId id="270" r:id="rId11"/>
    <p:sldId id="262" r:id="rId12"/>
    <p:sldId id="263" r:id="rId13"/>
    <p:sldId id="264" r:id="rId14"/>
    <p:sldId id="265" r:id="rId15"/>
    <p:sldId id="266" r:id="rId16"/>
    <p:sldId id="267" r:id="rId17"/>
    <p:sldId id="268" r:id="rId18"/>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JQrgkjIgU0BCwjfhbkkKj7Xqci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76EC8-0797-4767-B48B-FE6E37549141}">
  <a:tblStyle styleId="{8A676EC8-0797-4767-B48B-FE6E375491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add317ae2b_0_20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480" name="Google Shape;480;gadd317ae2b_0_117:notes"/>
          <p:cNvSpPr>
            <a:spLocks noGrp="1" noRot="1" noChangeAspect="1"/>
          </p:cNvSpPr>
          <p:nvPr>
            <p:ph type="sldImg" idx="2"/>
          </p:nvPr>
        </p:nvSpPr>
        <p:spPr>
          <a:xfrm>
            <a:off x="1295655" y="754380"/>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136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344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49"/>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5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50"/>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5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1"/>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51"/>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51"/>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51"/>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51"/>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51"/>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6"/>
        <p:cNvGrpSpPr/>
        <p:nvPr/>
      </p:nvGrpSpPr>
      <p:grpSpPr>
        <a:xfrm>
          <a:off x="0" y="0"/>
          <a:ext cx="0" cy="0"/>
          <a:chOff x="0" y="0"/>
          <a:chExt cx="0" cy="0"/>
        </a:xfrm>
      </p:grpSpPr>
      <p:sp>
        <p:nvSpPr>
          <p:cNvPr id="117" name="Google Shape;117;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8" name="Google Shape;118;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19" name="Google Shape;119;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0" name="Google Shape;120;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1" name="Google Shape;121;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2"/>
        <p:cNvGrpSpPr/>
        <p:nvPr/>
      </p:nvGrpSpPr>
      <p:grpSpPr>
        <a:xfrm>
          <a:off x="0" y="0"/>
          <a:ext cx="0" cy="0"/>
          <a:chOff x="0" y="0"/>
          <a:chExt cx="0" cy="0"/>
        </a:xfrm>
      </p:grpSpPr>
      <p:sp>
        <p:nvSpPr>
          <p:cNvPr id="123" name="Google Shape;123;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5" name="Google Shape;125;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4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4"/>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45"/>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4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46"/>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4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4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4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7"/>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48"/>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1523880" y="1122480"/>
            <a:ext cx="9143640" cy="238716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1.jp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3.jp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hyperlink" Target="https://l.facebook.com/l.php?u=https://arxiv.org/abs/1611.04156&amp;h=IAQFlqjZ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88400" y="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
          <p:cNvPicPr preferRelativeResize="0"/>
          <p:nvPr/>
        </p:nvPicPr>
        <p:blipFill rotWithShape="1">
          <a:blip r:embed="rId4">
            <a:alphaModFix/>
          </a:blip>
          <a:srcRect t="78334"/>
          <a:stretch/>
        </p:blipFill>
        <p:spPr>
          <a:xfrm>
            <a:off x="75960" y="5406840"/>
            <a:ext cx="12192840" cy="1483200"/>
          </a:xfrm>
          <a:prstGeom prst="rect">
            <a:avLst/>
          </a:prstGeom>
          <a:noFill/>
          <a:ln>
            <a:noFill/>
          </a:ln>
        </p:spPr>
      </p:pic>
      <p:sp>
        <p:nvSpPr>
          <p:cNvPr id="192" name="Google Shape;192;p1"/>
          <p:cNvSpPr txBox="1"/>
          <p:nvPr/>
        </p:nvSpPr>
        <p:spPr>
          <a:xfrm>
            <a:off x="5556600" y="2250000"/>
            <a:ext cx="6145920" cy="1633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None/>
            </a:pPr>
            <a:r>
              <a:rPr lang="en-US" sz="3600" b="0" i="0" u="none" strike="noStrike" cap="none" dirty="0">
                <a:solidFill>
                  <a:srgbClr val="000000"/>
                </a:solidFill>
                <a:latin typeface="Arial"/>
                <a:ea typeface="Arial"/>
                <a:cs typeface="Arial"/>
                <a:sym typeface="Arial"/>
              </a:rPr>
              <a:t>IMAGE COMPRESSION FOR PRECISION LIVESTOCK FARMING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9"/>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84" name="Google Shape;384;p9"/>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Time and Memory Consumption</a:t>
            </a:r>
            <a:endParaRPr sz="2200" b="0" i="0" u="none" strike="noStrike" cap="none">
              <a:latin typeface="Arial"/>
              <a:ea typeface="Arial"/>
              <a:cs typeface="Arial"/>
              <a:sym typeface="Arial"/>
            </a:endParaRPr>
          </a:p>
        </p:txBody>
      </p:sp>
      <p:sp>
        <p:nvSpPr>
          <p:cNvPr id="385" name="Google Shape;385;p9"/>
          <p:cNvSpPr/>
          <p:nvPr/>
        </p:nvSpPr>
        <p:spPr>
          <a:xfrm rot="10800000" flipH="1">
            <a:off x="4819328" y="514742"/>
            <a:ext cx="826794" cy="457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6" name="Google Shape;386;p9"/>
          <p:cNvSpPr/>
          <p:nvPr/>
        </p:nvSpPr>
        <p:spPr>
          <a:xfrm>
            <a:off x="52765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387" name="Google Shape;387;p9"/>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plots in Excel.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388" name="Google Shape;388;p9"/>
          <p:cNvSpPr/>
          <p:nvPr/>
        </p:nvSpPr>
        <p:spPr>
          <a:xfrm rot="10800000" flipH="1">
            <a:off x="4413925" y="1171478"/>
            <a:ext cx="752058" cy="60787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89" name="Google Shape;389;p9"/>
          <p:cNvSpPr/>
          <p:nvPr/>
        </p:nvSpPr>
        <p:spPr>
          <a:xfrm>
            <a:off x="224928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Time Consumption </a:t>
            </a:r>
            <a:endParaRPr sz="2200" b="0" i="0" u="none" strike="noStrike" cap="none">
              <a:latin typeface="Arial"/>
              <a:ea typeface="Arial"/>
              <a:cs typeface="Arial"/>
              <a:sym typeface="Arial"/>
            </a:endParaRPr>
          </a:p>
        </p:txBody>
      </p:sp>
      <p:sp>
        <p:nvSpPr>
          <p:cNvPr id="390" name="Google Shape;390;p9"/>
          <p:cNvSpPr/>
          <p:nvPr/>
        </p:nvSpPr>
        <p:spPr>
          <a:xfrm>
            <a:off x="8539920" y="5117760"/>
            <a:ext cx="594252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Memory Consumption</a:t>
            </a:r>
            <a:endParaRPr sz="2200" b="0" i="0" u="none" strike="noStrike" cap="none">
              <a:latin typeface="Arial"/>
              <a:ea typeface="Arial"/>
              <a:cs typeface="Arial"/>
              <a:sym typeface="Arial"/>
            </a:endParaRPr>
          </a:p>
        </p:txBody>
      </p:sp>
      <p:pic>
        <p:nvPicPr>
          <p:cNvPr id="391" name="Google Shape;391;p9"/>
          <p:cNvPicPr preferRelativeResize="0"/>
          <p:nvPr/>
        </p:nvPicPr>
        <p:blipFill rotWithShape="1">
          <a:blip r:embed="rId4">
            <a:alphaModFix/>
          </a:blip>
          <a:srcRect/>
          <a:stretch/>
        </p:blipFill>
        <p:spPr>
          <a:xfrm>
            <a:off x="1648800" y="5105520"/>
            <a:ext cx="526680" cy="526680"/>
          </a:xfrm>
          <a:prstGeom prst="rect">
            <a:avLst/>
          </a:prstGeom>
          <a:noFill/>
          <a:ln>
            <a:noFill/>
          </a:ln>
        </p:spPr>
      </p:pic>
      <p:pic>
        <p:nvPicPr>
          <p:cNvPr id="392" name="Google Shape;392;p9"/>
          <p:cNvPicPr preferRelativeResize="0"/>
          <p:nvPr/>
        </p:nvPicPr>
        <p:blipFill rotWithShape="1">
          <a:blip r:embed="rId5">
            <a:alphaModFix/>
          </a:blip>
          <a:srcRect l="28222" t="24850" r="28724" b="25399"/>
          <a:stretch/>
        </p:blipFill>
        <p:spPr>
          <a:xfrm>
            <a:off x="7827120" y="5117760"/>
            <a:ext cx="711720" cy="547200"/>
          </a:xfrm>
          <a:prstGeom prst="rect">
            <a:avLst/>
          </a:prstGeom>
          <a:noFill/>
          <a:ln>
            <a:noFill/>
          </a:ln>
        </p:spPr>
      </p:pic>
      <p:sp>
        <p:nvSpPr>
          <p:cNvPr id="393" name="Google Shape;393;p9"/>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394" name="Google Shape;394;p9"/>
          <p:cNvPicPr preferRelativeResize="0"/>
          <p:nvPr/>
        </p:nvPicPr>
        <p:blipFill>
          <a:blip r:embed="rId6">
            <a:alphaModFix/>
          </a:blip>
          <a:stretch>
            <a:fillRect/>
          </a:stretch>
        </p:blipFill>
        <p:spPr>
          <a:xfrm>
            <a:off x="440688" y="1837525"/>
            <a:ext cx="5762625" cy="3238500"/>
          </a:xfrm>
          <a:prstGeom prst="rect">
            <a:avLst/>
          </a:prstGeom>
          <a:noFill/>
          <a:ln>
            <a:noFill/>
          </a:ln>
        </p:spPr>
      </p:pic>
      <p:pic>
        <p:nvPicPr>
          <p:cNvPr id="395" name="Google Shape;395;p9"/>
          <p:cNvPicPr preferRelativeResize="0"/>
          <p:nvPr/>
        </p:nvPicPr>
        <p:blipFill>
          <a:blip r:embed="rId7">
            <a:alphaModFix/>
          </a:blip>
          <a:stretch>
            <a:fillRect/>
          </a:stretch>
        </p:blipFill>
        <p:spPr>
          <a:xfrm>
            <a:off x="6308088" y="1837525"/>
            <a:ext cx="5762625" cy="3238500"/>
          </a:xfrm>
          <a:prstGeom prst="rect">
            <a:avLst/>
          </a:prstGeom>
          <a:noFill/>
          <a:ln>
            <a:noFill/>
          </a:ln>
        </p:spPr>
      </p:pic>
      <p:sp>
        <p:nvSpPr>
          <p:cNvPr id="396" name="Google Shape;396;p9"/>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
        <p:nvSpPr>
          <p:cNvPr id="397" name="Google Shape;397;p9"/>
          <p:cNvSpPr/>
          <p:nvPr/>
        </p:nvSpPr>
        <p:spPr>
          <a:xfrm>
            <a:off x="5276525" y="5542562"/>
            <a:ext cx="920808" cy="64665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98" name="Google Shape;398;p9"/>
          <p:cNvSpPr/>
          <p:nvPr/>
        </p:nvSpPr>
        <p:spPr>
          <a:xfrm>
            <a:off x="6470298" y="59954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Please, include measurement units in both X axis and Y axis, for instance, MB, s, KB, minutes...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04" name="Google Shape;40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Average Compression Ratio</a:t>
            </a:r>
            <a:endParaRPr sz="2200" b="0" i="0" u="none" strike="noStrike" cap="none">
              <a:latin typeface="Arial"/>
              <a:ea typeface="Arial"/>
              <a:cs typeface="Arial"/>
              <a:sym typeface="Arial"/>
            </a:endParaRPr>
          </a:p>
        </p:txBody>
      </p:sp>
      <p:sp>
        <p:nvSpPr>
          <p:cNvPr id="405" name="Google Shape;405;gadd317ae2b_0_201"/>
          <p:cNvSpPr/>
          <p:nvPr/>
        </p:nvSpPr>
        <p:spPr>
          <a:xfrm>
            <a:off x="1041840" y="4096920"/>
            <a:ext cx="5027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a:solidFill>
                  <a:srgbClr val="001E33"/>
                </a:solidFill>
              </a:rPr>
              <a:t>Average compression ratio for Healthy Cattle </a:t>
            </a:r>
            <a:br>
              <a:rPr lang="en-US">
                <a:solidFill>
                  <a:srgbClr val="001E33"/>
                </a:solidFill>
              </a:rPr>
            </a:br>
            <a:r>
              <a:rPr lang="en-US">
                <a:solidFill>
                  <a:srgbClr val="001E33"/>
                </a:solidFill>
              </a:rPr>
              <a:t>and Sick Cattle. </a:t>
            </a:r>
            <a:endParaRPr sz="1400" b="0" i="0" u="none" strike="noStrike" cap="none">
              <a:latin typeface="Arial"/>
              <a:ea typeface="Arial"/>
              <a:cs typeface="Arial"/>
              <a:sym typeface="Arial"/>
            </a:endParaRPr>
          </a:p>
        </p:txBody>
      </p:sp>
      <p:sp>
        <p:nvSpPr>
          <p:cNvPr id="406" name="Google Shape;406;gadd317ae2b_0_201"/>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07" name="Google Shape;407;gadd317ae2b_0_201"/>
          <p:cNvSpPr/>
          <p:nvPr/>
        </p:nvSpPr>
        <p:spPr>
          <a:xfrm>
            <a:off x="4149080" y="70200"/>
            <a:ext cx="2402700" cy="302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08" name="Google Shape;408;gadd317ae2b_0_201"/>
          <p:cNvSpPr/>
          <p:nvPr/>
        </p:nvSpPr>
        <p:spPr>
          <a:xfrm>
            <a:off x="5015760" y="838200"/>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409" name="Google Shape;409;gadd317ae2b_0_201"/>
          <p:cNvSpPr/>
          <p:nvPr/>
        </p:nvSpPr>
        <p:spPr>
          <a:xfrm rot="10800000" flipH="1">
            <a:off x="4491000" y="12508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0" name="Google Shape;410;gadd317ae2b_0_201"/>
          <p:cNvSpPr/>
          <p:nvPr/>
        </p:nvSpPr>
        <p:spPr>
          <a:xfrm>
            <a:off x="3437640" y="52084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411" name="Google Shape;411;gadd317ae2b_0_201"/>
          <p:cNvSpPr/>
          <p:nvPr/>
        </p:nvSpPr>
        <p:spPr>
          <a:xfrm>
            <a:off x="3356273" y="4733323"/>
            <a:ext cx="455058" cy="7290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2" name="Google Shape;412;gadd317ae2b_0_201"/>
          <p:cNvSpPr/>
          <p:nvPr/>
        </p:nvSpPr>
        <p:spPr>
          <a:xfrm>
            <a:off x="8034840" y="5145480"/>
            <a:ext cx="2932500" cy="729000"/>
          </a:xfrm>
          <a:prstGeom prst="rect">
            <a:avLst/>
          </a:prstGeom>
          <a:noFill/>
          <a:ln>
            <a:noFill/>
          </a:ln>
        </p:spPr>
        <p:txBody>
          <a:bodyPr spcFirstLastPara="1" wrap="square" lIns="90000" tIns="45000" rIns="90000" bIns="45000" anchor="t" anchorCtr="0">
            <a:noAutofit/>
          </a:bodyPr>
          <a:lstStyle/>
          <a:p>
            <a:pPr marL="0" lvl="0" indent="0" algn="ctr" rtl="0">
              <a:spcBef>
                <a:spcPts val="0"/>
              </a:spcBef>
              <a:spcAft>
                <a:spcPts val="0"/>
              </a:spcAft>
              <a:buNone/>
            </a:pPr>
            <a:r>
              <a:rPr lang="en-US" i="1">
                <a:solidFill>
                  <a:schemeClr val="accent2"/>
                </a:solidFill>
              </a:rPr>
              <a:t>Include a HD picture related to the problem of animal health in precision  livestock farming</a:t>
            </a:r>
            <a:endParaRPr sz="1400" b="0" i="0" u="none" strike="noStrike" cap="none">
              <a:latin typeface="Arial"/>
              <a:ea typeface="Arial"/>
              <a:cs typeface="Arial"/>
              <a:sym typeface="Arial"/>
            </a:endParaRPr>
          </a:p>
        </p:txBody>
      </p:sp>
      <p:graphicFrame>
        <p:nvGraphicFramePr>
          <p:cNvPr id="413" name="Google Shape;413;gadd317ae2b_0_201"/>
          <p:cNvGraphicFramePr/>
          <p:nvPr/>
        </p:nvGraphicFramePr>
        <p:xfrm>
          <a:off x="1081320" y="1880040"/>
          <a:ext cx="3752125" cy="2159650"/>
        </p:xfrm>
        <a:graphic>
          <a:graphicData uri="http://schemas.openxmlformats.org/drawingml/2006/table">
            <a:tbl>
              <a:tblPr>
                <a:noFill/>
                <a:tableStyleId>{8A676EC8-0797-4767-B48B-FE6E37549141}</a:tableStyleId>
              </a:tblPr>
              <a:tblGrid>
                <a:gridCol w="2037900">
                  <a:extLst>
                    <a:ext uri="{9D8B030D-6E8A-4147-A177-3AD203B41FA5}">
                      <a16:colId xmlns:a16="http://schemas.microsoft.com/office/drawing/2014/main" val="20000"/>
                    </a:ext>
                  </a:extLst>
                </a:gridCol>
                <a:gridCol w="1714225">
                  <a:extLst>
                    <a:ext uri="{9D8B030D-6E8A-4147-A177-3AD203B41FA5}">
                      <a16:colId xmlns:a16="http://schemas.microsoft.com/office/drawing/2014/main" val="20001"/>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800" b="1">
                          <a:solidFill>
                            <a:srgbClr val="001E33"/>
                          </a:solidFill>
                        </a:rPr>
                        <a:t>Compression Ratio</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a:solidFill>
                            <a:srgbClr val="001E33"/>
                          </a:solidFill>
                        </a:rPr>
                        <a:t>Healthy Cattle</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800">
                          <a:solidFill>
                            <a:srgbClr val="001E33"/>
                          </a:solidFill>
                        </a:rPr>
                        <a:t>100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a:solidFill>
                            <a:srgbClr val="001E33"/>
                          </a:solidFill>
                        </a:rPr>
                        <a:t>Sick Cattle</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800">
                          <a:solidFill>
                            <a:srgbClr val="001E33"/>
                          </a:solidFill>
                        </a:rPr>
                        <a:t>98 : 1</a:t>
                      </a:r>
                      <a:endParaRPr sz="18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bl>
          </a:graphicData>
        </a:graphic>
      </p:graphicFrame>
      <p:sp>
        <p:nvSpPr>
          <p:cNvPr id="414" name="Google Shape;414;gadd317ae2b_0_201"/>
          <p:cNvSpPr/>
          <p:nvPr/>
        </p:nvSpPr>
        <p:spPr>
          <a:xfrm>
            <a:off x="8229600" y="124200"/>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415" name="Google Shape;415;gadd317ae2b_0_201"/>
          <p:cNvPicPr preferRelativeResize="0"/>
          <p:nvPr/>
        </p:nvPicPr>
        <p:blipFill>
          <a:blip r:embed="rId4">
            <a:alphaModFix/>
          </a:blip>
          <a:stretch>
            <a:fillRect/>
          </a:stretch>
        </p:blipFill>
        <p:spPr>
          <a:xfrm>
            <a:off x="6388650" y="1596071"/>
            <a:ext cx="5291826" cy="3514103"/>
          </a:xfrm>
          <a:prstGeom prst="rect">
            <a:avLst/>
          </a:prstGeom>
          <a:noFill/>
          <a:ln>
            <a:noFill/>
          </a:ln>
        </p:spPr>
      </p:pic>
      <p:sp>
        <p:nvSpPr>
          <p:cNvPr id="416" name="Google Shape;416;gadd317ae2b_0_201"/>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17" name="Google Shape;417;gadd317ae2b_0_201"/>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7"/>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23" name="Google Shape;423;p7"/>
          <p:cNvSpPr/>
          <p:nvPr/>
        </p:nvSpPr>
        <p:spPr>
          <a:xfrm>
            <a:off x="265329" y="376925"/>
            <a:ext cx="4902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Classification </a:t>
            </a:r>
            <a:r>
              <a:rPr lang="en-US" sz="2200" b="1" i="0" u="none" strike="noStrike" cap="none">
                <a:solidFill>
                  <a:srgbClr val="FFFFFF"/>
                </a:solidFill>
                <a:latin typeface="Arial"/>
                <a:ea typeface="Arial"/>
                <a:cs typeface="Arial"/>
                <a:sym typeface="Arial"/>
              </a:rPr>
              <a:t>Evaluation Metrics</a:t>
            </a:r>
            <a:endParaRPr sz="2200" b="0" i="0" u="none" strike="noStrike" cap="none">
              <a:latin typeface="Arial"/>
              <a:ea typeface="Arial"/>
              <a:cs typeface="Arial"/>
              <a:sym typeface="Arial"/>
            </a:endParaRPr>
          </a:p>
        </p:txBody>
      </p:sp>
      <p:sp>
        <p:nvSpPr>
          <p:cNvPr id="424" name="Google Shape;424;p7"/>
          <p:cNvSpPr/>
          <p:nvPr/>
        </p:nvSpPr>
        <p:spPr>
          <a:xfrm rot="10800000" flipH="1">
            <a:off x="3363000" y="242350"/>
            <a:ext cx="929340" cy="315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25" name="Google Shape;425;p7"/>
          <p:cNvSpPr/>
          <p:nvPr/>
        </p:nvSpPr>
        <p:spPr>
          <a:xfrm>
            <a:off x="3813480" y="1080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26" name="Google Shape;426;p7"/>
          <p:cNvSpPr/>
          <p:nvPr/>
        </p:nvSpPr>
        <p:spPr>
          <a:xfrm>
            <a:off x="5168149" y="914400"/>
            <a:ext cx="38016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Use vectorized figures to </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algorithm the evaluation metrics, so they are not </a:t>
            </a:r>
            <a:r>
              <a:rPr lang="en-US" i="1">
                <a:solidFill>
                  <a:schemeClr val="accent2"/>
                </a:solidFill>
              </a:rPr>
              <a:t>pixelated</a:t>
            </a:r>
            <a:r>
              <a:rPr lang="en-US" sz="1400" b="0" i="1" u="none" strike="noStrike" cap="none">
                <a:solidFill>
                  <a:schemeClr val="accent2"/>
                </a:solidFill>
                <a:latin typeface="Arial"/>
                <a:ea typeface="Arial"/>
                <a:cs typeface="Arial"/>
                <a:sym typeface="Arial"/>
              </a:rPr>
              <a:t> like mines</a:t>
            </a:r>
            <a:endParaRPr sz="1400" b="0" i="0" u="none" strike="noStrike" cap="none">
              <a:solidFill>
                <a:schemeClr val="accent2"/>
              </a:solidFill>
              <a:latin typeface="Arial"/>
              <a:ea typeface="Arial"/>
              <a:cs typeface="Arial"/>
              <a:sym typeface="Arial"/>
            </a:endParaRPr>
          </a:p>
        </p:txBody>
      </p:sp>
      <p:sp>
        <p:nvSpPr>
          <p:cNvPr id="427" name="Google Shape;427;p7"/>
          <p:cNvSpPr/>
          <p:nvPr/>
        </p:nvSpPr>
        <p:spPr>
          <a:xfrm rot="10800000" flipH="1">
            <a:off x="4251800" y="1171444"/>
            <a:ext cx="914220"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pic>
        <p:nvPicPr>
          <p:cNvPr id="428" name="Google Shape;428;p7"/>
          <p:cNvPicPr preferRelativeResize="0"/>
          <p:nvPr/>
        </p:nvPicPr>
        <p:blipFill rotWithShape="1">
          <a:blip r:embed="rId4">
            <a:alphaModFix/>
          </a:blip>
          <a:srcRect b="32939"/>
          <a:stretch/>
        </p:blipFill>
        <p:spPr>
          <a:xfrm>
            <a:off x="507240" y="1517040"/>
            <a:ext cx="3331440" cy="4059000"/>
          </a:xfrm>
          <a:prstGeom prst="rect">
            <a:avLst/>
          </a:prstGeom>
          <a:noFill/>
          <a:ln>
            <a:noFill/>
          </a:ln>
        </p:spPr>
      </p:pic>
      <p:pic>
        <p:nvPicPr>
          <p:cNvPr id="429" name="Google Shape;429;p7"/>
          <p:cNvPicPr preferRelativeResize="0"/>
          <p:nvPr/>
        </p:nvPicPr>
        <p:blipFill rotWithShape="1">
          <a:blip r:embed="rId4">
            <a:alphaModFix/>
          </a:blip>
          <a:srcRect t="66366"/>
          <a:stretch/>
        </p:blipFill>
        <p:spPr>
          <a:xfrm>
            <a:off x="4480560" y="2263320"/>
            <a:ext cx="3331440" cy="2032560"/>
          </a:xfrm>
          <a:prstGeom prst="rect">
            <a:avLst/>
          </a:prstGeom>
          <a:noFill/>
          <a:ln>
            <a:noFill/>
          </a:ln>
        </p:spPr>
      </p:pic>
      <p:sp>
        <p:nvSpPr>
          <p:cNvPr id="430" name="Google Shape;430;p7"/>
          <p:cNvSpPr/>
          <p:nvPr/>
        </p:nvSpPr>
        <p:spPr>
          <a:xfrm>
            <a:off x="8888615" y="3407925"/>
            <a:ext cx="2284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accent2"/>
                </a:solidFill>
                <a:latin typeface="Arial"/>
                <a:ea typeface="Arial"/>
                <a:cs typeface="Arial"/>
                <a:sym typeface="Arial"/>
              </a:rPr>
              <a:t>Explain Accuracy too…</a:t>
            </a:r>
            <a:endParaRPr sz="1400" b="0" i="0" u="none" strike="noStrike" cap="none">
              <a:solidFill>
                <a:schemeClr val="accent2"/>
              </a:solidFill>
              <a:latin typeface="Arial"/>
              <a:ea typeface="Arial"/>
              <a:cs typeface="Arial"/>
              <a:sym typeface="Arial"/>
            </a:endParaRPr>
          </a:p>
          <a:p>
            <a:pPr marL="0" marR="0" lvl="0" indent="0" algn="l" rtl="0">
              <a:lnSpc>
                <a:spcPct val="100000"/>
              </a:lnSpc>
              <a:spcBef>
                <a:spcPts val="0"/>
              </a:spcBef>
              <a:spcAft>
                <a:spcPts val="0"/>
              </a:spcAft>
              <a:buNone/>
            </a:pPr>
            <a:endParaRPr>
              <a:solidFill>
                <a:schemeClr val="accent2"/>
              </a:solidFill>
            </a:endParaRPr>
          </a:p>
          <a:p>
            <a:pPr marL="0" marR="0" lvl="0" indent="0" algn="l" rtl="0">
              <a:lnSpc>
                <a:spcPct val="100000"/>
              </a:lnSpc>
              <a:spcBef>
                <a:spcPts val="0"/>
              </a:spcBef>
              <a:spcAft>
                <a:spcPts val="0"/>
              </a:spcAft>
              <a:buNone/>
            </a:pPr>
            <a:r>
              <a:rPr lang="en-US">
                <a:solidFill>
                  <a:schemeClr val="accent2"/>
                </a:solidFill>
              </a:rPr>
              <a:t>Create a graphical</a:t>
            </a:r>
            <a:br>
              <a:rPr lang="en-US">
                <a:solidFill>
                  <a:schemeClr val="accent2"/>
                </a:solidFill>
              </a:rPr>
            </a:br>
            <a:r>
              <a:rPr lang="en-US">
                <a:solidFill>
                  <a:schemeClr val="accent2"/>
                </a:solidFill>
              </a:rPr>
              <a:t>representation using</a:t>
            </a:r>
            <a:br>
              <a:rPr lang="en-US">
                <a:solidFill>
                  <a:schemeClr val="accent2"/>
                </a:solidFill>
              </a:rPr>
            </a:br>
            <a:r>
              <a:rPr lang="en-US">
                <a:solidFill>
                  <a:schemeClr val="accent2"/>
                </a:solidFill>
              </a:rPr>
              <a:t>the notation proposed</a:t>
            </a:r>
            <a:br>
              <a:rPr lang="en-US">
                <a:solidFill>
                  <a:schemeClr val="accent2"/>
                </a:solidFill>
              </a:rPr>
            </a:br>
            <a:r>
              <a:rPr lang="en-US">
                <a:solidFill>
                  <a:schemeClr val="accent2"/>
                </a:solidFill>
              </a:rPr>
              <a:t>in this slide</a:t>
            </a:r>
            <a:endParaRPr>
              <a:solidFill>
                <a:schemeClr val="accent2"/>
              </a:solidFill>
            </a:endParaRPr>
          </a:p>
        </p:txBody>
      </p:sp>
      <p:sp>
        <p:nvSpPr>
          <p:cNvPr id="431" name="Google Shape;431;p7"/>
          <p:cNvSpPr/>
          <p:nvPr/>
        </p:nvSpPr>
        <p:spPr>
          <a:xfrm>
            <a:off x="5020920" y="4786920"/>
            <a:ext cx="293256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If possible, avoid equations for simple concepts that can be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explained through diagrams</a:t>
            </a:r>
            <a:endParaRPr sz="1400" b="0" i="0" u="none" strike="noStrike" cap="none">
              <a:solidFill>
                <a:schemeClr val="accent2"/>
              </a:solidFill>
              <a:latin typeface="Arial"/>
              <a:ea typeface="Arial"/>
              <a:cs typeface="Arial"/>
              <a:sym typeface="Arial"/>
            </a:endParaRPr>
          </a:p>
        </p:txBody>
      </p:sp>
      <p:sp>
        <p:nvSpPr>
          <p:cNvPr id="432" name="Google Shape;432;p7"/>
          <p:cNvSpPr/>
          <p:nvPr/>
        </p:nvSpPr>
        <p:spPr>
          <a:xfrm>
            <a:off x="4900301" y="4195047"/>
            <a:ext cx="54183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3" name="Google Shape;433;p7"/>
          <p:cNvSpPr/>
          <p:nvPr/>
        </p:nvSpPr>
        <p:spPr>
          <a:xfrm flipH="1">
            <a:off x="11588105" y="852350"/>
            <a:ext cx="306396" cy="75384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4" name="Google Shape;434;p7"/>
          <p:cNvSpPr/>
          <p:nvPr/>
        </p:nvSpPr>
        <p:spPr>
          <a:xfrm>
            <a:off x="9326880" y="119124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Use these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Colors for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Your figures</a:t>
            </a:r>
            <a:endParaRPr sz="1400" b="0" i="0" u="none" strike="noStrike" cap="none">
              <a:solidFill>
                <a:schemeClr val="accent2"/>
              </a:solidFill>
              <a:latin typeface="Arial"/>
              <a:ea typeface="Arial"/>
              <a:cs typeface="Arial"/>
              <a:sym typeface="Arial"/>
            </a:endParaRPr>
          </a:p>
        </p:txBody>
      </p:sp>
      <p:sp>
        <p:nvSpPr>
          <p:cNvPr id="435" name="Google Shape;435;p7"/>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36" name="Google Shape;436;p7"/>
          <p:cNvSpPr/>
          <p:nvPr/>
        </p:nvSpPr>
        <p:spPr>
          <a:xfrm>
            <a:off x="7594848" y="2920850"/>
            <a:ext cx="1293786" cy="58860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37" name="Google Shape;437;p7"/>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8"/>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43" name="Google Shape;443;p8"/>
          <p:cNvSpPr/>
          <p:nvPr/>
        </p:nvSpPr>
        <p:spPr>
          <a:xfrm>
            <a:off x="265325" y="376925"/>
            <a:ext cx="50274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Classification </a:t>
            </a:r>
            <a:r>
              <a:rPr lang="en-US" sz="2200" b="1" i="0" u="none" strike="noStrike" cap="none">
                <a:solidFill>
                  <a:srgbClr val="FFFFFF"/>
                </a:solidFill>
                <a:latin typeface="Arial"/>
                <a:ea typeface="Arial"/>
                <a:cs typeface="Arial"/>
                <a:sym typeface="Arial"/>
              </a:rPr>
              <a:t>Evaluation Metrics</a:t>
            </a:r>
            <a:endParaRPr sz="2200" b="0" i="0" u="none" strike="noStrike" cap="none">
              <a:latin typeface="Arial"/>
              <a:ea typeface="Arial"/>
              <a:cs typeface="Arial"/>
              <a:sym typeface="Arial"/>
            </a:endParaRPr>
          </a:p>
        </p:txBody>
      </p:sp>
      <p:sp>
        <p:nvSpPr>
          <p:cNvPr id="444" name="Google Shape;444;p8"/>
          <p:cNvSpPr/>
          <p:nvPr/>
        </p:nvSpPr>
        <p:spPr>
          <a:xfrm rot="10800000" flipH="1">
            <a:off x="4000675" y="226522"/>
            <a:ext cx="768258" cy="9369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5" name="Google Shape;445;p8"/>
          <p:cNvSpPr/>
          <p:nvPr/>
        </p:nvSpPr>
        <p:spPr>
          <a:xfrm>
            <a:off x="4297680" y="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46" name="Google Shape;446;p8"/>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447" name="Google Shape;447;p8"/>
          <p:cNvSpPr/>
          <p:nvPr/>
        </p:nvSpPr>
        <p:spPr>
          <a:xfrm rot="10800000" flipH="1">
            <a:off x="4397725" y="1171450"/>
            <a:ext cx="768258"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48" name="Google Shape;448;p8"/>
          <p:cNvSpPr/>
          <p:nvPr/>
        </p:nvSpPr>
        <p:spPr>
          <a:xfrm>
            <a:off x="8034840" y="5145480"/>
            <a:ext cx="2932560" cy="729000"/>
          </a:xfrm>
          <a:prstGeom prst="rect">
            <a:avLst/>
          </a:prstGeom>
          <a:noFill/>
          <a:ln>
            <a:noFill/>
          </a:ln>
        </p:spPr>
        <p:txBody>
          <a:bodyPr spcFirstLastPara="1" wrap="square" lIns="90000" tIns="45000" rIns="90000" bIns="45000" anchor="t" anchorCtr="0">
            <a:spAutoFit/>
          </a:bodyPr>
          <a:lstStyle/>
          <a:p>
            <a:pPr marL="0" lvl="0" indent="0" algn="ctr" rtl="0">
              <a:spcBef>
                <a:spcPts val="0"/>
              </a:spcBef>
              <a:spcAft>
                <a:spcPts val="0"/>
              </a:spcAft>
              <a:buClr>
                <a:schemeClr val="dk1"/>
              </a:buClr>
              <a:buFont typeface="Arial"/>
              <a:buNone/>
            </a:pPr>
            <a:r>
              <a:rPr lang="en-US" i="1">
                <a:solidFill>
                  <a:schemeClr val="accent2"/>
                </a:solidFill>
              </a:rPr>
              <a:t>Include a HD picture related to the problem of animal health in precision  livestock farming</a:t>
            </a:r>
            <a:endParaRPr sz="1400" b="0" i="0" u="none" strike="noStrike" cap="none">
              <a:latin typeface="Arial"/>
              <a:ea typeface="Arial"/>
              <a:cs typeface="Arial"/>
              <a:sym typeface="Arial"/>
            </a:endParaRPr>
          </a:p>
        </p:txBody>
      </p:sp>
      <p:graphicFrame>
        <p:nvGraphicFramePr>
          <p:cNvPr id="449" name="Google Shape;449;p8"/>
          <p:cNvGraphicFramePr/>
          <p:nvPr/>
        </p:nvGraphicFramePr>
        <p:xfrm>
          <a:off x="547920" y="1956240"/>
          <a:ext cx="5363450" cy="3074760"/>
        </p:xfrm>
        <a:graphic>
          <a:graphicData uri="http://schemas.openxmlformats.org/drawingml/2006/table">
            <a:tbl>
              <a:tblPr>
                <a:noFill/>
                <a:tableStyleId>{8A676EC8-0797-4767-B48B-FE6E37549141}</a:tableStyleId>
              </a:tblPr>
              <a:tblGrid>
                <a:gridCol w="1787575">
                  <a:extLst>
                    <a:ext uri="{9D8B030D-6E8A-4147-A177-3AD203B41FA5}">
                      <a16:colId xmlns:a16="http://schemas.microsoft.com/office/drawing/2014/main" val="20000"/>
                    </a:ext>
                  </a:extLst>
                </a:gridCol>
                <a:gridCol w="1544975">
                  <a:extLst>
                    <a:ext uri="{9D8B030D-6E8A-4147-A177-3AD203B41FA5}">
                      <a16:colId xmlns:a16="http://schemas.microsoft.com/office/drawing/2014/main" val="20001"/>
                    </a:ext>
                  </a:extLst>
                </a:gridCol>
                <a:gridCol w="2030900">
                  <a:extLst>
                    <a:ext uri="{9D8B030D-6E8A-4147-A177-3AD203B41FA5}">
                      <a16:colId xmlns:a16="http://schemas.microsoft.com/office/drawing/2014/main" val="20002"/>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a:solidFill>
                            <a:schemeClr val="accent2"/>
                          </a:solidFill>
                        </a:rPr>
                        <a:t>Testing</a:t>
                      </a:r>
                      <a:r>
                        <a:rPr lang="en-US" sz="1800" b="1" u="none" strike="noStrike" cap="none">
                          <a:solidFill>
                            <a:schemeClr val="accent2"/>
                          </a:solidFill>
                          <a:latin typeface="Arial"/>
                          <a:ea typeface="Arial"/>
                          <a:cs typeface="Arial"/>
                          <a:sym typeface="Arial"/>
                        </a:rPr>
                        <a:t> data set (</a:t>
                      </a:r>
                      <a:r>
                        <a:rPr lang="en-US" sz="1800" b="1">
                          <a:solidFill>
                            <a:schemeClr val="accent2"/>
                          </a:solidFill>
                        </a:rPr>
                        <a:t>original images)</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4"/>
                          </a:solidFill>
                          <a:latin typeface="Arial"/>
                          <a:ea typeface="Arial"/>
                          <a:cs typeface="Arial"/>
                          <a:sym typeface="Arial"/>
                        </a:rPr>
                        <a:t>Testing data set (compressed images)</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Accuracy</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3</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Precision</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25</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21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Recall</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12</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0.</a:t>
                      </a:r>
                      <a:r>
                        <a:rPr lang="en-US" sz="1800">
                          <a:solidFill>
                            <a:srgbClr val="FFFFFF"/>
                          </a:solidFill>
                        </a:rPr>
                        <a:t>1</a:t>
                      </a:r>
                      <a:r>
                        <a:rPr lang="en-US" sz="1800" b="0" u="none" strike="noStrike" cap="none">
                          <a:solidFill>
                            <a:srgbClr val="FFFFFF"/>
                          </a:solidFill>
                          <a:latin typeface="Arial"/>
                          <a:ea typeface="Arial"/>
                          <a:cs typeface="Arial"/>
                          <a:sym typeface="Arial"/>
                        </a:rPr>
                        <a:t>1</a:t>
                      </a:r>
                      <a:endParaRPr sz="1800" b="0" u="none" strike="noStrike" cap="none">
                        <a:solidFill>
                          <a:srgbClr val="FFFFFF"/>
                        </a:solidFill>
                        <a:latin typeface="Arial"/>
                        <a:ea typeface="Arial"/>
                        <a:cs typeface="Arial"/>
                        <a:sym typeface="Arial"/>
                      </a:endParaRPr>
                    </a:p>
                  </a:txBody>
                  <a:tcPr marL="90000" marR="9000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1E33"/>
                    </a:solidFill>
                  </a:tcPr>
                </a:tc>
                <a:extLst>
                  <a:ext uri="{0D108BD9-81ED-4DB2-BD59-A6C34878D82A}">
                    <a16:rowId xmlns:a16="http://schemas.microsoft.com/office/drawing/2014/main" val="10003"/>
                  </a:ext>
                </a:extLst>
              </a:tr>
            </a:tbl>
          </a:graphicData>
        </a:graphic>
      </p:graphicFrame>
      <p:sp>
        <p:nvSpPr>
          <p:cNvPr id="450" name="Google Shape;450;p8"/>
          <p:cNvSpPr/>
          <p:nvPr/>
        </p:nvSpPr>
        <p:spPr>
          <a:xfrm>
            <a:off x="576375" y="5045875"/>
            <a:ext cx="5182200" cy="51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1E33"/>
                </a:solidFill>
                <a:latin typeface="Arial"/>
                <a:ea typeface="Arial"/>
                <a:cs typeface="Arial"/>
                <a:sym typeface="Arial"/>
              </a:rPr>
              <a:t>Evaluation metrics using a </a:t>
            </a:r>
            <a:r>
              <a:rPr lang="en-US">
                <a:solidFill>
                  <a:srgbClr val="001E33"/>
                </a:solidFill>
              </a:rPr>
              <a:t>testing</a:t>
            </a:r>
            <a:r>
              <a:rPr lang="en-US" sz="1400" b="0" i="0" u="none" strike="noStrike" cap="none">
                <a:solidFill>
                  <a:srgbClr val="001E33"/>
                </a:solidFill>
                <a:latin typeface="Arial"/>
                <a:ea typeface="Arial"/>
                <a:cs typeface="Arial"/>
                <a:sym typeface="Arial"/>
              </a:rPr>
              <a:t> dataset of </a:t>
            </a:r>
            <a:r>
              <a:rPr lang="en-US">
                <a:solidFill>
                  <a:srgbClr val="001E33"/>
                </a:solidFill>
              </a:rPr>
              <a:t>?? healthy cattle and ?? sick cattle images. Compressed images were obtained with ??? algorithm (Please, complete with your algorithm)</a:t>
            </a:r>
            <a:endParaRPr sz="1400" b="0" i="0" u="none" strike="noStrike" cap="none">
              <a:latin typeface="Arial"/>
              <a:ea typeface="Arial"/>
              <a:cs typeface="Arial"/>
              <a:sym typeface="Arial"/>
            </a:endParaRPr>
          </a:p>
        </p:txBody>
      </p:sp>
      <p:sp>
        <p:nvSpPr>
          <p:cNvPr id="451" name="Google Shape;451;p8"/>
          <p:cNvSpPr/>
          <p:nvPr/>
        </p:nvSpPr>
        <p:spPr>
          <a:xfrm>
            <a:off x="4221480" y="6142080"/>
            <a:ext cx="29325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452" name="Google Shape;452;p8"/>
          <p:cNvSpPr/>
          <p:nvPr/>
        </p:nvSpPr>
        <p:spPr>
          <a:xfrm>
            <a:off x="3840471" y="5867400"/>
            <a:ext cx="763560" cy="42481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3" name="Google Shape;453;p8"/>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454" name="Google Shape;454;p8"/>
          <p:cNvPicPr preferRelativeResize="0"/>
          <p:nvPr/>
        </p:nvPicPr>
        <p:blipFill>
          <a:blip r:embed="rId4">
            <a:alphaModFix/>
          </a:blip>
          <a:stretch>
            <a:fillRect/>
          </a:stretch>
        </p:blipFill>
        <p:spPr>
          <a:xfrm>
            <a:off x="6741900" y="1946350"/>
            <a:ext cx="4726200" cy="3145875"/>
          </a:xfrm>
          <a:prstGeom prst="rect">
            <a:avLst/>
          </a:prstGeom>
          <a:noFill/>
          <a:ln>
            <a:noFill/>
          </a:ln>
        </p:spPr>
      </p:pic>
      <p:sp>
        <p:nvSpPr>
          <p:cNvPr id="455" name="Google Shape;455;p8"/>
          <p:cNvSpPr/>
          <p:nvPr/>
        </p:nvSpPr>
        <p:spPr>
          <a:xfrm>
            <a:off x="7685653" y="4729675"/>
            <a:ext cx="298296" cy="64033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56" name="Google Shape;456;p8"/>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10"/>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62" name="Google Shape;462;p10"/>
          <p:cNvSpPr/>
          <p:nvPr/>
        </p:nvSpPr>
        <p:spPr>
          <a:xfrm>
            <a:off x="265320" y="376920"/>
            <a:ext cx="54021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Report Accepted on arXiv</a:t>
            </a:r>
            <a:endParaRPr sz="2200" b="0" i="0" u="none" strike="noStrike" cap="none">
              <a:latin typeface="Arial"/>
              <a:ea typeface="Arial"/>
              <a:cs typeface="Arial"/>
              <a:sym typeface="Arial"/>
            </a:endParaRPr>
          </a:p>
        </p:txBody>
      </p:sp>
      <p:sp>
        <p:nvSpPr>
          <p:cNvPr id="463" name="Google Shape;463;p10"/>
          <p:cNvSpPr/>
          <p:nvPr/>
        </p:nvSpPr>
        <p:spPr>
          <a:xfrm rot="10800000" flipH="1">
            <a:off x="4321521" y="468155"/>
            <a:ext cx="945756" cy="83916"/>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4" name="Google Shape;464;p10"/>
          <p:cNvSpPr/>
          <p:nvPr/>
        </p:nvSpPr>
        <p:spPr>
          <a:xfrm>
            <a:off x="4819320" y="3366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465" name="Google Shape;465;p10"/>
          <p:cNvSpPr/>
          <p:nvPr/>
        </p:nvSpPr>
        <p:spPr>
          <a:xfrm>
            <a:off x="2623800" y="2393280"/>
            <a:ext cx="3425400" cy="516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Include the citation of the report</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in arXiv and link. Alternatively, use OSF</a:t>
            </a:r>
            <a:endParaRPr sz="1400" b="0" i="0" u="none" strike="noStrike" cap="none">
              <a:solidFill>
                <a:schemeClr val="accent2"/>
              </a:solidFill>
              <a:latin typeface="Arial"/>
              <a:ea typeface="Arial"/>
              <a:cs typeface="Arial"/>
              <a:sym typeface="Arial"/>
            </a:endParaRPr>
          </a:p>
        </p:txBody>
      </p:sp>
      <p:sp>
        <p:nvSpPr>
          <p:cNvPr id="466" name="Google Shape;466;p10"/>
          <p:cNvSpPr/>
          <p:nvPr/>
        </p:nvSpPr>
        <p:spPr>
          <a:xfrm rot="10800000" flipH="1">
            <a:off x="2011673" y="2541343"/>
            <a:ext cx="618840" cy="489510"/>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67" name="Google Shape;467;p10"/>
          <p:cNvSpPr/>
          <p:nvPr/>
        </p:nvSpPr>
        <p:spPr>
          <a:xfrm>
            <a:off x="418320" y="3107880"/>
            <a:ext cx="6125400" cy="9126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1E33"/>
                </a:solidFill>
                <a:latin typeface="Arial"/>
                <a:ea typeface="Arial"/>
                <a:cs typeface="Arial"/>
                <a:sym typeface="Arial"/>
              </a:rPr>
              <a:t>C. Patiño-Forero, M. Agudelo-Toro, and M. Toro. Planning system for deliveries in Medellín. ArXiv e-prints, Nov. 2016. Available at: </a:t>
            </a:r>
            <a:r>
              <a:rPr lang="en-US" sz="1800" b="0" i="0" u="sng" strike="noStrike" cap="none">
                <a:solidFill>
                  <a:srgbClr val="001E33"/>
                </a:solidFill>
                <a:latin typeface="Arial"/>
                <a:ea typeface="Arial"/>
                <a:cs typeface="Arial"/>
                <a:sym typeface="Arial"/>
                <a:hlinkClick r:id="rId4">
                  <a:extLst>
                    <a:ext uri="{A12FA001-AC4F-418D-AE19-62706E023703}">
                      <ahyp:hlinkClr xmlns:ahyp="http://schemas.microsoft.com/office/drawing/2018/hyperlinkcolor" val="tx"/>
                    </a:ext>
                  </a:extLst>
                </a:hlinkClick>
              </a:rPr>
              <a:t>https://arxiv.org/abs/1611.04156</a:t>
            </a:r>
            <a:endParaRPr sz="1800" b="0" i="0" u="none" strike="noStrike" cap="none">
              <a:solidFill>
                <a:srgbClr val="001E33"/>
              </a:solidFill>
              <a:latin typeface="Arial"/>
              <a:ea typeface="Arial"/>
              <a:cs typeface="Arial"/>
              <a:sym typeface="Arial"/>
            </a:endParaRPr>
          </a:p>
        </p:txBody>
      </p:sp>
      <p:grpSp>
        <p:nvGrpSpPr>
          <p:cNvPr id="468" name="Google Shape;468;p10"/>
          <p:cNvGrpSpPr/>
          <p:nvPr/>
        </p:nvGrpSpPr>
        <p:grpSpPr>
          <a:xfrm>
            <a:off x="7021800" y="894960"/>
            <a:ext cx="4570560" cy="4965480"/>
            <a:chOff x="7021800" y="894960"/>
            <a:chExt cx="4570560" cy="4965480"/>
          </a:xfrm>
        </p:grpSpPr>
        <p:pic>
          <p:nvPicPr>
            <p:cNvPr id="469" name="Google Shape;469;p10"/>
            <p:cNvPicPr preferRelativeResize="0"/>
            <p:nvPr/>
          </p:nvPicPr>
          <p:blipFill rotWithShape="1">
            <a:blip r:embed="rId5">
              <a:alphaModFix/>
            </a:blip>
            <a:srcRect l="2991" t="4621" r="11001" b="22952"/>
            <a:stretch/>
          </p:blipFill>
          <p:spPr>
            <a:xfrm>
              <a:off x="7021800" y="894960"/>
              <a:ext cx="4553640" cy="4965480"/>
            </a:xfrm>
            <a:prstGeom prst="rect">
              <a:avLst/>
            </a:prstGeom>
            <a:noFill/>
            <a:ln>
              <a:noFill/>
            </a:ln>
          </p:spPr>
        </p:pic>
        <p:sp>
          <p:nvSpPr>
            <p:cNvPr id="470" name="Google Shape;470;p10"/>
            <p:cNvSpPr/>
            <p:nvPr/>
          </p:nvSpPr>
          <p:spPr>
            <a:xfrm>
              <a:off x="10022400" y="1443600"/>
              <a:ext cx="1569960" cy="456120"/>
            </a:xfrm>
            <a:prstGeom prst="rect">
              <a:avLst/>
            </a:prstGeom>
            <a:solidFill>
              <a:srgbClr val="B31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10022400" y="950400"/>
              <a:ext cx="1569960" cy="400680"/>
            </a:xfrm>
            <a:prstGeom prst="rect">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0"/>
          <p:cNvSpPr/>
          <p:nvPr/>
        </p:nvSpPr>
        <p:spPr>
          <a:xfrm flipH="1">
            <a:off x="6491136" y="41950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3" name="Google Shape;473;p10"/>
          <p:cNvSpPr/>
          <p:nvPr/>
        </p:nvSpPr>
        <p:spPr>
          <a:xfrm>
            <a:off x="4747320" y="506196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Include a </a:t>
            </a:r>
            <a:br>
              <a:rPr lang="en-US" sz="1800" b="0" i="0" u="none" strike="noStrike" cap="none">
                <a:solidFill>
                  <a:schemeClr val="accent2"/>
                </a:solidFill>
                <a:latin typeface="Arial"/>
                <a:ea typeface="Arial"/>
                <a:cs typeface="Arial"/>
                <a:sym typeface="Arial"/>
              </a:rPr>
            </a:br>
            <a:r>
              <a:rPr lang="en-US" sz="1400" b="0" i="1" u="none" strike="noStrike" cap="none">
                <a:solidFill>
                  <a:schemeClr val="accent2"/>
                </a:solidFill>
                <a:latin typeface="Arial"/>
                <a:ea typeface="Arial"/>
                <a:cs typeface="Arial"/>
                <a:sym typeface="Arial"/>
              </a:rPr>
              <a:t>screenshot</a:t>
            </a:r>
            <a:endParaRPr sz="1400" b="0" i="0" u="none" strike="noStrike" cap="none">
              <a:solidFill>
                <a:schemeClr val="accent2"/>
              </a:solidFill>
              <a:latin typeface="Arial"/>
              <a:ea typeface="Arial"/>
              <a:cs typeface="Arial"/>
              <a:sym typeface="Arial"/>
            </a:endParaRPr>
          </a:p>
        </p:txBody>
      </p:sp>
      <p:sp>
        <p:nvSpPr>
          <p:cNvPr id="474" name="Google Shape;474;p10"/>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sp>
        <p:nvSpPr>
          <p:cNvPr id="475" name="Google Shape;475;p10"/>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
        <p:nvSpPr>
          <p:cNvPr id="476" name="Google Shape;476;p10"/>
          <p:cNvSpPr/>
          <p:nvPr/>
        </p:nvSpPr>
        <p:spPr>
          <a:xfrm flipH="1">
            <a:off x="7253136" y="5414257"/>
            <a:ext cx="530658" cy="83305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77" name="Google Shape;477;p10"/>
          <p:cNvSpPr/>
          <p:nvPr/>
        </p:nvSpPr>
        <p:spPr>
          <a:xfrm>
            <a:off x="5509320" y="628116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Include the teaching assistant and professor, please</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gadd317ae2b_0_117" descr="Cómo sería un mundo sin ganadería industrial? | Igualdad Animal México"/>
          <p:cNvPicPr preferRelativeResize="0"/>
          <p:nvPr/>
        </p:nvPicPr>
        <p:blipFill rotWithShape="1">
          <a:blip r:embed="rId3">
            <a:alphaModFix/>
          </a:blip>
          <a:srcRect l="39094" r="1572"/>
          <a:stretch/>
        </p:blipFill>
        <p:spPr>
          <a:xfrm>
            <a:off x="-51118" y="-8709"/>
            <a:ext cx="12254544" cy="6881854"/>
          </a:xfrm>
          <a:prstGeom prst="rect">
            <a:avLst/>
          </a:prstGeom>
          <a:noFill/>
          <a:ln>
            <a:noFill/>
          </a:ln>
        </p:spPr>
      </p:pic>
      <p:sp>
        <p:nvSpPr>
          <p:cNvPr id="483" name="Google Shape;483;gadd317ae2b_0_117"/>
          <p:cNvSpPr/>
          <p:nvPr/>
        </p:nvSpPr>
        <p:spPr>
          <a:xfrm>
            <a:off x="-53831" y="-8709"/>
            <a:ext cx="12254400" cy="6866700"/>
          </a:xfrm>
          <a:prstGeom prst="rect">
            <a:avLst/>
          </a:prstGeom>
          <a:gradFill>
            <a:gsLst>
              <a:gs pos="0">
                <a:srgbClr val="FFFFFF">
                  <a:alpha val="0"/>
                </a:srgbClr>
              </a:gs>
              <a:gs pos="35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THANK YOU!</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484" name="Google Shape;484;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000" b="1" i="0" u="none" strike="noStrike" cap="none">
                <a:solidFill>
                  <a:srgbClr val="001E33"/>
                </a:solidFill>
                <a:latin typeface="Arial"/>
                <a:ea typeface="Arial"/>
                <a:cs typeface="Arial"/>
                <a:sym typeface="Arial"/>
              </a:rPr>
              <a:t>Supported by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a:solidFill>
                  <a:srgbClr val="001E33"/>
                </a:solidFill>
              </a:rPr>
              <a:t>The first two authors are </a:t>
            </a:r>
            <a:r>
              <a:rPr lang="en-US" sz="1400" b="0" i="0" u="none" strike="noStrike" cap="none">
                <a:solidFill>
                  <a:srgbClr val="001E33"/>
                </a:solidFill>
                <a:latin typeface="Arial"/>
                <a:ea typeface="Arial"/>
                <a:cs typeface="Arial"/>
                <a:sym typeface="Arial"/>
              </a:rPr>
              <a:t>supported by a </a:t>
            </a:r>
            <a:r>
              <a:rPr lang="en-US">
                <a:solidFill>
                  <a:srgbClr val="001E33"/>
                </a:solidFill>
              </a:rPr>
              <a:t>Sapiencia grant financed by Medellín municipality</a:t>
            </a:r>
            <a:r>
              <a:rPr lang="en-US" sz="1400" b="0" i="0" u="none" strike="noStrike" cap="none">
                <a:solidFill>
                  <a:srgbClr val="001E33"/>
                </a:solidFill>
                <a:latin typeface="Arial"/>
                <a:ea typeface="Arial"/>
                <a:cs typeface="Arial"/>
                <a:sym typeface="Arial"/>
              </a:rPr>
              <a:t>. All the authors would like to thank the "Vicerrectoría de Descubrimiento y Creación", of Universidad EAFIT, for their support on this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485" name="Google Shape;485;gadd317ae2b_0_117"/>
          <p:cNvSpPr/>
          <p:nvPr/>
        </p:nvSpPr>
        <p:spPr>
          <a:xfrm>
            <a:off x="3546885" y="2762675"/>
            <a:ext cx="3425400" cy="72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Please do not forget the acknowledgements to your scholarship (if you have one)</a:t>
            </a:r>
            <a:endParaRPr sz="1400" b="0" i="0" u="none" strike="noStrike" cap="none">
              <a:solidFill>
                <a:schemeClr val="accent2"/>
              </a:solidFill>
              <a:latin typeface="Arial"/>
              <a:ea typeface="Arial"/>
              <a:cs typeface="Arial"/>
              <a:sym typeface="Arial"/>
            </a:endParaRPr>
          </a:p>
        </p:txBody>
      </p:sp>
      <p:sp>
        <p:nvSpPr>
          <p:cNvPr id="486" name="Google Shape;486;gadd317ae2b_0_117"/>
          <p:cNvSpPr/>
          <p:nvPr/>
        </p:nvSpPr>
        <p:spPr>
          <a:xfrm rot="10800000">
            <a:off x="6002780" y="3403875"/>
            <a:ext cx="324270" cy="84304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487" name="Google Shape;487;gadd317ae2b_0_117"/>
          <p:cNvSpPr/>
          <p:nvPr/>
        </p:nvSpPr>
        <p:spPr>
          <a:xfrm>
            <a:off x="5249940" y="102434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7" name="Picture 6" descr="A person sitting on a couch with a dog&#10;&#10;Description automatically generated with low confidence">
            <a:extLst>
              <a:ext uri="{FF2B5EF4-FFF2-40B4-BE49-F238E27FC236}">
                <a16:creationId xmlns:a16="http://schemas.microsoft.com/office/drawing/2014/main" id="{AFF09F7F-C2E3-4842-8745-C0A5638ACEE4}"/>
              </a:ext>
            </a:extLst>
          </p:cNvPr>
          <p:cNvPicPr>
            <a:picLocks noChangeAspect="1"/>
          </p:cNvPicPr>
          <p:nvPr/>
        </p:nvPicPr>
        <p:blipFill>
          <a:blip r:embed="rId3"/>
          <a:stretch>
            <a:fillRect/>
          </a:stretch>
        </p:blipFill>
        <p:spPr>
          <a:xfrm>
            <a:off x="3542625" y="1900800"/>
            <a:ext cx="2193480" cy="2193480"/>
          </a:xfrm>
          <a:prstGeom prst="rect">
            <a:avLst/>
          </a:prstGeom>
        </p:spPr>
      </p:pic>
      <p:pic>
        <p:nvPicPr>
          <p:cNvPr id="5" name="Picture 4" descr="A child wearing glasses&#10;&#10;Description automatically generated with low confidence">
            <a:extLst>
              <a:ext uri="{FF2B5EF4-FFF2-40B4-BE49-F238E27FC236}">
                <a16:creationId xmlns:a16="http://schemas.microsoft.com/office/drawing/2014/main" id="{A0DDD484-8D39-4BAA-ACAF-3BE32AE2CED1}"/>
              </a:ext>
            </a:extLst>
          </p:cNvPr>
          <p:cNvPicPr>
            <a:picLocks noChangeAspect="1"/>
          </p:cNvPicPr>
          <p:nvPr/>
        </p:nvPicPr>
        <p:blipFill>
          <a:blip r:embed="rId4"/>
          <a:stretch>
            <a:fillRect/>
          </a:stretch>
        </p:blipFill>
        <p:spPr>
          <a:xfrm>
            <a:off x="686813" y="1908586"/>
            <a:ext cx="2185694" cy="2185694"/>
          </a:xfrm>
          <a:prstGeom prst="rect">
            <a:avLst/>
          </a:prstGeom>
        </p:spPr>
      </p:pic>
      <p:pic>
        <p:nvPicPr>
          <p:cNvPr id="199" name="Google Shape;199;p2"/>
          <p:cNvPicPr preferRelativeResize="0"/>
          <p:nvPr/>
        </p:nvPicPr>
        <p:blipFill rotWithShape="1">
          <a:blip r:embed="rId5">
            <a:alphaModFix/>
          </a:blip>
          <a:srcRect/>
          <a:stretch/>
        </p:blipFill>
        <p:spPr>
          <a:xfrm>
            <a:off x="-2880" y="0"/>
            <a:ext cx="12196080" cy="6855840"/>
          </a:xfrm>
          <a:prstGeom prst="rect">
            <a:avLst/>
          </a:prstGeom>
          <a:noFill/>
          <a:ln>
            <a:noFill/>
          </a:ln>
        </p:spPr>
      </p:pic>
      <p:sp>
        <p:nvSpPr>
          <p:cNvPr id="200" name="Google Shape;200;p2"/>
          <p:cNvSpPr/>
          <p:nvPr/>
        </p:nvSpPr>
        <p:spPr>
          <a:xfrm>
            <a:off x="265320" y="376920"/>
            <a:ext cx="26805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FFFFFF"/>
                </a:solidFill>
                <a:latin typeface="Arial"/>
                <a:ea typeface="Arial"/>
                <a:cs typeface="Arial"/>
                <a:sym typeface="Arial"/>
              </a:rPr>
              <a:t>Team Presentation</a:t>
            </a:r>
            <a:endParaRPr sz="2200" b="0" i="0" u="none" strike="noStrike" cap="none">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6">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Mauricio</a:t>
            </a:r>
            <a:endParaRPr sz="22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Toro</a:t>
            </a:r>
            <a:endParaRPr sz="2200" b="0" i="0" u="none" strike="noStrike" cap="none">
              <a:latin typeface="Arial"/>
              <a:ea typeface="Arial"/>
              <a:cs typeface="Arial"/>
              <a:sym typeface="Arial"/>
            </a:endParaRPr>
          </a:p>
        </p:txBody>
      </p:sp>
      <p:sp>
        <p:nvSpPr>
          <p:cNvPr id="209" name="Google Shape;209;p2"/>
          <p:cNvSpPr/>
          <p:nvPr/>
        </p:nvSpPr>
        <p:spPr>
          <a:xfrm>
            <a:off x="3551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MX" sz="2200" b="0" i="0" u="none" strike="noStrike" cap="none" dirty="0">
                <a:latin typeface="Arial"/>
                <a:ea typeface="Arial"/>
                <a:cs typeface="Arial"/>
                <a:sym typeface="Arial"/>
              </a:rPr>
              <a:t>Jairo</a:t>
            </a:r>
          </a:p>
          <a:p>
            <a:pPr marL="0" marR="0" lvl="0" indent="0" algn="ctr" rtl="0">
              <a:lnSpc>
                <a:spcPct val="100000"/>
              </a:lnSpc>
              <a:spcBef>
                <a:spcPts val="0"/>
              </a:spcBef>
              <a:spcAft>
                <a:spcPts val="0"/>
              </a:spcAft>
              <a:buNone/>
            </a:pPr>
            <a:r>
              <a:rPr lang="es-MX" sz="2200" b="0" i="0" u="none" strike="noStrike" cap="none" dirty="0">
                <a:latin typeface="Arial"/>
                <a:ea typeface="Arial"/>
                <a:cs typeface="Arial"/>
                <a:sym typeface="Arial"/>
              </a:rPr>
              <a:t>Marulanda</a:t>
            </a:r>
            <a:endParaRPr sz="2200" b="0" i="0" u="none" strike="noStrike" cap="none" dirty="0">
              <a:latin typeface="Arial"/>
              <a:ea typeface="Arial"/>
              <a:cs typeface="Arial"/>
              <a:sym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Sebastian </a:t>
            </a:r>
          </a:p>
          <a:p>
            <a:pPr marL="0" marR="0" lvl="0" indent="0" algn="ctr" rtl="0">
              <a:lnSpc>
                <a:spcPct val="100000"/>
              </a:lnSpc>
              <a:spcBef>
                <a:spcPts val="0"/>
              </a:spcBef>
              <a:spcAft>
                <a:spcPts val="0"/>
              </a:spcAft>
              <a:buNone/>
            </a:pPr>
            <a:r>
              <a:rPr lang="en-US" sz="2200" dirty="0">
                <a:solidFill>
                  <a:srgbClr val="001E33"/>
                </a:solidFill>
              </a:rPr>
              <a:t>Beleño</a:t>
            </a:r>
            <a:endParaRPr sz="2200" b="0" i="0" u="none" strike="noStrike" cap="none" dirty="0">
              <a:latin typeface="Arial"/>
              <a:ea typeface="Arial"/>
              <a:cs typeface="Arial"/>
              <a:sym typeface="Arial"/>
            </a:endParaRPr>
          </a:p>
        </p:txBody>
      </p:sp>
      <p:pic>
        <p:nvPicPr>
          <p:cNvPr id="216" name="Google Shape;216;p2"/>
          <p:cNvPicPr preferRelativeResize="0"/>
          <p:nvPr/>
        </p:nvPicPr>
        <p:blipFill rotWithShape="1">
          <a:blip r:embed="rId7">
            <a:alphaModFix/>
          </a:blip>
          <a:srcRect/>
          <a:stretch/>
        </p:blipFill>
        <p:spPr>
          <a:xfrm>
            <a:off x="182880" y="6089760"/>
            <a:ext cx="621000" cy="621000"/>
          </a:xfrm>
          <a:prstGeom prst="rect">
            <a:avLst/>
          </a:prstGeom>
          <a:noFill/>
          <a:ln>
            <a:noFill/>
          </a:ln>
        </p:spPr>
      </p:pic>
      <p:sp>
        <p:nvSpPr>
          <p:cNvPr id="217" name="Google Shape;217;p2"/>
          <p:cNvSpPr/>
          <p:nvPr/>
        </p:nvSpPr>
        <p:spPr>
          <a:xfrm>
            <a:off x="815039" y="6160680"/>
            <a:ext cx="7294487"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strike="noStrike" cap="none" dirty="0">
                <a:solidFill>
                  <a:srgbClr val="001E33"/>
                </a:solidFill>
                <a:uFill>
                  <a:noFill/>
                </a:uFill>
                <a:latin typeface="Arial"/>
                <a:ea typeface="Arial"/>
                <a:cs typeface="Arial"/>
                <a:sym typeface="Arial"/>
              </a:rPr>
              <a:t>https://github.com/sebasbeleno/ICPLF-ST0245-Eafit</a:t>
            </a:r>
            <a:endParaRPr lang="en-US" sz="2200" b="1" i="0" strike="noStrike" cap="none" dirty="0">
              <a:solidFill>
                <a:srgbClr val="001E33"/>
              </a:solidFil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8">
              <a:alphaModFix/>
            </a:blip>
            <a:srcRect l="2187" t="17695" r="15575" b="26360"/>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a:solidFill>
                  <a:srgbClr val="001E33"/>
                </a:solidFill>
              </a:rPr>
              <a:t>Simón</a:t>
            </a:r>
            <a:br>
              <a:rPr lang="en-US" sz="2200">
                <a:solidFill>
                  <a:srgbClr val="001E33"/>
                </a:solidFill>
              </a:rPr>
            </a:br>
            <a:r>
              <a:rPr lang="en-US" sz="2200">
                <a:solidFill>
                  <a:srgbClr val="001E33"/>
                </a:solidFill>
              </a:rPr>
              <a:t>Marín</a:t>
            </a:r>
            <a:endParaRPr sz="2200">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Training Process</a:t>
            </a:r>
            <a:endParaRPr sz="2200" b="0" i="0" u="none" strike="noStrike" cap="none">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a:blip r:embed="rId4">
              <a:alphaModFix/>
            </a:blip>
            <a:stretch>
              <a:fill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a:blip r:embed="rId4">
              <a:alphaModFix/>
            </a:blip>
            <a:stretch>
              <a:fill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a:blip r:embed="rId4">
              <a:alphaModFix/>
            </a:blip>
            <a:stretch>
              <a:fill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a:blip r:embed="rId5">
              <a:alphaModFix/>
            </a:blip>
            <a:stretch>
              <a:fill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a:blip r:embed="rId5">
              <a:alphaModFix/>
            </a:blip>
            <a:stretch>
              <a:fill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a:blip r:embed="rId5">
              <a:alphaModFix/>
            </a:blip>
            <a:stretch>
              <a:fill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Sick-Cattle Images</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3" name="Google Shape;243;p6"/>
          <p:cNvSpPr/>
          <p:nvPr/>
        </p:nvSpPr>
        <p:spPr>
          <a:xfrm>
            <a:off x="142587" y="5309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563C1"/>
                </a:solidFill>
              </a:rPr>
              <a:t>Healthy-Cattle Images</a:t>
            </a:r>
            <a:endParaRPr sz="2200" b="1">
              <a:solidFill>
                <a:srgbClr val="0563C1"/>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a:solidFill>
                  <a:schemeClr val="accent4"/>
                </a:solidFill>
              </a:rPr>
              <a:t>Convolutional</a:t>
            </a:r>
            <a:br>
              <a:rPr lang="en-US" sz="1700" b="1">
                <a:solidFill>
                  <a:schemeClr val="accent4"/>
                </a:solidFill>
              </a:rPr>
            </a:br>
            <a:r>
              <a:rPr lang="en-US" sz="1700" b="1">
                <a:solidFill>
                  <a:schemeClr val="accent4"/>
                </a:solidFill>
              </a:rPr>
              <a:t>Neural Network</a:t>
            </a:r>
            <a:endParaRPr sz="1700" b="1">
              <a:solidFill>
                <a:schemeClr val="accent4"/>
              </a:solidFil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Algorithm </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268" name="Google Shape;268;p6"/>
          <p:cNvCxnSpPr>
            <a:stCxn id="237" idx="3"/>
          </p:cNvCxnSpPr>
          <p:nvPr/>
        </p:nvCxnSpPr>
        <p:spPr>
          <a:xfrm>
            <a:off x="2807200" y="1640688"/>
            <a:ext cx="4249500" cy="1192500"/>
          </a:xfrm>
          <a:prstGeom prst="straightConnector1">
            <a:avLst/>
          </a:prstGeom>
          <a:noFill/>
          <a:ln w="38100" cap="flat" cmpd="sng">
            <a:solidFill>
              <a:schemeClr val="accent5"/>
            </a:solidFill>
            <a:prstDash val="solid"/>
            <a:round/>
            <a:headEnd type="none" w="med" len="med"/>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med" len="med"/>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gadd317ae2b_0_27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279" name="Google Shape;279;gadd317ae2b_0_27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Testing Process</a:t>
            </a:r>
            <a:endParaRPr sz="2200" b="0" i="0" u="none" strike="noStrike" cap="none">
              <a:latin typeface="Arial"/>
              <a:ea typeface="Arial"/>
              <a:cs typeface="Arial"/>
              <a:sym typeface="Arial"/>
            </a:endParaRPr>
          </a:p>
        </p:txBody>
      </p:sp>
      <p:sp>
        <p:nvSpPr>
          <p:cNvPr id="283" name="Google Shape;283;gadd317ae2b_0_271"/>
          <p:cNvSpPr/>
          <p:nvPr/>
        </p:nvSpPr>
        <p:spPr>
          <a:xfrm>
            <a:off x="-2384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Cattle Image</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1E33"/>
                </a:solidFill>
              </a:rPr>
              <a:t>Linear interpolation</a:t>
            </a:r>
            <a:endParaRPr sz="1800" b="1" dirty="0">
              <a:solidFill>
                <a:srgbClr val="001E33"/>
              </a:solidFil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306" name="Google Shape;306;gadd317ae2b_0_271"/>
          <p:cNvSpPr/>
          <p:nvPr/>
        </p:nvSpPr>
        <p:spPr>
          <a:xfrm>
            <a:off x="2925087" y="41062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dirty="0">
                <a:solidFill>
                  <a:srgbClr val="001E33"/>
                </a:solidFill>
              </a:rPr>
              <a:t>Compression</a:t>
            </a:r>
            <a:br>
              <a:rPr lang="en-US" sz="2200" b="1" dirty="0">
                <a:solidFill>
                  <a:srgbClr val="001E33"/>
                </a:solidFill>
              </a:rPr>
            </a:br>
            <a:r>
              <a:rPr lang="en-US" sz="2200" b="1" dirty="0">
                <a:solidFill>
                  <a:srgbClr val="001E33"/>
                </a:solidFill>
              </a:rPr>
              <a:t>Algorithm </a:t>
            </a:r>
            <a:endParaRPr sz="2200" b="1" dirty="0">
              <a:solidFill>
                <a:srgbClr val="001E33"/>
              </a:solidFill>
            </a:endParaRPr>
          </a:p>
          <a:p>
            <a:pPr marL="0" marR="0" lvl="0" indent="0" algn="ctr" rtl="0">
              <a:lnSpc>
                <a:spcPct val="100000"/>
              </a:lnSpc>
              <a:spcBef>
                <a:spcPts val="0"/>
              </a:spcBef>
              <a:spcAft>
                <a:spcPts val="0"/>
              </a:spcAft>
              <a:buNone/>
            </a:pPr>
            <a:endParaRPr sz="2200" dirty="0">
              <a:solidFill>
                <a:srgbClr val="001E33"/>
              </a:solidFil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med" len="med"/>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med" len="med"/>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med" len="med"/>
            <a:tailEnd type="triangle" w="med" len="med"/>
          </a:ln>
        </p:spPr>
      </p:cxnSp>
      <p:pic>
        <p:nvPicPr>
          <p:cNvPr id="311" name="Google Shape;311;gadd317ae2b_0_271"/>
          <p:cNvPicPr preferRelativeResize="0"/>
          <p:nvPr/>
        </p:nvPicPr>
        <p:blipFill>
          <a:blip r:embed="rId4">
            <a:alphaModFix/>
          </a:blip>
          <a:stretch>
            <a:fill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rgbClr val="00AADB"/>
                </a:solidFill>
              </a:rPr>
              <a:t>Is sick</a:t>
            </a:r>
            <a:endParaRPr sz="2100" b="1">
              <a:solidFill>
                <a:srgbClr val="00AADB"/>
              </a:solidFil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Output</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3"/>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22" name="Google Shape;322;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sp>
        <p:nvSpPr>
          <p:cNvPr id="323" name="Google Shape;323;p3"/>
          <p:cNvSpPr/>
          <p:nvPr/>
        </p:nvSpPr>
        <p:spPr>
          <a:xfrm>
            <a:off x="3367250" y="5134703"/>
            <a:ext cx="63075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dirty="0">
                <a:solidFill>
                  <a:srgbClr val="001E33"/>
                </a:solidFill>
              </a:rPr>
              <a:t>We use a 2d Array to represent the image in their 2 components x and y. Each position of the array represents the intensity of this pixel. This facilitates the access to the pixels.</a:t>
            </a:r>
            <a:endParaRPr sz="1400" b="0" i="0" u="none" strike="noStrike" cap="none" dirty="0">
              <a:latin typeface="Arial"/>
              <a:ea typeface="Arial"/>
              <a:cs typeface="Arial"/>
              <a:sym typeface="Arial"/>
            </a:endParaRPr>
          </a:p>
        </p:txBody>
      </p:sp>
      <p:pic>
        <p:nvPicPr>
          <p:cNvPr id="5" name="Graphic 4">
            <a:extLst>
              <a:ext uri="{FF2B5EF4-FFF2-40B4-BE49-F238E27FC236}">
                <a16:creationId xmlns:a16="http://schemas.microsoft.com/office/drawing/2014/main" id="{6C0B9F3F-E0D7-4F51-B192-EE3DF4392B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1630" y="1055042"/>
            <a:ext cx="3905250" cy="3943350"/>
          </a:xfrm>
          <a:prstGeom prst="rect">
            <a:avLst/>
          </a:prstGeom>
        </p:spPr>
      </p:pic>
      <p:pic>
        <p:nvPicPr>
          <p:cNvPr id="8" name="Graphic 7">
            <a:extLst>
              <a:ext uri="{FF2B5EF4-FFF2-40B4-BE49-F238E27FC236}">
                <a16:creationId xmlns:a16="http://schemas.microsoft.com/office/drawing/2014/main" id="{CD398729-17A2-4000-963B-482BEF3D11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50610" y="2894811"/>
            <a:ext cx="940780" cy="533109"/>
          </a:xfrm>
          <a:prstGeom prst="rect">
            <a:avLst/>
          </a:prstGeom>
        </p:spPr>
      </p:pic>
      <p:pic>
        <p:nvPicPr>
          <p:cNvPr id="10" name="Picture 9">
            <a:extLst>
              <a:ext uri="{FF2B5EF4-FFF2-40B4-BE49-F238E27FC236}">
                <a16:creationId xmlns:a16="http://schemas.microsoft.com/office/drawing/2014/main" id="{C4C6A83D-0FC9-4A8C-A074-5590F9DEB3A1}"/>
              </a:ext>
            </a:extLst>
          </p:cNvPr>
          <p:cNvPicPr>
            <a:picLocks noChangeAspect="1"/>
          </p:cNvPicPr>
          <p:nvPr/>
        </p:nvPicPr>
        <p:blipFill>
          <a:blip r:embed="rId8"/>
          <a:stretch>
            <a:fillRect/>
          </a:stretch>
        </p:blipFill>
        <p:spPr>
          <a:xfrm>
            <a:off x="7595120" y="1732615"/>
            <a:ext cx="3810000" cy="2857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pic>
        <p:nvPicPr>
          <p:cNvPr id="7" name="Graphic 6">
            <a:extLst>
              <a:ext uri="{FF2B5EF4-FFF2-40B4-BE49-F238E27FC236}">
                <a16:creationId xmlns:a16="http://schemas.microsoft.com/office/drawing/2014/main" id="{3689FED3-E390-4870-95EE-B02A3C3FAB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77597" y="3427920"/>
            <a:ext cx="6485142" cy="568619"/>
          </a:xfrm>
          <a:prstGeom prst="rect">
            <a:avLst/>
          </a:prstGeom>
        </p:spPr>
      </p:pic>
      <p:pic>
        <p:nvPicPr>
          <p:cNvPr id="11" name="Graphic 10">
            <a:extLst>
              <a:ext uri="{FF2B5EF4-FFF2-40B4-BE49-F238E27FC236}">
                <a16:creationId xmlns:a16="http://schemas.microsoft.com/office/drawing/2014/main" id="{374C83F1-D801-4F34-A505-D34B813336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8646" y="1178650"/>
            <a:ext cx="6410325" cy="3943350"/>
          </a:xfrm>
          <a:prstGeom prst="rect">
            <a:avLst/>
          </a:prstGeom>
        </p:spPr>
      </p:pic>
      <p:sp>
        <p:nvSpPr>
          <p:cNvPr id="12" name="TextBox 11">
            <a:extLst>
              <a:ext uri="{FF2B5EF4-FFF2-40B4-BE49-F238E27FC236}">
                <a16:creationId xmlns:a16="http://schemas.microsoft.com/office/drawing/2014/main" id="{B73BD4C8-6730-417B-984C-BDC55CBE9FA4}"/>
              </a:ext>
            </a:extLst>
          </p:cNvPr>
          <p:cNvSpPr txBox="1"/>
          <p:nvPr/>
        </p:nvSpPr>
        <p:spPr>
          <a:xfrm>
            <a:off x="5546379" y="4730623"/>
            <a:ext cx="5747578" cy="954107"/>
          </a:xfrm>
          <a:prstGeom prst="rect">
            <a:avLst/>
          </a:prstGeom>
          <a:noFill/>
        </p:spPr>
        <p:txBody>
          <a:bodyPr wrap="square" rtlCol="0">
            <a:spAutoFit/>
          </a:bodyPr>
          <a:lstStyle/>
          <a:p>
            <a:pPr algn="ctr"/>
            <a:r>
              <a:rPr lang="en-US" kern="100" dirty="0">
                <a:effectLst/>
                <a:latin typeface="+mj-lt"/>
                <a:ea typeface="Times New Roman" panose="02020603050405020304" pitchFamily="18" charset="0"/>
              </a:rPr>
              <a:t>To calculate the value of each one new pixel of the compressed image we take a block of 4 pixels from the original image and get its average, the result it's going to be to save in the new 2d array.</a:t>
            </a:r>
            <a:endParaRPr lang="es-CO" dirty="0">
              <a:effectLst/>
              <a:latin typeface="+mj-lt"/>
              <a:ea typeface="Times New Roman" panose="02020603050405020304" pitchFamily="18" charset="0"/>
            </a:endParaRPr>
          </a:p>
          <a:p>
            <a:endParaRPr lang="es-CO"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pic>
        <p:nvPicPr>
          <p:cNvPr id="5" name="Graphic 4">
            <a:extLst>
              <a:ext uri="{FF2B5EF4-FFF2-40B4-BE49-F238E27FC236}">
                <a16:creationId xmlns:a16="http://schemas.microsoft.com/office/drawing/2014/main" id="{039B2B4B-232E-47AD-A64C-6B5AC1A496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3400" y="1347787"/>
            <a:ext cx="6610350" cy="3971925"/>
          </a:xfrm>
          <a:prstGeom prst="rect">
            <a:avLst/>
          </a:prstGeom>
        </p:spPr>
      </p:pic>
      <p:sp>
        <p:nvSpPr>
          <p:cNvPr id="13" name="Google Shape;323;p3">
            <a:extLst>
              <a:ext uri="{FF2B5EF4-FFF2-40B4-BE49-F238E27FC236}">
                <a16:creationId xmlns:a16="http://schemas.microsoft.com/office/drawing/2014/main" id="{35B03B2A-5F46-45C2-B99C-679C5203B938}"/>
              </a:ext>
            </a:extLst>
          </p:cNvPr>
          <p:cNvSpPr/>
          <p:nvPr/>
        </p:nvSpPr>
        <p:spPr>
          <a:xfrm>
            <a:off x="4967450" y="4582502"/>
            <a:ext cx="63075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dirty="0">
                <a:solidFill>
                  <a:srgbClr val="001E33"/>
                </a:solidFill>
              </a:rPr>
              <a:t>The method is the same, we take a block of 4 pixel from the original image and get the average. But unlike of the scaling method we save the result in the same position from the original image in the new compress image.</a:t>
            </a:r>
          </a:p>
        </p:txBody>
      </p:sp>
    </p:spTree>
    <p:extLst>
      <p:ext uri="{BB962C8B-B14F-4D97-AF65-F5344CB8AC3E}">
        <p14:creationId xmlns:p14="http://schemas.microsoft.com/office/powerpoint/2010/main" val="155519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0"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pic>
        <p:nvPicPr>
          <p:cNvPr id="6" name="Picture 5">
            <a:extLst>
              <a:ext uri="{FF2B5EF4-FFF2-40B4-BE49-F238E27FC236}">
                <a16:creationId xmlns:a16="http://schemas.microsoft.com/office/drawing/2014/main" id="{6EB7E3BE-3993-40FD-A74B-EC9CEE615565}"/>
              </a:ext>
            </a:extLst>
          </p:cNvPr>
          <p:cNvPicPr>
            <a:picLocks noChangeAspect="1"/>
          </p:cNvPicPr>
          <p:nvPr/>
        </p:nvPicPr>
        <p:blipFill>
          <a:blip r:embed="rId4"/>
          <a:stretch>
            <a:fillRect/>
          </a:stretch>
        </p:blipFill>
        <p:spPr>
          <a:xfrm>
            <a:off x="1708372" y="3490018"/>
            <a:ext cx="3333600" cy="1983734"/>
          </a:xfrm>
          <a:prstGeom prst="rect">
            <a:avLst/>
          </a:prstGeom>
        </p:spPr>
      </p:pic>
      <p:pic>
        <p:nvPicPr>
          <p:cNvPr id="8" name="Picture 7">
            <a:extLst>
              <a:ext uri="{FF2B5EF4-FFF2-40B4-BE49-F238E27FC236}">
                <a16:creationId xmlns:a16="http://schemas.microsoft.com/office/drawing/2014/main" id="{FA7AC61F-52BA-44D2-A352-9E2CAB6B4A92}"/>
              </a:ext>
            </a:extLst>
          </p:cNvPr>
          <p:cNvPicPr>
            <a:picLocks noChangeAspect="1"/>
          </p:cNvPicPr>
          <p:nvPr/>
        </p:nvPicPr>
        <p:blipFill>
          <a:blip r:embed="rId5"/>
          <a:stretch>
            <a:fillRect/>
          </a:stretch>
        </p:blipFill>
        <p:spPr>
          <a:xfrm>
            <a:off x="6829424" y="3705559"/>
            <a:ext cx="2594327" cy="1552653"/>
          </a:xfrm>
          <a:prstGeom prst="rect">
            <a:avLst/>
          </a:prstGeom>
        </p:spPr>
      </p:pic>
      <p:pic>
        <p:nvPicPr>
          <p:cNvPr id="10" name="Picture 9">
            <a:extLst>
              <a:ext uri="{FF2B5EF4-FFF2-40B4-BE49-F238E27FC236}">
                <a16:creationId xmlns:a16="http://schemas.microsoft.com/office/drawing/2014/main" id="{5A3A72E4-B430-4B35-B27F-192740E55AA4}"/>
              </a:ext>
            </a:extLst>
          </p:cNvPr>
          <p:cNvPicPr>
            <a:picLocks noChangeAspect="1"/>
          </p:cNvPicPr>
          <p:nvPr/>
        </p:nvPicPr>
        <p:blipFill>
          <a:blip r:embed="rId6"/>
          <a:stretch>
            <a:fillRect/>
          </a:stretch>
        </p:blipFill>
        <p:spPr>
          <a:xfrm>
            <a:off x="4351821" y="987742"/>
            <a:ext cx="3331630" cy="1980000"/>
          </a:xfrm>
          <a:prstGeom prst="rect">
            <a:avLst/>
          </a:prstGeom>
        </p:spPr>
      </p:pic>
      <p:sp>
        <p:nvSpPr>
          <p:cNvPr id="14" name="Google Shape;323;p3">
            <a:extLst>
              <a:ext uri="{FF2B5EF4-FFF2-40B4-BE49-F238E27FC236}">
                <a16:creationId xmlns:a16="http://schemas.microsoft.com/office/drawing/2014/main" id="{99C863BC-6223-4098-8118-0D03FC6E744E}"/>
              </a:ext>
            </a:extLst>
          </p:cNvPr>
          <p:cNvSpPr/>
          <p:nvPr/>
        </p:nvSpPr>
        <p:spPr>
          <a:xfrm>
            <a:off x="2481425" y="5554052"/>
            <a:ext cx="162385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b="1" dirty="0">
                <a:solidFill>
                  <a:srgbClr val="001E33"/>
                </a:solidFill>
              </a:rPr>
              <a:t>Without scaling</a:t>
            </a:r>
          </a:p>
        </p:txBody>
      </p:sp>
      <p:sp>
        <p:nvSpPr>
          <p:cNvPr id="15" name="Google Shape;323;p3">
            <a:extLst>
              <a:ext uri="{FF2B5EF4-FFF2-40B4-BE49-F238E27FC236}">
                <a16:creationId xmlns:a16="http://schemas.microsoft.com/office/drawing/2014/main" id="{102C5C50-9DF8-471A-89A5-2BC63871F59D}"/>
              </a:ext>
            </a:extLst>
          </p:cNvPr>
          <p:cNvSpPr/>
          <p:nvPr/>
        </p:nvSpPr>
        <p:spPr>
          <a:xfrm>
            <a:off x="7338751" y="5320590"/>
            <a:ext cx="162385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b="1" dirty="0">
                <a:solidFill>
                  <a:srgbClr val="001E33"/>
                </a:solidFill>
              </a:rPr>
              <a:t>With scaling</a:t>
            </a:r>
          </a:p>
        </p:txBody>
      </p:sp>
      <p:sp>
        <p:nvSpPr>
          <p:cNvPr id="16" name="Google Shape;323;p3">
            <a:extLst>
              <a:ext uri="{FF2B5EF4-FFF2-40B4-BE49-F238E27FC236}">
                <a16:creationId xmlns:a16="http://schemas.microsoft.com/office/drawing/2014/main" id="{0F99DECE-3E6F-476A-BAD2-BADD60984A0C}"/>
              </a:ext>
            </a:extLst>
          </p:cNvPr>
          <p:cNvSpPr/>
          <p:nvPr/>
        </p:nvSpPr>
        <p:spPr>
          <a:xfrm>
            <a:off x="5284075" y="3053544"/>
            <a:ext cx="162385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b="1" dirty="0">
                <a:solidFill>
                  <a:srgbClr val="001E33"/>
                </a:solidFill>
              </a:rPr>
              <a:t>Original</a:t>
            </a:r>
          </a:p>
        </p:txBody>
      </p:sp>
    </p:spTree>
    <p:extLst>
      <p:ext uri="{BB962C8B-B14F-4D97-AF65-F5344CB8AC3E}">
        <p14:creationId xmlns:p14="http://schemas.microsoft.com/office/powerpoint/2010/main" val="2984635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pic>
        <p:nvPicPr>
          <p:cNvPr id="362" name="Google Shape;362;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363" name="Google Shape;363;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Complexity</a:t>
            </a:r>
            <a:endParaRPr sz="2200" b="0" i="0" u="none" strike="noStrike" cap="none">
              <a:latin typeface="Arial"/>
              <a:ea typeface="Arial"/>
              <a:cs typeface="Arial"/>
              <a:sym typeface="Arial"/>
            </a:endParaRPr>
          </a:p>
        </p:txBody>
      </p:sp>
      <p:sp>
        <p:nvSpPr>
          <p:cNvPr id="364" name="Google Shape;364;p5"/>
          <p:cNvSpPr/>
          <p:nvPr/>
        </p:nvSpPr>
        <p:spPr>
          <a:xfrm>
            <a:off x="584640" y="4173120"/>
            <a:ext cx="5027400" cy="942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1E33"/>
                </a:solidFill>
                <a:latin typeface="Arial"/>
                <a:ea typeface="Arial"/>
                <a:cs typeface="Arial"/>
                <a:sym typeface="Arial"/>
              </a:rPr>
              <a:t>Time and memory complexity of the (In this semester, one could be </a:t>
            </a:r>
            <a:r>
              <a:rPr lang="en-US">
                <a:solidFill>
                  <a:srgbClr val="001E33"/>
                </a:solidFill>
              </a:rPr>
              <a:t>LZS, LZ77, LZ78, Huffman</a:t>
            </a:r>
            <a:r>
              <a:rPr lang="en-US" sz="1400" b="0" i="0" u="none" strike="noStrike" cap="none">
                <a:solidFill>
                  <a:srgbClr val="001E33"/>
                </a:solidFill>
                <a:latin typeface="Arial"/>
                <a:ea typeface="Arial"/>
                <a:cs typeface="Arial"/>
                <a:sym typeface="Arial"/>
              </a:rPr>
              <a:t>…  please choose) algorithm. Please explain what do N and M mean in this problem. PLEASE DO IT!</a:t>
            </a:r>
            <a:endParaRPr sz="1400" b="0" i="0" u="none" strike="noStrike" cap="none">
              <a:latin typeface="Arial"/>
              <a:ea typeface="Arial"/>
              <a:cs typeface="Arial"/>
              <a:sym typeface="Arial"/>
            </a:endParaRPr>
          </a:p>
        </p:txBody>
      </p:sp>
      <p:sp>
        <p:nvSpPr>
          <p:cNvPr id="365" name="Google Shape;365;p5"/>
          <p:cNvSpPr/>
          <p:nvPr/>
        </p:nvSpPr>
        <p:spPr>
          <a:xfrm rot="10800000" flipH="1">
            <a:off x="3356267" y="269947"/>
            <a:ext cx="1300860" cy="6199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6" name="Google Shape;366;p5"/>
          <p:cNvSpPr/>
          <p:nvPr/>
        </p:nvSpPr>
        <p:spPr>
          <a:xfrm>
            <a:off x="4149080" y="70200"/>
            <a:ext cx="2402700" cy="30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Keep this title</a:t>
            </a:r>
            <a:endParaRPr sz="1400" b="0" i="0" u="none" strike="noStrike" cap="none">
              <a:solidFill>
                <a:schemeClr val="accent2"/>
              </a:solidFill>
              <a:latin typeface="Arial"/>
              <a:ea typeface="Arial"/>
              <a:cs typeface="Arial"/>
              <a:sym typeface="Arial"/>
            </a:endParaRPr>
          </a:p>
        </p:txBody>
      </p:sp>
      <p:sp>
        <p:nvSpPr>
          <p:cNvPr id="367" name="Google Shape;367;p5"/>
          <p:cNvSpPr/>
          <p:nvPr/>
        </p:nvSpPr>
        <p:spPr>
          <a:xfrm>
            <a:off x="5168160" y="914400"/>
            <a:ext cx="3425400" cy="72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Create the table in Powerpoint. Do not copy pixelated screenshots from the technical report please!</a:t>
            </a:r>
            <a:endParaRPr sz="1400" b="0" i="0" u="none" strike="noStrike" cap="none">
              <a:solidFill>
                <a:schemeClr val="accent2"/>
              </a:solidFill>
              <a:latin typeface="Arial"/>
              <a:ea typeface="Arial"/>
              <a:cs typeface="Arial"/>
              <a:sym typeface="Arial"/>
            </a:endParaRPr>
          </a:p>
        </p:txBody>
      </p:sp>
      <p:sp>
        <p:nvSpPr>
          <p:cNvPr id="368" name="Google Shape;368;p5"/>
          <p:cNvSpPr/>
          <p:nvPr/>
        </p:nvSpPr>
        <p:spPr>
          <a:xfrm rot="10800000" flipH="1">
            <a:off x="4567200" y="117462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69" name="Google Shape;369;p5"/>
          <p:cNvSpPr/>
          <p:nvPr/>
        </p:nvSpPr>
        <p:spPr>
          <a:xfrm>
            <a:off x="3437640" y="5208480"/>
            <a:ext cx="293256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Explain the tables in your</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own words</a:t>
            </a:r>
            <a:endParaRPr sz="1400" b="0" i="0" u="none" strike="noStrike" cap="none">
              <a:solidFill>
                <a:schemeClr val="accent2"/>
              </a:solidFill>
              <a:latin typeface="Arial"/>
              <a:ea typeface="Arial"/>
              <a:cs typeface="Arial"/>
              <a:sym typeface="Arial"/>
            </a:endParaRPr>
          </a:p>
        </p:txBody>
      </p:sp>
      <p:sp>
        <p:nvSpPr>
          <p:cNvPr id="370" name="Google Shape;370;p5"/>
          <p:cNvSpPr/>
          <p:nvPr/>
        </p:nvSpPr>
        <p:spPr>
          <a:xfrm>
            <a:off x="3209055" y="5001600"/>
            <a:ext cx="602262" cy="460728"/>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sp>
        <p:nvSpPr>
          <p:cNvPr id="371" name="Google Shape;371;p5"/>
          <p:cNvSpPr/>
          <p:nvPr/>
        </p:nvSpPr>
        <p:spPr>
          <a:xfrm>
            <a:off x="8034840" y="5145480"/>
            <a:ext cx="2932560" cy="729000"/>
          </a:xfrm>
          <a:prstGeom prst="rect">
            <a:avLst/>
          </a:prstGeom>
          <a:noFill/>
          <a:ln>
            <a:noFill/>
          </a:ln>
        </p:spPr>
        <p:txBody>
          <a:bodyPr spcFirstLastPara="1" wrap="square" lIns="90000" tIns="45000" rIns="90000" bIns="45000" anchor="t" anchorCtr="0">
            <a:spAutoFit/>
          </a:bodyPr>
          <a:lstStyle/>
          <a:p>
            <a:pPr marL="0" lvl="0" indent="0" algn="ctr" rtl="0">
              <a:spcBef>
                <a:spcPts val="0"/>
              </a:spcBef>
              <a:spcAft>
                <a:spcPts val="0"/>
              </a:spcAft>
              <a:buClr>
                <a:schemeClr val="dk1"/>
              </a:buClr>
              <a:buFont typeface="Arial"/>
              <a:buNone/>
            </a:pPr>
            <a:r>
              <a:rPr lang="en-US" i="1">
                <a:solidFill>
                  <a:schemeClr val="accent2"/>
                </a:solidFill>
              </a:rPr>
              <a:t>Include a HD picture related to the problem of animal health in precision  livestock farming</a:t>
            </a:r>
            <a:endParaRPr sz="1400" b="0" i="0" u="none" strike="noStrike" cap="none">
              <a:latin typeface="Arial"/>
              <a:ea typeface="Arial"/>
              <a:cs typeface="Arial"/>
              <a:sym typeface="Arial"/>
            </a:endParaRPr>
          </a:p>
        </p:txBody>
      </p:sp>
      <p:sp>
        <p:nvSpPr>
          <p:cNvPr id="372" name="Google Shape;372;p5"/>
          <p:cNvSpPr/>
          <p:nvPr/>
        </p:nvSpPr>
        <p:spPr>
          <a:xfrm>
            <a:off x="7257944" y="4937746"/>
            <a:ext cx="602262" cy="515862"/>
          </a:xfrm>
          <a:custGeom>
            <a:avLst/>
            <a:gdLst/>
            <a:ahLst/>
            <a:cxnLst/>
            <a:rect l="l" t="t" r="r" b="b"/>
            <a:pathLst>
              <a:path w="21600" h="21600" extrusionOk="0">
                <a:moveTo>
                  <a:pt x="0" y="0"/>
                </a:moveTo>
                <a:lnTo>
                  <a:pt x="21600" y="21600"/>
                </a:lnTo>
              </a:path>
            </a:pathLst>
          </a:custGeom>
          <a:noFill/>
          <a:ln w="76300" cap="flat" cmpd="sng">
            <a:solidFill>
              <a:schemeClr val="accent2"/>
            </a:solidFill>
            <a:prstDash val="solid"/>
            <a:round/>
            <a:headEnd type="none" w="sm" len="sm"/>
            <a:tailEnd type="triangle" w="med" len="med"/>
          </a:ln>
        </p:spPr>
      </p:sp>
      <p:graphicFrame>
        <p:nvGraphicFramePr>
          <p:cNvPr id="373" name="Google Shape;373;p5"/>
          <p:cNvGraphicFramePr/>
          <p:nvPr/>
        </p:nvGraphicFramePr>
        <p:xfrm>
          <a:off x="547920" y="1956240"/>
          <a:ext cx="5075650" cy="2159650"/>
        </p:xfrm>
        <a:graphic>
          <a:graphicData uri="http://schemas.openxmlformats.org/drawingml/2006/table">
            <a:tbl>
              <a:tblPr>
                <a:noFill/>
                <a:tableStyleId>{8A676EC8-0797-4767-B48B-FE6E37549141}</a:tableStyleId>
              </a:tblPr>
              <a:tblGrid>
                <a:gridCol w="1837575">
                  <a:extLst>
                    <a:ext uri="{9D8B030D-6E8A-4147-A177-3AD203B41FA5}">
                      <a16:colId xmlns:a16="http://schemas.microsoft.com/office/drawing/2014/main" val="20000"/>
                    </a:ext>
                  </a:extLst>
                </a:gridCol>
                <a:gridCol w="1545725">
                  <a:extLst>
                    <a:ext uri="{9D8B030D-6E8A-4147-A177-3AD203B41FA5}">
                      <a16:colId xmlns:a16="http://schemas.microsoft.com/office/drawing/2014/main" val="20001"/>
                    </a:ext>
                  </a:extLst>
                </a:gridCol>
                <a:gridCol w="1692350">
                  <a:extLst>
                    <a:ext uri="{9D8B030D-6E8A-4147-A177-3AD203B41FA5}">
                      <a16:colId xmlns:a16="http://schemas.microsoft.com/office/drawing/2014/main" val="20002"/>
                    </a:ext>
                  </a:extLst>
                </a:gridCol>
              </a:tblGrid>
              <a:tr h="7196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2"/>
                          </a:solidFill>
                          <a:latin typeface="Arial"/>
                          <a:ea typeface="Arial"/>
                          <a:cs typeface="Arial"/>
                          <a:sym typeface="Arial"/>
                        </a:rPr>
                        <a:t>Time Complexity</a:t>
                      </a:r>
                      <a:endParaRPr sz="1800" b="0" u="none" strike="noStrike" cap="none">
                        <a:solidFill>
                          <a:schemeClr val="accent2"/>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accent4"/>
                          </a:solidFill>
                          <a:latin typeface="Arial"/>
                          <a:ea typeface="Arial"/>
                          <a:cs typeface="Arial"/>
                          <a:sym typeface="Arial"/>
                        </a:rPr>
                        <a:t>Memory Complexity</a:t>
                      </a:r>
                      <a:endParaRPr sz="1800" b="0" u="none" strike="noStrike" cap="none">
                        <a:solidFill>
                          <a:schemeClr val="accent4"/>
                        </a:solidFill>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1800">
                          <a:solidFill>
                            <a:srgbClr val="FFFFFF"/>
                          </a:solidFill>
                        </a:rPr>
                        <a:t>Image compression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O(N</a:t>
                      </a:r>
                      <a:r>
                        <a:rPr lang="en-US" sz="1800" b="0" u="none" strike="noStrike" cap="none" baseline="30000">
                          <a:solidFill>
                            <a:srgbClr val="FFFFFF"/>
                          </a:solidFill>
                          <a:latin typeface="Arial"/>
                          <a:ea typeface="Arial"/>
                          <a:cs typeface="Arial"/>
                          <a:sym typeface="Arial"/>
                        </a:rPr>
                        <a:t>2</a:t>
                      </a:r>
                      <a:r>
                        <a:rPr lang="en-US" sz="1800" b="0" u="none" strike="noStrike" cap="none">
                          <a:solidFill>
                            <a:srgbClr val="FFFFFF"/>
                          </a:solidFill>
                          <a:latin typeface="Arial"/>
                          <a:ea typeface="Arial"/>
                          <a:cs typeface="Arial"/>
                          <a:sym typeface="Arial"/>
                        </a:rPr>
                        <a:t>*M*2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O(N*M*2</a:t>
                      </a:r>
                      <a:r>
                        <a:rPr lang="en-US" sz="1800" b="0" u="none" strike="noStrike" cap="none" baseline="30000">
                          <a:solidFill>
                            <a:srgbClr val="FFFFFF"/>
                          </a:solidFill>
                          <a:latin typeface="Arial"/>
                          <a:ea typeface="Arial"/>
                          <a:cs typeface="Arial"/>
                          <a:sym typeface="Arial"/>
                        </a:rPr>
                        <a:t>M</a:t>
                      </a:r>
                      <a:r>
                        <a:rPr lang="en-US" sz="1800" b="0" u="none" strike="noStrike" cap="none">
                          <a:solidFill>
                            <a:srgbClr val="FFFFFF"/>
                          </a:solidFill>
                          <a:latin typeface="Arial"/>
                          <a:ea typeface="Arial"/>
                          <a:cs typeface="Arial"/>
                          <a:sym typeface="Arial"/>
                        </a:rPr>
                        <a:t>)</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1800">
                          <a:solidFill>
                            <a:srgbClr val="FFFFFF"/>
                          </a:solidFill>
                        </a:rPr>
                        <a:t>Image decompression</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O(N*M)</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tc>
                  <a:txBody>
                    <a:bodyPr/>
                    <a:lstStyle/>
                    <a:p>
                      <a:pPr marL="0" marR="0" lvl="0" indent="0" algn="l" rtl="0">
                        <a:lnSpc>
                          <a:spcPct val="100000"/>
                        </a:lnSpc>
                        <a:spcBef>
                          <a:spcPts val="0"/>
                        </a:spcBef>
                        <a:spcAft>
                          <a:spcPts val="0"/>
                        </a:spcAft>
                        <a:buNone/>
                      </a:pPr>
                      <a:r>
                        <a:rPr lang="en-US" sz="1800" b="0" u="none" strike="noStrike" cap="none">
                          <a:solidFill>
                            <a:srgbClr val="FFFFFF"/>
                          </a:solidFill>
                          <a:latin typeface="Arial"/>
                          <a:ea typeface="Arial"/>
                          <a:cs typeface="Arial"/>
                          <a:sym typeface="Arial"/>
                        </a:rPr>
                        <a:t>O(1)</a:t>
                      </a:r>
                      <a:endParaRPr sz="1800" b="0" u="none" strike="noStrike" cap="non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1E33"/>
                    </a:solidFill>
                  </a:tcPr>
                </a:tc>
                <a:extLst>
                  <a:ext uri="{0D108BD9-81ED-4DB2-BD59-A6C34878D82A}">
                    <a16:rowId xmlns:a16="http://schemas.microsoft.com/office/drawing/2014/main" val="10002"/>
                  </a:ext>
                </a:extLst>
              </a:tr>
            </a:tbl>
          </a:graphicData>
        </a:graphic>
      </p:graphicFrame>
      <p:sp>
        <p:nvSpPr>
          <p:cNvPr id="374" name="Google Shape;374;p5"/>
          <p:cNvSpPr/>
          <p:nvPr/>
        </p:nvSpPr>
        <p:spPr>
          <a:xfrm>
            <a:off x="8229600" y="124200"/>
            <a:ext cx="2114640" cy="515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Complete this slide</a:t>
            </a:r>
            <a:endParaRPr sz="1400" b="0" i="0" u="none" strike="noStrike" cap="none">
              <a:solidFill>
                <a:schemeClr val="accent2"/>
              </a:solidFill>
              <a:latin typeface="Arial"/>
              <a:ea typeface="Arial"/>
              <a:cs typeface="Arial"/>
              <a:sym typeface="Arial"/>
            </a:endParaRPr>
          </a:p>
          <a:p>
            <a:pPr marL="0" marR="0" lvl="0" indent="0" algn="ctr" rtl="0">
              <a:lnSpc>
                <a:spcPct val="100000"/>
              </a:lnSpc>
              <a:spcBef>
                <a:spcPts val="0"/>
              </a:spcBef>
              <a:spcAft>
                <a:spcPts val="0"/>
              </a:spcAft>
              <a:buNone/>
            </a:pPr>
            <a:r>
              <a:rPr lang="en-US" sz="1400" b="0" i="1" u="none" strike="noStrike" cap="none">
                <a:solidFill>
                  <a:schemeClr val="accent2"/>
                </a:solidFill>
                <a:latin typeface="Arial"/>
                <a:ea typeface="Arial"/>
                <a:cs typeface="Arial"/>
                <a:sym typeface="Arial"/>
              </a:rPr>
              <a:t>For the third deliverable</a:t>
            </a:r>
            <a:endParaRPr sz="1400" b="0" i="0" u="none" strike="noStrike" cap="none">
              <a:solidFill>
                <a:schemeClr val="accent2"/>
              </a:solidFill>
              <a:latin typeface="Arial"/>
              <a:ea typeface="Arial"/>
              <a:cs typeface="Arial"/>
              <a:sym typeface="Arial"/>
            </a:endParaRPr>
          </a:p>
        </p:txBody>
      </p:sp>
      <p:pic>
        <p:nvPicPr>
          <p:cNvPr id="375" name="Google Shape;375;p5"/>
          <p:cNvPicPr preferRelativeResize="0"/>
          <p:nvPr/>
        </p:nvPicPr>
        <p:blipFill>
          <a:blip r:embed="rId4">
            <a:alphaModFix/>
          </a:blip>
          <a:stretch>
            <a:fillRect/>
          </a:stretch>
        </p:blipFill>
        <p:spPr>
          <a:xfrm>
            <a:off x="6724550" y="1723472"/>
            <a:ext cx="4662476" cy="3018952"/>
          </a:xfrm>
          <a:prstGeom prst="rect">
            <a:avLst/>
          </a:prstGeom>
          <a:noFill/>
          <a:ln>
            <a:noFill/>
          </a:ln>
        </p:spPr>
      </p:pic>
      <p:sp>
        <p:nvSpPr>
          <p:cNvPr id="376" name="Google Shape;376;p5"/>
          <p:cNvSpPr/>
          <p:nvPr/>
        </p:nvSpPr>
        <p:spPr>
          <a:xfrm>
            <a:off x="548240" y="959495"/>
            <a:ext cx="21147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i="1">
                <a:solidFill>
                  <a:schemeClr val="accent2"/>
                </a:solidFill>
              </a:rPr>
              <a:t>DO NOT use red color in the slides</a:t>
            </a:r>
            <a:endParaRPr sz="1400" b="0" i="0" u="none" strike="noStrike" cap="none">
              <a:solidFill>
                <a:schemeClr val="accent2"/>
              </a:solidFill>
              <a:latin typeface="Arial"/>
              <a:ea typeface="Arial"/>
              <a:cs typeface="Arial"/>
              <a:sym typeface="Arial"/>
            </a:endParaRPr>
          </a:p>
        </p:txBody>
      </p:sp>
      <p:sp>
        <p:nvSpPr>
          <p:cNvPr id="377" name="Google Shape;377;p5"/>
          <p:cNvSpPr/>
          <p:nvPr/>
        </p:nvSpPr>
        <p:spPr>
          <a:xfrm>
            <a:off x="542040" y="6046680"/>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i="1">
                <a:solidFill>
                  <a:srgbClr val="ED7D31"/>
                </a:solidFill>
              </a:rPr>
              <a:t>Use superindices to represent the exponents. DO NOT use the ^ symbol</a:t>
            </a:r>
            <a:endParaRPr sz="1400" b="0" i="0" u="none" strike="noStrike" cap="none">
              <a:solidFill>
                <a:srgbClr val="ED7D31"/>
              </a:solidFill>
              <a:latin typeface="Arial"/>
              <a:ea typeface="Arial"/>
              <a:cs typeface="Arial"/>
              <a:sym typeface="Arial"/>
            </a:endParaRPr>
          </a:p>
        </p:txBody>
      </p:sp>
      <p:sp>
        <p:nvSpPr>
          <p:cNvPr id="378" name="Google Shape;378;p5"/>
          <p:cNvSpPr/>
          <p:nvPr/>
        </p:nvSpPr>
        <p:spPr>
          <a:xfrm flipH="1">
            <a:off x="2316012" y="5188024"/>
            <a:ext cx="518778" cy="655290"/>
          </a:xfrm>
          <a:custGeom>
            <a:avLst/>
            <a:gdLst/>
            <a:ahLst/>
            <a:cxnLst/>
            <a:rect l="l" t="t" r="r" b="b"/>
            <a:pathLst>
              <a:path w="21600" h="21600" extrusionOk="0">
                <a:moveTo>
                  <a:pt x="0" y="0"/>
                </a:moveTo>
                <a:lnTo>
                  <a:pt x="21600" y="21600"/>
                </a:lnTo>
              </a:path>
            </a:pathLst>
          </a:custGeom>
          <a:noFill/>
          <a:ln w="76300" cap="flat" cmpd="sng">
            <a:solidFill>
              <a:srgbClr val="ED7D31"/>
            </a:solidFill>
            <a:prstDash val="solid"/>
            <a:round/>
            <a:headEnd type="none" w="sm" len="sm"/>
            <a:tailEnd type="triangle" w="med" len="med"/>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848</Words>
  <Application>Microsoft Office PowerPoint</Application>
  <PresentationFormat>Widescreen</PresentationFormat>
  <Paragraphs>126</Paragraphs>
  <Slides>15</Slides>
  <Notes>15</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Arial</vt:lpstr>
      <vt:lpstr>Calibri</vt:lpstr>
      <vt:lpstr>Times New Roman</vt:lpstr>
      <vt:lpstr>Office Theme</vt:lpstr>
      <vt:lpstr>Office Theme</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Referee</dc:creator>
  <cp:lastModifiedBy>Sebastian Herrera Beleño</cp:lastModifiedBy>
  <cp:revision>8</cp:revision>
  <dcterms:created xsi:type="dcterms:W3CDTF">2020-06-26T14:36:07Z</dcterms:created>
  <dcterms:modified xsi:type="dcterms:W3CDTF">2021-04-11T03:15:52Z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