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media/image21.jpeg" ContentType="image/jpeg"/>
  <Override PartName="/ppt/media/image20.jpeg" ContentType="image/jpeg"/>
  <Override PartName="/ppt/media/image5.png" ContentType="image/png"/>
  <Override PartName="/ppt/media/image4.png" ContentType="image/png"/>
  <Override PartName="/ppt/media/image6.png" ContentType="image/png"/>
  <Override PartName="/ppt/media/image8.png" ContentType="image/png"/>
  <Override PartName="/ppt/media/image2.png" ContentType="image/png"/>
  <Override PartName="/ppt/media/image7.png" ContentType="image/png"/>
  <Override PartName="/ppt/media/image9.png" ContentType="image/png"/>
  <Override PartName="/ppt/media/image13.jpeg" ContentType="image/jpeg"/>
  <Override PartName="/ppt/media/image12.jpeg" ContentType="image/jpeg"/>
  <Override PartName="/ppt/media/image19.png" ContentType="image/png"/>
  <Override PartName="/ppt/media/image18.png" ContentType="image/png"/>
  <Override PartName="/ppt/media/image17.png" ContentType="image/png"/>
  <Override PartName="/ppt/media/image3.jpeg" ContentType="image/jpeg"/>
  <Override PartName="/ppt/media/image11.png" ContentType="image/png"/>
  <Override PartName="/ppt/media/image1.jpeg" ContentType="image/jpeg"/>
  <Override PartName="/ppt/media/image16.png" ContentType="image/png"/>
  <Override PartName="/ppt/media/image10.png" ContentType="image/png"/>
  <Override PartName="/ppt/media/image14.png" ContentType="image/png"/>
  <Override PartName="/ppt/media/image1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07000" y="812520"/>
            <a:ext cx="5345280" cy="4008960"/>
          </a:xfrm>
          <a:prstGeom prst="rect">
            <a:avLst/>
          </a:prstGeom>
        </p:spPr>
        <p:txBody>
          <a:bodyPr lIns="0" rIns="0" tIns="0" bIns="0" anchor="b"/>
          <a:p>
            <a:r>
              <a:rPr b="1" lang="es-ES" sz="3200" spc="-1" strike="noStrike">
                <a:solidFill>
                  <a:srgbClr val="ffffff"/>
                </a:solidFill>
                <a:latin typeface="Source Sans Pro Black"/>
              </a:rPr>
              <a:t>Pulse para desplazar la página</a:t>
            </a:r>
            <a:endParaRPr b="1" lang="es-ES" sz="3200" spc="-1" strike="noStrike">
              <a:solidFill>
                <a:srgbClr val="ffffff"/>
              </a:solidFill>
              <a:latin typeface="Source Sans Pro Black"/>
            </a:endParaRPr>
          </a:p>
        </p:txBody>
      </p:sp>
      <p:sp>
        <p:nvSpPr>
          <p:cNvPr id="88" name="PlaceHolder 2"/>
          <p:cNvSpPr>
            <a:spLocks noGrp="1"/>
          </p:cNvSpPr>
          <p:nvPr>
            <p:ph type="body"/>
          </p:nvPr>
        </p:nvSpPr>
        <p:spPr>
          <a:xfrm>
            <a:off x="756000" y="5078520"/>
            <a:ext cx="6047640" cy="4811040"/>
          </a:xfrm>
          <a:prstGeom prst="rect">
            <a:avLst/>
          </a:prstGeom>
        </p:spPr>
        <p:txBody>
          <a:bodyPr lIns="0" rIns="0" tIns="0" bIns="0"/>
          <a:p>
            <a:r>
              <a:rPr b="0" lang="es-ES" sz="2810" spc="-1" strike="noStrike">
                <a:latin typeface="Source Sans Pro"/>
              </a:rPr>
              <a:t>Pulse para editar el formato de las notas</a:t>
            </a:r>
            <a:endParaRPr b="0" lang="es-ES" sz="2810" spc="-1" strike="noStrike">
              <a:latin typeface="Source Sans Pro"/>
            </a:endParaRPr>
          </a:p>
        </p:txBody>
      </p:sp>
      <p:sp>
        <p:nvSpPr>
          <p:cNvPr id="89" name="PlaceHolder 3"/>
          <p:cNvSpPr>
            <a:spLocks noGrp="1"/>
          </p:cNvSpPr>
          <p:nvPr>
            <p:ph type="hdr"/>
          </p:nvPr>
        </p:nvSpPr>
        <p:spPr>
          <a:xfrm>
            <a:off x="0" y="0"/>
            <a:ext cx="3280680" cy="534240"/>
          </a:xfrm>
          <a:prstGeom prst="rect">
            <a:avLst/>
          </a:prstGeom>
        </p:spPr>
        <p:txBody>
          <a:bodyPr lIns="0" rIns="0" tIns="0" bIns="0"/>
          <a:p>
            <a:r>
              <a:rPr b="1" lang="es-ES" sz="1400" spc="-1" strike="noStrike">
                <a:solidFill>
                  <a:srgbClr val="e74c3c"/>
                </a:solidFill>
                <a:latin typeface="Source Sans Pro Black"/>
              </a:rPr>
              <a:t>&lt;cabecera&gt;</a:t>
            </a:r>
            <a:endParaRPr b="1" lang="es-ES" sz="1400" spc="-1" strike="noStrike">
              <a:solidFill>
                <a:srgbClr val="e74c3c"/>
              </a:solidFill>
              <a:latin typeface="Source Sans Pro Black"/>
            </a:endParaRPr>
          </a:p>
        </p:txBody>
      </p:sp>
      <p:sp>
        <p:nvSpPr>
          <p:cNvPr id="90" name="PlaceHolder 4"/>
          <p:cNvSpPr>
            <a:spLocks noGrp="1"/>
          </p:cNvSpPr>
          <p:nvPr>
            <p:ph type="dt"/>
          </p:nvPr>
        </p:nvSpPr>
        <p:spPr>
          <a:xfrm>
            <a:off x="4278960" y="0"/>
            <a:ext cx="3280680" cy="534240"/>
          </a:xfrm>
          <a:prstGeom prst="rect">
            <a:avLst/>
          </a:prstGeom>
        </p:spPr>
        <p:txBody>
          <a:bodyPr lIns="0" rIns="0" tIns="0" bIns="0"/>
          <a:p>
            <a:pPr algn="r"/>
            <a:r>
              <a:rPr b="1" lang="es-ES" sz="1400" spc="-1" strike="noStrike">
                <a:solidFill>
                  <a:srgbClr val="e74c3c"/>
                </a:solidFill>
                <a:latin typeface="Source Sans Pro Black"/>
              </a:rPr>
              <a:t>&lt;fecha/hora&gt;</a:t>
            </a:r>
            <a:endParaRPr b="1" lang="es-ES" sz="1400" spc="-1" strike="noStrike">
              <a:solidFill>
                <a:srgbClr val="e74c3c"/>
              </a:solidFill>
              <a:latin typeface="Source Sans Pro Black"/>
            </a:endParaRPr>
          </a:p>
        </p:txBody>
      </p:sp>
      <p:sp>
        <p:nvSpPr>
          <p:cNvPr id="91" name="PlaceHolder 5"/>
          <p:cNvSpPr>
            <a:spLocks noGrp="1"/>
          </p:cNvSpPr>
          <p:nvPr>
            <p:ph type="ftr"/>
          </p:nvPr>
        </p:nvSpPr>
        <p:spPr>
          <a:xfrm>
            <a:off x="0" y="10157400"/>
            <a:ext cx="3280680" cy="534240"/>
          </a:xfrm>
          <a:prstGeom prst="rect">
            <a:avLst/>
          </a:prstGeom>
        </p:spPr>
        <p:txBody>
          <a:bodyPr lIns="0" rIns="0" tIns="0" bIns="0" anchor="b"/>
          <a:p>
            <a:r>
              <a:rPr b="1" lang="es-ES" sz="1400" spc="-1" strike="noStrike">
                <a:solidFill>
                  <a:srgbClr val="e74c3c"/>
                </a:solidFill>
                <a:latin typeface="Source Sans Pro Black"/>
              </a:rPr>
              <a:t>&lt;pie de página&gt;</a:t>
            </a:r>
            <a:endParaRPr b="1" lang="es-ES" sz="1400" spc="-1" strike="noStrike">
              <a:solidFill>
                <a:srgbClr val="e74c3c"/>
              </a:solidFill>
              <a:latin typeface="Source Sans Pro Black"/>
            </a:endParaRPr>
          </a:p>
        </p:txBody>
      </p:sp>
      <p:sp>
        <p:nvSpPr>
          <p:cNvPr id="92" name="PlaceHolder 6"/>
          <p:cNvSpPr>
            <a:spLocks noGrp="1"/>
          </p:cNvSpPr>
          <p:nvPr>
            <p:ph type="sldNum"/>
          </p:nvPr>
        </p:nvSpPr>
        <p:spPr>
          <a:xfrm>
            <a:off x="4278960" y="10157400"/>
            <a:ext cx="3280680" cy="534240"/>
          </a:xfrm>
          <a:prstGeom prst="rect">
            <a:avLst/>
          </a:prstGeom>
        </p:spPr>
        <p:txBody>
          <a:bodyPr lIns="0" rIns="0" tIns="0" bIns="0" anchor="b"/>
          <a:p>
            <a:pPr algn="r"/>
            <a:fld id="{F9582D46-F4B0-4E5E-880D-829BB1F2FEF5}" type="slidenum">
              <a:rPr b="1" lang="es-ES" sz="1400" spc="-1" strike="noStrike">
                <a:solidFill>
                  <a:srgbClr val="e74c3c"/>
                </a:solidFill>
                <a:latin typeface="Source Sans Pro Black"/>
              </a:rPr>
              <a:t>&lt;número&gt;</a:t>
            </a:fld>
            <a:endParaRPr b="1" lang="es-ES" sz="14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1107000" y="812520"/>
            <a:ext cx="5345280" cy="4008960"/>
          </a:xfrm>
          <a:prstGeom prst="rect">
            <a:avLst/>
          </a:prstGeom>
        </p:spPr>
      </p:sp>
      <p:sp>
        <p:nvSpPr>
          <p:cNvPr id="180" name="PlaceHolder 2"/>
          <p:cNvSpPr>
            <a:spLocks noGrp="1"/>
          </p:cNvSpPr>
          <p:nvPr>
            <p:ph type="body"/>
          </p:nvPr>
        </p:nvSpPr>
        <p:spPr>
          <a:xfrm>
            <a:off x="756000" y="5078520"/>
            <a:ext cx="6047640" cy="4811040"/>
          </a:xfrm>
          <a:prstGeom prst="rect">
            <a:avLst/>
          </a:prstGeom>
        </p:spPr>
        <p:txBody>
          <a:bodyPr lIns="0" rIns="0" tIns="0" bIns="0"/>
          <a:p>
            <a:r>
              <a:rPr b="0" lang="es-ES" sz="2810" spc="-1" strike="noStrike">
                <a:latin typeface="Source Sans Pro"/>
              </a:rPr>
              <a:t>Conjunto de web services y un sitio web que están integrados a RI con la finalidad de actualizar y mostrar el estado de camas libres de internación en hospitales de la provincia de Santa Fe</a:t>
            </a:r>
            <a:endParaRPr b="0" lang="es-ES" sz="2810" spc="-1" strike="noStrike">
              <a:latin typeface="Source Sans Pro"/>
            </a:endParaRPr>
          </a:p>
          <a:p>
            <a:endParaRPr b="0" lang="es-ES" sz="2810" spc="-1" strike="noStrike">
              <a:latin typeface="Source Sans Pro"/>
            </a:endParaRPr>
          </a:p>
          <a:p>
            <a:endParaRPr b="0" lang="es-ES" sz="2810" spc="-1" strike="noStrike">
              <a:latin typeface="Source Sans Pro"/>
            </a:endParaRPr>
          </a:p>
          <a:p>
            <a:endParaRPr b="0" lang="es-ES" sz="2810" spc="-1" strike="noStrike">
              <a:latin typeface="Source Sans Pro"/>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107000" y="812520"/>
            <a:ext cx="5345280" cy="4008960"/>
          </a:xfrm>
          <a:prstGeom prst="rect">
            <a:avLst/>
          </a:prstGeom>
        </p:spPr>
      </p:sp>
      <p:sp>
        <p:nvSpPr>
          <p:cNvPr id="182" name="PlaceHolder 2"/>
          <p:cNvSpPr>
            <a:spLocks noGrp="1"/>
          </p:cNvSpPr>
          <p:nvPr>
            <p:ph type="body"/>
          </p:nvPr>
        </p:nvSpPr>
        <p:spPr>
          <a:xfrm>
            <a:off x="756000" y="5078520"/>
            <a:ext cx="6047640" cy="4811040"/>
          </a:xfrm>
          <a:prstGeom prst="rect">
            <a:avLst/>
          </a:prstGeom>
        </p:spPr>
        <p:txBody>
          <a:bodyPr lIns="0" rIns="0" tIns="0" bIns="0"/>
          <a:p>
            <a:r>
              <a:rPr b="0" lang="es-ES" sz="2000" spc="-1" strike="noStrike">
                <a:latin typeface="Source Sans Pro"/>
              </a:rPr>
              <a:t>Motivación: en un determinado momento es necesario trasladar un paciente a un hospital. Puede ser por una emergencia en la vía pública o por un traslado programado. Falta información centralizada.</a:t>
            </a:r>
            <a:endParaRPr b="0" lang="es-ES" sz="2000" spc="-1" strike="noStrike">
              <a:latin typeface="Source Sans Pro"/>
            </a:endParaRPr>
          </a:p>
          <a:p>
            <a:r>
              <a:rPr b="0" lang="es-ES" sz="2000" spc="-1" strike="noStrike">
                <a:latin typeface="Source Sans Pro"/>
              </a:rPr>
              <a:t>Propósito: crear un sitio web para el Ministerio de Salud que muestre disponibilidad y características, e implementarlo. La solución no es cerrada, sino que permite incorporar efectores privados y de sistemas de terceros.</a:t>
            </a:r>
            <a:endParaRPr b="0" lang="es-ES" sz="2000" spc="-1" strike="noStrike">
              <a:latin typeface="Source Sans Pro"/>
            </a:endParaRPr>
          </a:p>
          <a:p>
            <a:r>
              <a:rPr b="0" lang="es-ES" sz="2000" spc="-1" strike="noStrike">
                <a:latin typeface="Source Sans Pro"/>
              </a:rPr>
              <a:t>Limitaciones: dependerá del sistema implementado en cada efector. Si es un sistema de terceros se debe desarrollar el envío de información al sistema central de camas. Depende de la periodicidad de actualización de los datos por los usuarios locales.</a:t>
            </a:r>
            <a:endParaRPr b="0" lang="es-ES" sz="2000" spc="-1" strike="noStrike">
              <a:latin typeface="Source Sans Pro"/>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1107000" y="812520"/>
            <a:ext cx="5345280" cy="4008960"/>
          </a:xfrm>
          <a:prstGeom prst="rect">
            <a:avLst/>
          </a:prstGeom>
        </p:spPr>
      </p:sp>
      <p:sp>
        <p:nvSpPr>
          <p:cNvPr id="184" name="PlaceHolder 2"/>
          <p:cNvSpPr>
            <a:spLocks noGrp="1"/>
          </p:cNvSpPr>
          <p:nvPr>
            <p:ph type="body"/>
          </p:nvPr>
        </p:nvSpPr>
        <p:spPr>
          <a:xfrm>
            <a:off x="756000" y="5078520"/>
            <a:ext cx="6047640" cy="5441040"/>
          </a:xfrm>
          <a:prstGeom prst="rect">
            <a:avLst/>
          </a:prstGeom>
        </p:spPr>
        <p:txBody>
          <a:bodyPr lIns="0" rIns="0" tIns="0" bIns="0"/>
          <a:p>
            <a:r>
              <a:rPr b="0" lang="es-ES" sz="2000" spc="-1" strike="noStrike">
                <a:latin typeface="Source Sans Pro"/>
              </a:rPr>
              <a:t>1er nivel:  centros de salud de baja complejidad, no poseen internación y cumplen funciones de promoción, prevención, diagnóstico, atención ambulatoria y cuidados domiciliarios</a:t>
            </a:r>
            <a:endParaRPr b="0" lang="es-ES" sz="2000" spc="-1" strike="noStrike">
              <a:latin typeface="Source Sans Pro"/>
            </a:endParaRPr>
          </a:p>
          <a:p>
            <a:r>
              <a:rPr b="0" lang="es-ES" sz="2000" spc="-1" strike="noStrike">
                <a:latin typeface="Source Sans Pro"/>
              </a:rPr>
              <a:t>2do nivel: mediana y baja complejidad que poseen internación. Cumplen la función de asistencia y diagnóstico entre el primer y tercer nivel de atención. Pueden llegar a tener hasta 4 o 5 servicios médicos de internación y hasta 40 camas</a:t>
            </a:r>
            <a:endParaRPr b="0" lang="es-ES" sz="2000" spc="-1" strike="noStrike">
              <a:latin typeface="Source Sans Pro"/>
            </a:endParaRPr>
          </a:p>
          <a:p>
            <a:r>
              <a:rPr b="0" lang="es-ES" sz="2000" spc="-1" strike="noStrike">
                <a:latin typeface="Source Sans Pro"/>
              </a:rPr>
              <a:t>3er nivel: hospitales de alta complejidad médica y tecnológica. Ubicados estratégicamente en el territorio y conforman una red de georreferencia entre sí y con los demás niveles de atención. Dan respuestas a las necesidades críticas e intermedias, en internación, diagnósticos y atención ambulatoria. Poseen la mayor cantidad de especialidades médicas y pueden llegar a tener hasta 400 camas</a:t>
            </a:r>
            <a:endParaRPr b="0" lang="es-ES" sz="2000" spc="-1" strike="noStrike">
              <a:latin typeface="Source Sans Pro"/>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p>
            <a:endParaRPr b="0" lang="es-E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p>
            <a:endParaRPr b="0" lang="es-E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p>
            <a:endParaRPr b="0" lang="es-E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p>
            <a:endParaRPr b="0" lang="es-E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s-ES" sz="32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s-E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p>
            <a:r>
              <a:rPr b="1" lang="es-ES" sz="3200" spc="-1" strike="noStrike">
                <a:solidFill>
                  <a:srgbClr val="ffffff"/>
                </a:solidFill>
                <a:latin typeface="Source Sans Pro Black"/>
              </a:rPr>
              <a:t>Pulse para editar el formato del texto de título</a:t>
            </a:r>
            <a:endParaRPr b="1" lang="es-E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s-ES" sz="2600" spc="-1" strike="noStrike">
                <a:solidFill>
                  <a:srgbClr val="1c1c1c"/>
                </a:solidFill>
                <a:latin typeface="Source Sans Pro Semibold"/>
              </a:rPr>
              <a:t>Pulse para editar el formato de esquema del texto</a:t>
            </a:r>
            <a:endParaRPr b="1" lang="es-ES" sz="2600" spc="-1" strike="noStrike">
              <a:solidFill>
                <a:srgbClr val="1c1c1c"/>
              </a:solidFill>
              <a:latin typeface="Source Sans Pro Semibold"/>
            </a:endParaRPr>
          </a:p>
          <a:p>
            <a:pPr lvl="1" marL="288000">
              <a:spcAft>
                <a:spcPts val="1123"/>
              </a:spcAft>
            </a:pPr>
            <a:r>
              <a:rPr b="0" lang="es-ES" sz="2200" spc="-1" strike="noStrike">
                <a:solidFill>
                  <a:srgbClr val="1c1c1c"/>
                </a:solidFill>
                <a:latin typeface="Source Sans Pro Light"/>
              </a:rPr>
              <a:t>Segundo nivel del esquema</a:t>
            </a:r>
            <a:endParaRPr b="0" lang="es-ES" sz="2200" spc="-1" strike="noStrike">
              <a:solidFill>
                <a:srgbClr val="1c1c1c"/>
              </a:solidFill>
              <a:latin typeface="Source Sans Pro Light"/>
            </a:endParaRPr>
          </a:p>
          <a:p>
            <a:pPr lvl="2" marL="576000">
              <a:spcAft>
                <a:spcPts val="850"/>
              </a:spcAft>
            </a:pPr>
            <a:r>
              <a:rPr b="0" lang="es-ES" sz="1800" spc="-1" strike="noStrike">
                <a:solidFill>
                  <a:srgbClr val="1c1c1c"/>
                </a:solidFill>
                <a:latin typeface="Source Sans Pro Light"/>
              </a:rPr>
              <a:t>Tercer nivel del esquema</a:t>
            </a:r>
            <a:endParaRPr b="0" lang="es-ES" sz="1800" spc="-1" strike="noStrike">
              <a:solidFill>
                <a:srgbClr val="1c1c1c"/>
              </a:solidFill>
              <a:latin typeface="Source Sans Pro Light"/>
            </a:endParaRPr>
          </a:p>
          <a:p>
            <a:pPr lvl="3" marL="864000">
              <a:spcAft>
                <a:spcPts val="567"/>
              </a:spcAft>
            </a:pPr>
            <a:r>
              <a:rPr b="0" lang="es-ES" sz="1600" spc="-1" strike="noStrike">
                <a:solidFill>
                  <a:srgbClr val="1c1c1c"/>
                </a:solidFill>
                <a:latin typeface="Source Sans Pro Light"/>
              </a:rPr>
              <a:t>Cuarto nivel del esquema</a:t>
            </a:r>
            <a:endParaRPr b="0" lang="es-ES" sz="1600" spc="-1" strike="noStrike">
              <a:solidFill>
                <a:srgbClr val="1c1c1c"/>
              </a:solidFill>
              <a:latin typeface="Source Sans Pro Light"/>
            </a:endParaRPr>
          </a:p>
          <a:p>
            <a:pPr lvl="4" marL="1152000">
              <a:spcAft>
                <a:spcPts val="283"/>
              </a:spcAft>
            </a:pPr>
            <a:r>
              <a:rPr b="0" lang="es-ES" sz="1600" spc="-1" strike="noStrike">
                <a:solidFill>
                  <a:srgbClr val="1c1c1c"/>
                </a:solidFill>
                <a:latin typeface="Source Sans Pro Light"/>
              </a:rPr>
              <a:t>Quinto nivel del esquema</a:t>
            </a:r>
            <a:endParaRPr b="0" lang="es-ES" sz="1600" spc="-1" strike="noStrike">
              <a:solidFill>
                <a:srgbClr val="1c1c1c"/>
              </a:solidFill>
              <a:latin typeface="Source Sans Pro Light"/>
            </a:endParaRPr>
          </a:p>
          <a:p>
            <a:pPr lvl="5" marL="1440000">
              <a:spcAft>
                <a:spcPts val="283"/>
              </a:spcAft>
            </a:pPr>
            <a:r>
              <a:rPr b="0" lang="es-ES" sz="1600" spc="-1" strike="noStrike">
                <a:solidFill>
                  <a:srgbClr val="1c1c1c"/>
                </a:solidFill>
                <a:latin typeface="Source Sans Pro Light"/>
              </a:rPr>
              <a:t>Sexto nivel del esquema</a:t>
            </a:r>
            <a:endParaRPr b="0" lang="es-ES" sz="1600" spc="-1" strike="noStrike">
              <a:solidFill>
                <a:srgbClr val="1c1c1c"/>
              </a:solidFill>
              <a:latin typeface="Source Sans Pro Light"/>
            </a:endParaRPr>
          </a:p>
          <a:p>
            <a:pPr lvl="6" marL="1728000">
              <a:spcAft>
                <a:spcPts val="283"/>
              </a:spcAft>
            </a:pPr>
            <a:r>
              <a:rPr b="0" lang="es-ES" sz="1600" spc="-1" strike="noStrike">
                <a:solidFill>
                  <a:srgbClr val="1c1c1c"/>
                </a:solidFill>
                <a:latin typeface="Source Sans Pro Light"/>
              </a:rPr>
              <a:t>Séptimo nivel del esquema</a:t>
            </a:r>
            <a:endParaRPr b="0" lang="es-E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p>
            <a:pPr algn="r"/>
            <a:r>
              <a:rPr b="1" lang="es-ES" sz="1800" spc="-1" strike="noStrike">
                <a:solidFill>
                  <a:srgbClr val="ffffff"/>
                </a:solidFill>
                <a:latin typeface="Source Sans Pro Black"/>
              </a:rPr>
              <a:t>&lt;fecha/hora&gt;</a:t>
            </a:r>
            <a:endParaRPr b="1" lang="es-E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p>
            <a:pPr algn="ctr"/>
            <a:r>
              <a:rPr b="1" lang="es-ES" sz="1800" spc="-1" strike="noStrike">
                <a:solidFill>
                  <a:srgbClr val="ffffff"/>
                </a:solidFill>
                <a:latin typeface="Source Sans Pro Black"/>
              </a:rPr>
              <a:t>&lt;pie de página&gt;</a:t>
            </a:r>
            <a:endParaRPr b="1" lang="es-E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p>
            <a:pPr algn="ctr"/>
            <a:fld id="{10ECDEE8-D30E-4E00-AA8C-135A1AC79D55}" type="slidenum">
              <a:rPr b="1" lang="es-ES" sz="1800" spc="-1" strike="noStrike">
                <a:solidFill>
                  <a:srgbClr val="ffffff"/>
                </a:solidFill>
                <a:latin typeface="Source Sans Pro Black"/>
              </a:rPr>
              <a:t>&lt;número&gt;</a:t>
            </a:fld>
            <a:endParaRPr b="1" lang="es-E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p>
            <a:r>
              <a:rPr b="1" lang="es-ES" sz="3200" spc="-1" strike="noStrike">
                <a:solidFill>
                  <a:srgbClr val="ffffff"/>
                </a:solidFill>
                <a:latin typeface="Source Sans Pro Black"/>
              </a:rPr>
              <a:t>Pulse para editar el formato del texto de título</a:t>
            </a:r>
            <a:endParaRPr b="1" lang="es-E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s-ES" sz="2600" spc="-1" strike="noStrike">
                <a:solidFill>
                  <a:srgbClr val="1c1c1c"/>
                </a:solidFill>
                <a:latin typeface="Source Sans Pro Semibold"/>
              </a:rPr>
              <a:t>Pulse para editar el formato de esquema del texto</a:t>
            </a:r>
            <a:endParaRPr b="1" lang="es-ES" sz="2600" spc="-1" strike="noStrike">
              <a:solidFill>
                <a:srgbClr val="1c1c1c"/>
              </a:solidFill>
              <a:latin typeface="Source Sans Pro Semibold"/>
            </a:endParaRPr>
          </a:p>
          <a:p>
            <a:pPr lvl="1" marL="288000">
              <a:spcAft>
                <a:spcPts val="1123"/>
              </a:spcAft>
            </a:pPr>
            <a:r>
              <a:rPr b="0" lang="es-ES" sz="2200" spc="-1" strike="noStrike">
                <a:solidFill>
                  <a:srgbClr val="1c1c1c"/>
                </a:solidFill>
                <a:latin typeface="Source Sans Pro Light"/>
              </a:rPr>
              <a:t>Segundo nivel del esquema</a:t>
            </a:r>
            <a:endParaRPr b="0" lang="es-ES" sz="2200" spc="-1" strike="noStrike">
              <a:solidFill>
                <a:srgbClr val="1c1c1c"/>
              </a:solidFill>
              <a:latin typeface="Source Sans Pro Light"/>
            </a:endParaRPr>
          </a:p>
          <a:p>
            <a:pPr lvl="2" marL="576000">
              <a:spcAft>
                <a:spcPts val="850"/>
              </a:spcAft>
            </a:pPr>
            <a:r>
              <a:rPr b="0" lang="es-ES" sz="1800" spc="-1" strike="noStrike">
                <a:solidFill>
                  <a:srgbClr val="1c1c1c"/>
                </a:solidFill>
                <a:latin typeface="Source Sans Pro Light"/>
              </a:rPr>
              <a:t>Tercer nivel del esquema</a:t>
            </a:r>
            <a:endParaRPr b="0" lang="es-ES" sz="1800" spc="-1" strike="noStrike">
              <a:solidFill>
                <a:srgbClr val="1c1c1c"/>
              </a:solidFill>
              <a:latin typeface="Source Sans Pro Light"/>
            </a:endParaRPr>
          </a:p>
          <a:p>
            <a:pPr lvl="3" marL="864000">
              <a:spcAft>
                <a:spcPts val="567"/>
              </a:spcAft>
            </a:pPr>
            <a:r>
              <a:rPr b="0" lang="es-ES" sz="1600" spc="-1" strike="noStrike">
                <a:solidFill>
                  <a:srgbClr val="1c1c1c"/>
                </a:solidFill>
                <a:latin typeface="Source Sans Pro Light"/>
              </a:rPr>
              <a:t>Cuarto nivel del esquema</a:t>
            </a:r>
            <a:endParaRPr b="0" lang="es-ES" sz="1600" spc="-1" strike="noStrike">
              <a:solidFill>
                <a:srgbClr val="1c1c1c"/>
              </a:solidFill>
              <a:latin typeface="Source Sans Pro Light"/>
            </a:endParaRPr>
          </a:p>
          <a:p>
            <a:pPr lvl="4" marL="1152000">
              <a:spcAft>
                <a:spcPts val="283"/>
              </a:spcAft>
            </a:pPr>
            <a:r>
              <a:rPr b="0" lang="es-ES" sz="1600" spc="-1" strike="noStrike">
                <a:solidFill>
                  <a:srgbClr val="1c1c1c"/>
                </a:solidFill>
                <a:latin typeface="Source Sans Pro Light"/>
              </a:rPr>
              <a:t>Quinto nivel del esquema</a:t>
            </a:r>
            <a:endParaRPr b="0" lang="es-ES" sz="1600" spc="-1" strike="noStrike">
              <a:solidFill>
                <a:srgbClr val="1c1c1c"/>
              </a:solidFill>
              <a:latin typeface="Source Sans Pro Light"/>
            </a:endParaRPr>
          </a:p>
          <a:p>
            <a:pPr lvl="5" marL="1440000">
              <a:spcAft>
                <a:spcPts val="283"/>
              </a:spcAft>
            </a:pPr>
            <a:r>
              <a:rPr b="0" lang="es-ES" sz="1600" spc="-1" strike="noStrike">
                <a:solidFill>
                  <a:srgbClr val="1c1c1c"/>
                </a:solidFill>
                <a:latin typeface="Source Sans Pro Light"/>
              </a:rPr>
              <a:t>Sexto nivel del esquema</a:t>
            </a:r>
            <a:endParaRPr b="0" lang="es-ES" sz="1600" spc="-1" strike="noStrike">
              <a:solidFill>
                <a:srgbClr val="1c1c1c"/>
              </a:solidFill>
              <a:latin typeface="Source Sans Pro Light"/>
            </a:endParaRPr>
          </a:p>
          <a:p>
            <a:pPr lvl="6" marL="1728000">
              <a:spcAft>
                <a:spcPts val="283"/>
              </a:spcAft>
            </a:pPr>
            <a:r>
              <a:rPr b="0" lang="es-ES" sz="1600" spc="-1" strike="noStrike">
                <a:solidFill>
                  <a:srgbClr val="1c1c1c"/>
                </a:solidFill>
                <a:latin typeface="Source Sans Pro Light"/>
              </a:rPr>
              <a:t>Séptimo nivel del esquema</a:t>
            </a:r>
            <a:endParaRPr b="0" lang="es-E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p>
            <a:r>
              <a:rPr b="1" lang="es-ES" sz="1800" spc="-1" strike="noStrike">
                <a:solidFill>
                  <a:srgbClr val="e74c3c"/>
                </a:solidFill>
                <a:latin typeface="Source Sans Pro Black"/>
              </a:rPr>
              <a:t>&lt;fecha/hora&gt;</a:t>
            </a:r>
            <a:endParaRPr b="1" lang="es-E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p>
            <a:pPr algn="ctr"/>
            <a:r>
              <a:rPr b="1" lang="es-ES" sz="1800" spc="-1" strike="noStrike">
                <a:solidFill>
                  <a:srgbClr val="e74c3c"/>
                </a:solidFill>
                <a:latin typeface="Source Sans Pro Black"/>
              </a:rPr>
              <a:t>&lt;pie de página&gt;</a:t>
            </a:r>
            <a:endParaRPr b="1" lang="es-E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p>
            <a:pPr algn="r"/>
            <a:fld id="{A229292B-1ECE-40F8-955E-BF24BD12B8E9}" type="slidenum">
              <a:rPr b="1" lang="es-ES" sz="1800" spc="-1" strike="noStrike">
                <a:solidFill>
                  <a:srgbClr val="e74c3c"/>
                </a:solidFill>
                <a:latin typeface="Source Sans Pro Black"/>
              </a:rPr>
              <a:t>&lt;número&gt;</a:t>
            </a:fld>
            <a:endParaRPr b="1" lang="es-E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4.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3" name="TextShape 1"/>
          <p:cNvSpPr txBox="1"/>
          <p:nvPr/>
        </p:nvSpPr>
        <p:spPr>
          <a:xfrm>
            <a:off x="447480" y="3240000"/>
            <a:ext cx="9360000" cy="900000"/>
          </a:xfrm>
          <a:prstGeom prst="rect">
            <a:avLst/>
          </a:prstGeom>
          <a:noFill/>
          <a:ln>
            <a:noFill/>
          </a:ln>
        </p:spPr>
        <p:txBody>
          <a:bodyPr lIns="0" rIns="0" tIns="0" bIns="0" anchor="b"/>
          <a:p>
            <a:r>
              <a:rPr b="1" lang="es-ES" sz="3600" spc="-1" strike="noStrike">
                <a:solidFill>
                  <a:srgbClr val="ffffff"/>
                </a:solidFill>
                <a:latin typeface="Source Sans Pro Black"/>
              </a:rPr>
              <a:t>Camas de Internación en hospitales de la Provincia de Santa Fe</a:t>
            </a:r>
            <a:endParaRPr b="1" lang="es-ES" sz="3600" spc="-1" strike="noStrike">
              <a:solidFill>
                <a:srgbClr val="ffffff"/>
              </a:solidFill>
              <a:latin typeface="Source Sans Pro Black"/>
            </a:endParaRPr>
          </a:p>
        </p:txBody>
      </p:sp>
      <p:sp>
        <p:nvSpPr>
          <p:cNvPr id="94" name="TextShape 2"/>
          <p:cNvSpPr txBox="1"/>
          <p:nvPr/>
        </p:nvSpPr>
        <p:spPr>
          <a:xfrm>
            <a:off x="108000" y="6192000"/>
            <a:ext cx="9180000" cy="1224000"/>
          </a:xfrm>
          <a:prstGeom prst="rect">
            <a:avLst/>
          </a:prstGeom>
          <a:noFill/>
          <a:ln>
            <a:noFill/>
          </a:ln>
        </p:spPr>
        <p:txBody>
          <a:bodyPr lIns="0" rIns="0" tIns="0" bIns="0"/>
          <a:p>
            <a:r>
              <a:rPr b="1" lang="es-ES" sz="2200" spc="-1" strike="noStrike">
                <a:solidFill>
                  <a:srgbClr val="1c1c1c"/>
                </a:solidFill>
                <a:latin typeface="Source Sans Pro Light"/>
              </a:rPr>
              <a:t>Sectorial de Informática</a:t>
            </a:r>
            <a:endParaRPr b="0" lang="es-ES" sz="2200" spc="-1" strike="noStrike">
              <a:solidFill>
                <a:srgbClr val="1c1c1c"/>
              </a:solidFill>
              <a:latin typeface="Source Sans Pro Light"/>
            </a:endParaRPr>
          </a:p>
          <a:p>
            <a:r>
              <a:rPr b="1" lang="es-ES" sz="2200" spc="-1" strike="noStrike">
                <a:solidFill>
                  <a:srgbClr val="1c1c1c"/>
                </a:solidFill>
                <a:latin typeface="Source Sans Pro Light"/>
              </a:rPr>
              <a:t>Ministerio de Salud – Santa Fe</a:t>
            </a:r>
            <a:endParaRPr b="0" lang="es-ES" sz="2200" spc="-1" strike="noStrike">
              <a:solidFill>
                <a:srgbClr val="1c1c1c"/>
              </a:solidFill>
              <a:latin typeface="Source Sans Pro Light"/>
            </a:endParaRPr>
          </a:p>
          <a:p>
            <a:r>
              <a:rPr b="1" lang="es-ES" sz="2200" spc="-1" strike="noStrike">
                <a:solidFill>
                  <a:srgbClr val="1c1c1c"/>
                </a:solidFill>
                <a:latin typeface="Source Sans Pro Light"/>
              </a:rPr>
              <a:t>09/2018</a:t>
            </a:r>
            <a:endParaRPr b="0" lang="es-ES" sz="2200" spc="-1" strike="noStrike">
              <a:solidFill>
                <a:srgbClr val="1c1c1c"/>
              </a:solidFill>
              <a:latin typeface="Source Sans Pro Light"/>
            </a:endParaRPr>
          </a:p>
        </p:txBody>
      </p:sp>
      <p:sp>
        <p:nvSpPr>
          <p:cNvPr id="95" name="TextShape 3"/>
          <p:cNvSpPr txBox="1"/>
          <p:nvPr/>
        </p:nvSpPr>
        <p:spPr>
          <a:xfrm>
            <a:off x="336600" y="2448000"/>
            <a:ext cx="8774640" cy="729000"/>
          </a:xfrm>
          <a:prstGeom prst="rect">
            <a:avLst/>
          </a:prstGeom>
          <a:noFill/>
          <a:ln>
            <a:noFill/>
          </a:ln>
        </p:spPr>
        <p:txBody>
          <a:bodyPr lIns="90000" rIns="90000" tIns="45000" bIns="45000"/>
          <a:p>
            <a:r>
              <a:rPr b="1" lang="es-ES" sz="4000" spc="-1" strike="noStrike">
                <a:solidFill>
                  <a:srgbClr val="ffffff"/>
                </a:solidFill>
                <a:latin typeface="Source Sans Pro"/>
              </a:rPr>
              <a:t>Plataforma Web para centralización de</a:t>
            </a:r>
            <a:endParaRPr b="0" lang="es-ES" sz="4000" spc="-1" strike="noStrike">
              <a:latin typeface="Source Sans Pro"/>
            </a:endParaRPr>
          </a:p>
        </p:txBody>
      </p:sp>
      <p:pic>
        <p:nvPicPr>
          <p:cNvPr id="96" name="" descr=""/>
          <p:cNvPicPr/>
          <p:nvPr/>
        </p:nvPicPr>
        <p:blipFill>
          <a:blip r:embed="rId2"/>
          <a:stretch/>
        </p:blipFill>
        <p:spPr>
          <a:xfrm>
            <a:off x="3853440" y="72000"/>
            <a:ext cx="2373480" cy="23734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7" name="TextShape 1"/>
          <p:cNvSpPr txBox="1"/>
          <p:nvPr/>
        </p:nvSpPr>
        <p:spPr>
          <a:xfrm>
            <a:off x="216000" y="288000"/>
            <a:ext cx="9360000" cy="900000"/>
          </a:xfrm>
          <a:prstGeom prst="rect">
            <a:avLst/>
          </a:prstGeom>
          <a:noFill/>
          <a:ln>
            <a:noFill/>
          </a:ln>
        </p:spPr>
        <p:txBody>
          <a:bodyPr lIns="0" rIns="0" tIns="0" bIns="0" anchor="b"/>
          <a:p>
            <a:r>
              <a:rPr b="1" i="1" lang="es-ES" sz="3600" spc="-1" strike="noStrike">
                <a:solidFill>
                  <a:srgbClr val="ffffff"/>
                </a:solidFill>
                <a:latin typeface="Source Sans Pro Black"/>
              </a:rPr>
              <a:t>Avance en la informatización </a:t>
            </a:r>
            <a:br/>
            <a:r>
              <a:rPr b="1" i="1" lang="es-ES" sz="3600" spc="-1" strike="noStrike">
                <a:solidFill>
                  <a:srgbClr val="ffffff"/>
                </a:solidFill>
                <a:latin typeface="Source Sans Pro Black"/>
              </a:rPr>
              <a:t>de la </a:t>
            </a:r>
            <a:r>
              <a:rPr b="1" i="1" lang="es-ES" sz="3600" spc="-1" strike="noStrike">
                <a:solidFill>
                  <a:srgbClr val="ffffff"/>
                </a:solidFill>
                <a:latin typeface="Source Sans Pro Black"/>
              </a:rPr>
              <a:t>S</a:t>
            </a:r>
            <a:r>
              <a:rPr b="1" i="1" lang="es-ES" sz="3600" spc="-1" strike="noStrike">
                <a:solidFill>
                  <a:srgbClr val="ffffff"/>
                </a:solidFill>
                <a:latin typeface="Source Sans Pro Black"/>
              </a:rPr>
              <a:t>alud Pública</a:t>
            </a:r>
            <a:endParaRPr b="1" lang="es-ES" sz="3600" spc="-1" strike="noStrike">
              <a:solidFill>
                <a:srgbClr val="ffffff"/>
              </a:solidFill>
              <a:latin typeface="Source Sans Pro Black"/>
            </a:endParaRPr>
          </a:p>
        </p:txBody>
      </p:sp>
      <p:sp>
        <p:nvSpPr>
          <p:cNvPr id="98" name="TextShape 2"/>
          <p:cNvSpPr txBox="1"/>
          <p:nvPr/>
        </p:nvSpPr>
        <p:spPr>
          <a:xfrm>
            <a:off x="1440000" y="2160000"/>
            <a:ext cx="4849920" cy="714600"/>
          </a:xfrm>
          <a:prstGeom prst="rect">
            <a:avLst/>
          </a:prstGeom>
          <a:noFill/>
          <a:ln>
            <a:noFill/>
          </a:ln>
        </p:spPr>
        <p:txBody>
          <a:bodyPr lIns="90000" rIns="90000" tIns="45000" bIns="45000"/>
          <a:p>
            <a:pPr marL="216000" indent="-216000">
              <a:buBlip>
                <a:blip r:embed="rId2"/>
              </a:buBlip>
            </a:pPr>
            <a:r>
              <a:rPr b="0" lang="es-ES" sz="2600" spc="-1" strike="noStrike">
                <a:latin typeface="Source Sans Pro"/>
              </a:rPr>
              <a:t>Sis</a:t>
            </a:r>
            <a:r>
              <a:rPr b="0" lang="es-ES" sz="2600" spc="-1" strike="noStrike">
                <a:latin typeface="Source Sans Pro"/>
              </a:rPr>
              <a:t>temas locales en cada efector</a:t>
            </a:r>
            <a:endParaRPr b="0" lang="es-ES" sz="2600" spc="-1" strike="noStrike">
              <a:latin typeface="Source Sans Pro"/>
            </a:endParaRPr>
          </a:p>
        </p:txBody>
      </p:sp>
      <p:sp>
        <p:nvSpPr>
          <p:cNvPr id="99" name="TextShape 3"/>
          <p:cNvSpPr txBox="1"/>
          <p:nvPr/>
        </p:nvSpPr>
        <p:spPr>
          <a:xfrm>
            <a:off x="7649280" y="6912000"/>
            <a:ext cx="1134720" cy="378720"/>
          </a:xfrm>
          <a:prstGeom prst="rect">
            <a:avLst/>
          </a:prstGeom>
          <a:noFill/>
          <a:ln>
            <a:noFill/>
          </a:ln>
        </p:spPr>
        <p:txBody>
          <a:bodyPr lIns="90000" rIns="90000" tIns="45000" bIns="45000"/>
          <a:p>
            <a:r>
              <a:rPr b="0" lang="es-ES" sz="1800" spc="-1" strike="noStrike">
                <a:latin typeface="Source Sans Pro"/>
              </a:rPr>
              <a:t>RESUMEN</a:t>
            </a:r>
            <a:endParaRPr b="0" lang="es-ES" sz="1800" spc="-1" strike="noStrike">
              <a:latin typeface="Source Sans Pro"/>
            </a:endParaRPr>
          </a:p>
        </p:txBody>
      </p:sp>
      <p:sp>
        <p:nvSpPr>
          <p:cNvPr id="100" name="TextShape 4"/>
          <p:cNvSpPr txBox="1"/>
          <p:nvPr/>
        </p:nvSpPr>
        <p:spPr>
          <a:xfrm>
            <a:off x="0" y="1512000"/>
            <a:ext cx="2880000" cy="922680"/>
          </a:xfrm>
          <a:prstGeom prst="rect">
            <a:avLst/>
          </a:prstGeom>
          <a:noFill/>
          <a:ln>
            <a:noFill/>
          </a:ln>
        </p:spPr>
        <p:txBody>
          <a:bodyPr lIns="90000" rIns="90000" tIns="45000" bIns="45000" anchor="ctr"/>
          <a:p>
            <a:r>
              <a:rPr b="1" i="1" lang="es-ES" sz="2000" spc="-1" strike="noStrike">
                <a:solidFill>
                  <a:srgbClr val="ffffff"/>
                </a:solidFill>
                <a:latin typeface="Source Sans Pro"/>
              </a:rPr>
              <a:t> </a:t>
            </a:r>
            <a:r>
              <a:rPr b="1" i="1" lang="es-ES" sz="2800" spc="-1" strike="noStrike">
                <a:solidFill>
                  <a:srgbClr val="ed1c24"/>
                </a:solidFill>
                <a:latin typeface="Source Sans Pro"/>
              </a:rPr>
              <a:t>Situación actual: </a:t>
            </a:r>
            <a:endParaRPr b="0" lang="es-ES" sz="2800" spc="-1" strike="noStrike">
              <a:latin typeface="Source Sans Pro"/>
            </a:endParaRPr>
          </a:p>
        </p:txBody>
      </p:sp>
      <p:sp>
        <p:nvSpPr>
          <p:cNvPr id="101" name="TextShape 5"/>
          <p:cNvSpPr txBox="1"/>
          <p:nvPr/>
        </p:nvSpPr>
        <p:spPr>
          <a:xfrm>
            <a:off x="933840" y="6912000"/>
            <a:ext cx="6000840" cy="378720"/>
          </a:xfrm>
          <a:prstGeom prst="rect">
            <a:avLst/>
          </a:prstGeom>
          <a:noFill/>
          <a:ln>
            <a:noFill/>
          </a:ln>
        </p:spPr>
        <p:txBody>
          <a:bodyPr lIns="90000" rIns="90000" tIns="45000" bIns="45000"/>
          <a:p>
            <a:pPr algn="ctr"/>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02" name="TextShape 6"/>
          <p:cNvSpPr txBox="1"/>
          <p:nvPr/>
        </p:nvSpPr>
        <p:spPr>
          <a:xfrm>
            <a:off x="30600" y="3165480"/>
            <a:ext cx="2349360" cy="536760"/>
          </a:xfrm>
          <a:prstGeom prst="rect">
            <a:avLst/>
          </a:prstGeom>
          <a:noFill/>
          <a:ln>
            <a:noFill/>
          </a:ln>
        </p:spPr>
        <p:txBody>
          <a:bodyPr lIns="90000" rIns="90000" tIns="45000" bIns="45000"/>
          <a:p>
            <a:r>
              <a:rPr b="1" i="1" lang="es-ES" sz="2800" spc="-1" strike="noStrike">
                <a:solidFill>
                  <a:srgbClr val="182f7c"/>
                </a:solidFill>
                <a:latin typeface="Source Sans Pro"/>
              </a:rPr>
              <a:t>¿ Qué aporta ?</a:t>
            </a:r>
            <a:endParaRPr b="0" lang="es-ES" sz="2800" spc="-1" strike="noStrike">
              <a:latin typeface="Source Sans Pro"/>
            </a:endParaRPr>
          </a:p>
        </p:txBody>
      </p:sp>
      <p:sp>
        <p:nvSpPr>
          <p:cNvPr id="103" name="TextShape 7"/>
          <p:cNvSpPr txBox="1"/>
          <p:nvPr/>
        </p:nvSpPr>
        <p:spPr>
          <a:xfrm>
            <a:off x="154080" y="4503240"/>
            <a:ext cx="1645920" cy="536760"/>
          </a:xfrm>
          <a:prstGeom prst="rect">
            <a:avLst/>
          </a:prstGeom>
          <a:noFill/>
          <a:ln>
            <a:noFill/>
          </a:ln>
        </p:spPr>
        <p:txBody>
          <a:bodyPr lIns="90000" rIns="90000" tIns="45000" bIns="45000"/>
          <a:p>
            <a:r>
              <a:rPr b="1" i="1" lang="es-ES" sz="2800" spc="-1" strike="noStrike">
                <a:solidFill>
                  <a:srgbClr val="006c3b"/>
                </a:solidFill>
                <a:latin typeface="Source Sans Pro"/>
              </a:rPr>
              <a:t>Ventajas:</a:t>
            </a:r>
            <a:endParaRPr b="0" lang="es-ES" sz="2800" spc="-1" strike="noStrike">
              <a:latin typeface="Source Sans Pro"/>
            </a:endParaRPr>
          </a:p>
        </p:txBody>
      </p:sp>
      <p:sp>
        <p:nvSpPr>
          <p:cNvPr id="104" name="TextShape 8"/>
          <p:cNvSpPr txBox="1"/>
          <p:nvPr/>
        </p:nvSpPr>
        <p:spPr>
          <a:xfrm>
            <a:off x="1411200" y="3741480"/>
            <a:ext cx="5739840" cy="506520"/>
          </a:xfrm>
          <a:prstGeom prst="rect">
            <a:avLst/>
          </a:prstGeom>
          <a:noFill/>
          <a:ln>
            <a:noFill/>
          </a:ln>
        </p:spPr>
        <p:txBody>
          <a:bodyPr lIns="90000" rIns="90000" tIns="45000" bIns="45000"/>
          <a:p>
            <a:pPr marL="216000" indent="-216000">
              <a:buBlip>
                <a:blip r:embed="rId3"/>
              </a:buBlip>
            </a:pPr>
            <a:r>
              <a:rPr b="0" lang="es-ES" sz="2600" spc="-1" strike="noStrike">
                <a:latin typeface="Source Sans Pro"/>
              </a:rPr>
              <a:t>Mecanismo de actualización y consulta</a:t>
            </a:r>
            <a:endParaRPr b="0" lang="es-ES" sz="2600" spc="-1" strike="noStrike">
              <a:latin typeface="Source Sans Pro"/>
            </a:endParaRPr>
          </a:p>
        </p:txBody>
      </p:sp>
      <p:sp>
        <p:nvSpPr>
          <p:cNvPr id="105" name="TextShape 9"/>
          <p:cNvSpPr txBox="1"/>
          <p:nvPr/>
        </p:nvSpPr>
        <p:spPr>
          <a:xfrm>
            <a:off x="1420920" y="5053320"/>
            <a:ext cx="6139080" cy="922680"/>
          </a:xfrm>
          <a:prstGeom prst="rect">
            <a:avLst/>
          </a:prstGeom>
          <a:noFill/>
          <a:ln>
            <a:noFill/>
          </a:ln>
        </p:spPr>
        <p:txBody>
          <a:bodyPr lIns="90000" rIns="90000" tIns="45000" bIns="45000"/>
          <a:p>
            <a:pPr marL="216000" indent="-216000">
              <a:buBlip>
                <a:blip r:embed="rId4"/>
              </a:buBlip>
            </a:pPr>
            <a:r>
              <a:rPr b="0" lang="es-ES" sz="2600" spc="-1" strike="noStrike">
                <a:latin typeface="Source Sans Pro"/>
              </a:rPr>
              <a:t>Mínimo esfuerzo de implementación</a:t>
            </a:r>
            <a:endParaRPr b="0" lang="es-ES" sz="2600" spc="-1" strike="noStrike">
              <a:latin typeface="Source Sans Pro"/>
            </a:endParaRPr>
          </a:p>
          <a:p>
            <a:pPr marL="216000" indent="-216000">
              <a:buBlip>
                <a:blip r:embed="rId5"/>
              </a:buBlip>
            </a:pPr>
            <a:r>
              <a:rPr b="0" lang="es-ES" sz="2600" spc="-1" strike="noStrike">
                <a:latin typeface="Source Sans Pro"/>
              </a:rPr>
              <a:t>No se modifica el circuito funcional actual</a:t>
            </a:r>
            <a:endParaRPr b="0" lang="es-ES" sz="2600" spc="-1" strike="noStrike">
              <a:latin typeface="Source Sans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06"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Emergencias y Traslados</a:t>
            </a:r>
            <a:endParaRPr b="1" lang="es-ES" sz="3200" spc="-1" strike="noStrike">
              <a:solidFill>
                <a:srgbClr val="ffffff"/>
              </a:solidFill>
              <a:latin typeface="Source Sans Pro Black"/>
            </a:endParaRPr>
          </a:p>
        </p:txBody>
      </p:sp>
      <p:sp>
        <p:nvSpPr>
          <p:cNvPr id="107" name="TextShape 2"/>
          <p:cNvSpPr txBox="1"/>
          <p:nvPr/>
        </p:nvSpPr>
        <p:spPr>
          <a:xfrm>
            <a:off x="360000" y="1980000"/>
            <a:ext cx="6840000" cy="540000"/>
          </a:xfrm>
          <a:prstGeom prst="rect">
            <a:avLst/>
          </a:prstGeom>
          <a:noFill/>
          <a:ln>
            <a:noFill/>
          </a:ln>
        </p:spPr>
        <p:txBody>
          <a:bodyPr lIns="0" rIns="0" tIns="0" bIns="0">
            <a:normAutofit/>
          </a:bodyPr>
          <a:p>
            <a:pPr>
              <a:spcAft>
                <a:spcPts val="1142"/>
              </a:spcAft>
            </a:pPr>
            <a:r>
              <a:rPr b="1" i="1" lang="es-ES" sz="3200" spc="-1" strike="noStrike">
                <a:solidFill>
                  <a:srgbClr val="680059"/>
                </a:solidFill>
                <a:latin typeface="Source Sans Pro"/>
              </a:rPr>
              <a:t>Motivación:</a:t>
            </a:r>
            <a:endParaRPr b="1" lang="es-ES" sz="3200" spc="-1" strike="noStrike">
              <a:solidFill>
                <a:srgbClr val="1c1c1c"/>
              </a:solidFill>
              <a:latin typeface="Source Sans Pro Semibold"/>
            </a:endParaRPr>
          </a:p>
        </p:txBody>
      </p:sp>
      <p:sp>
        <p:nvSpPr>
          <p:cNvPr id="108" name="TextShape 3"/>
          <p:cNvSpPr txBox="1"/>
          <p:nvPr/>
        </p:nvSpPr>
        <p:spPr>
          <a:xfrm>
            <a:off x="933840" y="6912000"/>
            <a:ext cx="6000840" cy="378720"/>
          </a:xfrm>
          <a:prstGeom prst="rect">
            <a:avLst/>
          </a:prstGeom>
          <a:noFill/>
          <a:ln>
            <a:noFill/>
          </a:ln>
        </p:spPr>
        <p:txBody>
          <a:bodyPr lIns="90000" rIns="90000" tIns="45000" bIns="45000"/>
          <a:p>
            <a:pPr algn="ctr"/>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09" name="TextShape 4"/>
          <p:cNvSpPr txBox="1"/>
          <p:nvPr/>
        </p:nvSpPr>
        <p:spPr>
          <a:xfrm>
            <a:off x="7649280" y="6912000"/>
            <a:ext cx="1694160" cy="378720"/>
          </a:xfrm>
          <a:prstGeom prst="rect">
            <a:avLst/>
          </a:prstGeom>
          <a:noFill/>
          <a:ln>
            <a:noFill/>
          </a:ln>
        </p:spPr>
        <p:txBody>
          <a:bodyPr lIns="90000" rIns="90000" tIns="45000" bIns="45000"/>
          <a:p>
            <a:r>
              <a:rPr b="0" lang="es-ES" sz="1800" spc="-1" strike="noStrike">
                <a:latin typeface="Source Sans Pro"/>
              </a:rPr>
              <a:t>INTRODUCCIÓN</a:t>
            </a:r>
            <a:endParaRPr b="0" lang="es-ES" sz="1800" spc="-1" strike="noStrike">
              <a:latin typeface="Source Sans Pro"/>
            </a:endParaRPr>
          </a:p>
        </p:txBody>
      </p:sp>
      <p:sp>
        <p:nvSpPr>
          <p:cNvPr id="110" name="TextShape 5"/>
          <p:cNvSpPr txBox="1"/>
          <p:nvPr/>
        </p:nvSpPr>
        <p:spPr>
          <a:xfrm>
            <a:off x="288000" y="3240000"/>
            <a:ext cx="2068200" cy="1330200"/>
          </a:xfrm>
          <a:prstGeom prst="rect">
            <a:avLst/>
          </a:prstGeom>
          <a:noFill/>
          <a:ln>
            <a:noFill/>
          </a:ln>
        </p:spPr>
        <p:txBody>
          <a:bodyPr lIns="90000" rIns="90000" tIns="45000" bIns="45000"/>
          <a:p>
            <a:r>
              <a:rPr b="1" i="1" lang="es-ES" sz="3200" spc="-1" strike="noStrike">
                <a:solidFill>
                  <a:srgbClr val="680059"/>
                </a:solidFill>
                <a:latin typeface="Source Sans Pro"/>
              </a:rPr>
              <a:t>Propósito:</a:t>
            </a:r>
            <a:endParaRPr b="0" lang="es-ES" sz="3200" spc="-1" strike="noStrike">
              <a:latin typeface="Source Sans Pro"/>
            </a:endParaRPr>
          </a:p>
        </p:txBody>
      </p:sp>
      <p:sp>
        <p:nvSpPr>
          <p:cNvPr id="111" name="TextShape 6"/>
          <p:cNvSpPr txBox="1"/>
          <p:nvPr/>
        </p:nvSpPr>
        <p:spPr>
          <a:xfrm>
            <a:off x="288000" y="5013720"/>
            <a:ext cx="2560320" cy="602280"/>
          </a:xfrm>
          <a:prstGeom prst="rect">
            <a:avLst/>
          </a:prstGeom>
          <a:noFill/>
          <a:ln>
            <a:noFill/>
          </a:ln>
        </p:spPr>
        <p:txBody>
          <a:bodyPr lIns="90000" rIns="90000" tIns="45000" bIns="45000"/>
          <a:p>
            <a:r>
              <a:rPr b="1" i="1" lang="es-ES" sz="3200" spc="-1" strike="noStrike">
                <a:solidFill>
                  <a:srgbClr val="94070a"/>
                </a:solidFill>
                <a:latin typeface="Source Sans Pro"/>
              </a:rPr>
              <a:t>Limitaciones:</a:t>
            </a:r>
            <a:endParaRPr b="0" lang="es-ES" sz="3200" spc="-1" strike="noStrike">
              <a:latin typeface="Source Sans Pro"/>
            </a:endParaRPr>
          </a:p>
        </p:txBody>
      </p:sp>
      <p:sp>
        <p:nvSpPr>
          <p:cNvPr id="112" name="TextShape 7"/>
          <p:cNvSpPr txBox="1"/>
          <p:nvPr/>
        </p:nvSpPr>
        <p:spPr>
          <a:xfrm>
            <a:off x="1308600" y="2592000"/>
            <a:ext cx="8267400" cy="506520"/>
          </a:xfrm>
          <a:prstGeom prst="rect">
            <a:avLst/>
          </a:prstGeom>
          <a:noFill/>
          <a:ln>
            <a:noFill/>
          </a:ln>
        </p:spPr>
        <p:txBody>
          <a:bodyPr lIns="90000" rIns="90000" tIns="45000" bIns="45000"/>
          <a:p>
            <a:r>
              <a:rPr b="1" lang="es-AR" sz="2600" spc="-1" strike="noStrike">
                <a:solidFill>
                  <a:srgbClr val="ce181e"/>
                </a:solidFill>
                <a:latin typeface="Source Sans Pro"/>
              </a:rPr>
              <a:t>! </a:t>
            </a:r>
            <a:r>
              <a:rPr b="1" lang="es-AR" sz="2600" spc="-1" strike="noStrike">
                <a:solidFill>
                  <a:srgbClr val="000000"/>
                </a:solidFill>
                <a:latin typeface="Source Sans Pro"/>
              </a:rPr>
              <a:t>Falta de información centralizada de las camas libres</a:t>
            </a:r>
            <a:endParaRPr b="0" lang="es-ES" sz="2600" spc="-1" strike="noStrike">
              <a:latin typeface="Source Sans Pro"/>
            </a:endParaRPr>
          </a:p>
        </p:txBody>
      </p:sp>
      <p:sp>
        <p:nvSpPr>
          <p:cNvPr id="113" name="TextShape 8"/>
          <p:cNvSpPr txBox="1"/>
          <p:nvPr/>
        </p:nvSpPr>
        <p:spPr>
          <a:xfrm>
            <a:off x="1296000" y="3816000"/>
            <a:ext cx="7733520" cy="1152000"/>
          </a:xfrm>
          <a:prstGeom prst="rect">
            <a:avLst/>
          </a:prstGeom>
          <a:noFill/>
          <a:ln>
            <a:noFill/>
          </a:ln>
        </p:spPr>
        <p:txBody>
          <a:bodyPr lIns="90000" rIns="90000" tIns="45000" bIns="45000"/>
          <a:p>
            <a:r>
              <a:rPr b="1" lang="es-ES" sz="2600" spc="-1" strike="noStrike">
                <a:solidFill>
                  <a:srgbClr val="006c3b"/>
                </a:solidFill>
                <a:latin typeface="Source Sans Pro"/>
              </a:rPr>
              <a:t>+</a:t>
            </a:r>
            <a:r>
              <a:rPr b="1" lang="es-ES" sz="2600" spc="-1" strike="noStrike">
                <a:latin typeface="Source Sans Pro"/>
              </a:rPr>
              <a:t> Conocer la disponibilidad y características de las camas de internación</a:t>
            </a:r>
            <a:endParaRPr b="0" lang="es-ES" sz="2600" spc="-1" strike="noStrike">
              <a:latin typeface="Source Sans Pro"/>
            </a:endParaRPr>
          </a:p>
        </p:txBody>
      </p:sp>
      <p:sp>
        <p:nvSpPr>
          <p:cNvPr id="114" name="TextShape 9"/>
          <p:cNvSpPr txBox="1"/>
          <p:nvPr/>
        </p:nvSpPr>
        <p:spPr>
          <a:xfrm>
            <a:off x="1152000" y="5616000"/>
            <a:ext cx="7611840" cy="506520"/>
          </a:xfrm>
          <a:prstGeom prst="rect">
            <a:avLst/>
          </a:prstGeom>
          <a:noFill/>
          <a:ln>
            <a:noFill/>
          </a:ln>
        </p:spPr>
        <p:txBody>
          <a:bodyPr lIns="90000" rIns="90000" tIns="45000" bIns="45000"/>
          <a:p>
            <a:r>
              <a:rPr b="1" lang="es-ES" sz="2600" spc="-1" strike="noStrike">
                <a:latin typeface="Source Sans Pro"/>
              </a:rPr>
              <a:t>1. Depende de un sistema de gestión de camas local</a:t>
            </a:r>
            <a:endParaRPr b="0" lang="es-ES" sz="2600" spc="-1" strike="noStrike">
              <a:latin typeface="Source Sans Pro"/>
            </a:endParaRPr>
          </a:p>
        </p:txBody>
      </p:sp>
      <p:sp>
        <p:nvSpPr>
          <p:cNvPr id="115" name="TextShape 10"/>
          <p:cNvSpPr txBox="1"/>
          <p:nvPr/>
        </p:nvSpPr>
        <p:spPr>
          <a:xfrm>
            <a:off x="1440000" y="6101280"/>
            <a:ext cx="7381800" cy="506520"/>
          </a:xfrm>
          <a:prstGeom prst="rect">
            <a:avLst/>
          </a:prstGeom>
          <a:noFill/>
          <a:ln>
            <a:noFill/>
          </a:ln>
        </p:spPr>
        <p:txBody>
          <a:bodyPr lIns="90000" rIns="90000" tIns="45000" bIns="45000"/>
          <a:p>
            <a:r>
              <a:rPr b="1" lang="es-ES" sz="2600" spc="-1" strike="noStrike">
                <a:latin typeface="Source Sans Pro"/>
              </a:rPr>
              <a:t>2. Personal que actualice los datos en el momento</a:t>
            </a:r>
            <a:endParaRPr b="0" lang="es-ES" sz="2600" spc="-1" strike="noStrike">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Niveles de Atención</a:t>
            </a:r>
            <a:endParaRPr b="1" lang="es-ES" sz="3200" spc="-1" strike="noStrike">
              <a:solidFill>
                <a:srgbClr val="ffffff"/>
              </a:solidFill>
              <a:latin typeface="Source Sans Pro Black"/>
            </a:endParaRPr>
          </a:p>
        </p:txBody>
      </p:sp>
      <p:sp>
        <p:nvSpPr>
          <p:cNvPr id="117" name="TextShape 2"/>
          <p:cNvSpPr txBox="1"/>
          <p:nvPr/>
        </p:nvSpPr>
        <p:spPr>
          <a:xfrm>
            <a:off x="936000" y="691200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18" name="TextShape 3"/>
          <p:cNvSpPr txBox="1"/>
          <p:nvPr/>
        </p:nvSpPr>
        <p:spPr>
          <a:xfrm>
            <a:off x="7649280" y="6912000"/>
            <a:ext cx="1229400" cy="378720"/>
          </a:xfrm>
          <a:prstGeom prst="rect">
            <a:avLst/>
          </a:prstGeom>
          <a:noFill/>
          <a:ln>
            <a:noFill/>
          </a:ln>
        </p:spPr>
        <p:txBody>
          <a:bodyPr lIns="90000" rIns="90000" tIns="45000" bIns="45000"/>
          <a:p>
            <a:r>
              <a:rPr b="0" lang="es-ES" sz="1800" spc="-1" strike="noStrike">
                <a:latin typeface="Source Sans Pro"/>
              </a:rPr>
              <a:t>CONTEXTO</a:t>
            </a:r>
            <a:endParaRPr b="0" lang="es-ES" sz="1800" spc="-1" strike="noStrike">
              <a:latin typeface="Source Sans Pro"/>
            </a:endParaRPr>
          </a:p>
        </p:txBody>
      </p:sp>
      <p:pic>
        <p:nvPicPr>
          <p:cNvPr id="119" name="" descr=""/>
          <p:cNvPicPr/>
          <p:nvPr/>
        </p:nvPicPr>
        <p:blipFill>
          <a:blip r:embed="rId1"/>
          <a:stretch/>
        </p:blipFill>
        <p:spPr>
          <a:xfrm>
            <a:off x="8173080" y="1693080"/>
            <a:ext cx="1474920" cy="1474920"/>
          </a:xfrm>
          <a:prstGeom prst="rect">
            <a:avLst/>
          </a:prstGeom>
          <a:ln>
            <a:noFill/>
          </a:ln>
        </p:spPr>
      </p:pic>
      <p:sp>
        <p:nvSpPr>
          <p:cNvPr id="120" name="TextShape 4"/>
          <p:cNvSpPr txBox="1"/>
          <p:nvPr/>
        </p:nvSpPr>
        <p:spPr>
          <a:xfrm>
            <a:off x="378720" y="1872000"/>
            <a:ext cx="3221280" cy="441000"/>
          </a:xfrm>
          <a:prstGeom prst="rect">
            <a:avLst/>
          </a:prstGeom>
          <a:noFill/>
          <a:ln>
            <a:noFill/>
          </a:ln>
        </p:spPr>
        <p:txBody>
          <a:bodyPr lIns="90000" rIns="90000" tIns="45000" bIns="45000"/>
          <a:p>
            <a:r>
              <a:rPr b="1" lang="es-ES" sz="2200" spc="-1" strike="noStrike">
                <a:latin typeface="Source Sans Pro"/>
              </a:rPr>
              <a:t>Primer Nivel de Atención</a:t>
            </a:r>
            <a:endParaRPr b="0" lang="es-ES" sz="2200" spc="-1" strike="noStrike">
              <a:latin typeface="Source Sans Pro"/>
            </a:endParaRPr>
          </a:p>
        </p:txBody>
      </p:sp>
      <p:sp>
        <p:nvSpPr>
          <p:cNvPr id="121" name="TextShape 5"/>
          <p:cNvSpPr txBox="1"/>
          <p:nvPr/>
        </p:nvSpPr>
        <p:spPr>
          <a:xfrm>
            <a:off x="864000" y="2304000"/>
            <a:ext cx="4097160" cy="955440"/>
          </a:xfrm>
          <a:prstGeom prst="rect">
            <a:avLst/>
          </a:prstGeom>
          <a:noFill/>
          <a:ln>
            <a:noFill/>
          </a:ln>
        </p:spPr>
        <p:txBody>
          <a:bodyPr lIns="90000" rIns="90000" tIns="45000" bIns="45000"/>
          <a:p>
            <a:r>
              <a:rPr b="0" lang="es-ES" sz="1800" spc="-1" strike="noStrike">
                <a:latin typeface="Source Sans Pro"/>
              </a:rPr>
              <a:t>Baja Complejidad – Sin Internación </a:t>
            </a:r>
            <a:endParaRPr b="0" lang="es-ES" sz="1800" spc="-1" strike="noStrike">
              <a:latin typeface="Source Sans Pro"/>
            </a:endParaRPr>
          </a:p>
          <a:p>
            <a:r>
              <a:rPr b="0" lang="es-ES" sz="1800" spc="-1" strike="noStrike">
                <a:latin typeface="Source Sans Pro"/>
              </a:rPr>
              <a:t>440 efectores (provincial - comunal)</a:t>
            </a:r>
            <a:endParaRPr b="0" lang="es-ES" sz="1800" spc="-1" strike="noStrike">
              <a:latin typeface="Source Sans Pro"/>
            </a:endParaRPr>
          </a:p>
          <a:p>
            <a:endParaRPr b="0" lang="es-ES" sz="1800" spc="-1" strike="noStrike">
              <a:latin typeface="Source Sans Pro"/>
            </a:endParaRPr>
          </a:p>
        </p:txBody>
      </p:sp>
      <p:sp>
        <p:nvSpPr>
          <p:cNvPr id="122" name="TextShape 6"/>
          <p:cNvSpPr txBox="1"/>
          <p:nvPr/>
        </p:nvSpPr>
        <p:spPr>
          <a:xfrm>
            <a:off x="1656000" y="3456000"/>
            <a:ext cx="3451320" cy="441000"/>
          </a:xfrm>
          <a:prstGeom prst="rect">
            <a:avLst/>
          </a:prstGeom>
          <a:noFill/>
          <a:ln>
            <a:noFill/>
          </a:ln>
        </p:spPr>
        <p:txBody>
          <a:bodyPr lIns="90000" rIns="90000" tIns="45000" bIns="45000"/>
          <a:p>
            <a:r>
              <a:rPr b="1" lang="es-ES" sz="2200" spc="-1" strike="noStrike">
                <a:latin typeface="Source Sans Pro"/>
              </a:rPr>
              <a:t>Segundo Nivel de Atención</a:t>
            </a:r>
            <a:endParaRPr b="0" lang="es-ES" sz="2200" spc="-1" strike="noStrike">
              <a:latin typeface="Source Sans Pro"/>
            </a:endParaRPr>
          </a:p>
        </p:txBody>
      </p:sp>
      <p:sp>
        <p:nvSpPr>
          <p:cNvPr id="123" name="TextShape 7"/>
          <p:cNvSpPr txBox="1"/>
          <p:nvPr/>
        </p:nvSpPr>
        <p:spPr>
          <a:xfrm>
            <a:off x="2448000" y="3941280"/>
            <a:ext cx="4188960" cy="667080"/>
          </a:xfrm>
          <a:prstGeom prst="rect">
            <a:avLst/>
          </a:prstGeom>
          <a:noFill/>
          <a:ln>
            <a:noFill/>
          </a:ln>
        </p:spPr>
        <p:txBody>
          <a:bodyPr lIns="90000" rIns="90000" tIns="45000" bIns="45000"/>
          <a:p>
            <a:r>
              <a:rPr b="0" lang="es-ES" sz="1800" spc="-1" strike="noStrike">
                <a:latin typeface="Source Sans Pro"/>
              </a:rPr>
              <a:t>Mediana y Baja Complejidad – Internación</a:t>
            </a:r>
            <a:endParaRPr b="0" lang="es-ES" sz="1800" spc="-1" strike="noStrike">
              <a:latin typeface="Source Sans Pro"/>
            </a:endParaRPr>
          </a:p>
          <a:p>
            <a:r>
              <a:rPr b="0" lang="es-ES" sz="1800" spc="-1" strike="noStrike">
                <a:latin typeface="Source Sans Pro"/>
              </a:rPr>
              <a:t>115 efectores (provincial - comunal)</a:t>
            </a:r>
            <a:endParaRPr b="0" lang="es-ES" sz="1800" spc="-1" strike="noStrike">
              <a:latin typeface="Source Sans Pro"/>
            </a:endParaRPr>
          </a:p>
        </p:txBody>
      </p:sp>
      <p:sp>
        <p:nvSpPr>
          <p:cNvPr id="124" name="TextShape 8"/>
          <p:cNvSpPr txBox="1"/>
          <p:nvPr/>
        </p:nvSpPr>
        <p:spPr>
          <a:xfrm>
            <a:off x="3096000" y="5040000"/>
            <a:ext cx="3135600" cy="441000"/>
          </a:xfrm>
          <a:prstGeom prst="rect">
            <a:avLst/>
          </a:prstGeom>
          <a:noFill/>
          <a:ln>
            <a:noFill/>
          </a:ln>
        </p:spPr>
        <p:txBody>
          <a:bodyPr lIns="90000" rIns="90000" tIns="45000" bIns="45000"/>
          <a:p>
            <a:r>
              <a:rPr b="1" lang="es-ES" sz="2200" spc="-1" strike="noStrike">
                <a:latin typeface="Source Sans Pro"/>
              </a:rPr>
              <a:t>Tercer Nivel de Atención</a:t>
            </a:r>
            <a:endParaRPr b="0" lang="es-ES" sz="2200" spc="-1" strike="noStrike">
              <a:latin typeface="Source Sans Pro"/>
            </a:endParaRPr>
          </a:p>
        </p:txBody>
      </p:sp>
      <p:sp>
        <p:nvSpPr>
          <p:cNvPr id="125" name="TextShape 9"/>
          <p:cNvSpPr txBox="1"/>
          <p:nvPr/>
        </p:nvSpPr>
        <p:spPr>
          <a:xfrm>
            <a:off x="3960000" y="5472000"/>
            <a:ext cx="5190120" cy="955440"/>
          </a:xfrm>
          <a:prstGeom prst="rect">
            <a:avLst/>
          </a:prstGeom>
          <a:noFill/>
          <a:ln>
            <a:noFill/>
          </a:ln>
        </p:spPr>
        <p:txBody>
          <a:bodyPr lIns="90000" rIns="90000" tIns="45000" bIns="45000"/>
          <a:p>
            <a:r>
              <a:rPr b="0" lang="es-ES" sz="1800" spc="-1" strike="noStrike">
                <a:latin typeface="Source Sans Pro"/>
              </a:rPr>
              <a:t>Alta Complejidad Médica y Tecnológica – Internación</a:t>
            </a:r>
            <a:endParaRPr b="0" lang="es-ES" sz="1800" spc="-1" strike="noStrike">
              <a:latin typeface="Source Sans Pro"/>
            </a:endParaRPr>
          </a:p>
          <a:p>
            <a:r>
              <a:rPr b="0" lang="es-ES" sz="1800" spc="-1" strike="noStrike">
                <a:latin typeface="Source Sans Pro"/>
              </a:rPr>
              <a:t>12 efectores (provincial)</a:t>
            </a:r>
            <a:endParaRPr b="0" lang="es-ES" sz="1800" spc="-1" strike="noStrike">
              <a:latin typeface="Source Sans Pro"/>
            </a:endParaRPr>
          </a:p>
          <a:p>
            <a:r>
              <a:rPr b="0" lang="es-ES" sz="1800" spc="-1" strike="noStrike">
                <a:latin typeface="Source Sans Pro"/>
              </a:rPr>
              <a:t>1 efector (municipal [Rosario])</a:t>
            </a:r>
            <a:endParaRPr b="0" lang="es-ES" sz="1800" spc="-1" strike="noStrike">
              <a:latin typeface="Source Sans Pro"/>
            </a:endParaRPr>
          </a:p>
        </p:txBody>
      </p:sp>
      <p:pic>
        <p:nvPicPr>
          <p:cNvPr id="126" name="" descr=""/>
          <p:cNvPicPr/>
          <p:nvPr/>
        </p:nvPicPr>
        <p:blipFill>
          <a:blip r:embed="rId2"/>
          <a:stretch/>
        </p:blipFill>
        <p:spPr>
          <a:xfrm>
            <a:off x="229680" y="4968000"/>
            <a:ext cx="1584000" cy="1584000"/>
          </a:xfrm>
          <a:prstGeom prst="rect">
            <a:avLst/>
          </a:prstGeom>
          <a:ln>
            <a:noFill/>
          </a:ln>
        </p:spPr>
      </p:pic>
      <p:sp>
        <p:nvSpPr>
          <p:cNvPr id="127" name="CustomShape 10"/>
          <p:cNvSpPr/>
          <p:nvPr/>
        </p:nvSpPr>
        <p:spPr>
          <a:xfrm>
            <a:off x="2952000" y="3024000"/>
            <a:ext cx="504000" cy="360000"/>
          </a:xfrm>
          <a:custGeom>
            <a:avLst/>
            <a:gdLst/>
            <a:ahLst/>
            <a:rect l="0" t="0" r="r" b="b"/>
            <a:pathLst>
              <a:path w="1401" h="1002">
                <a:moveTo>
                  <a:pt x="350" y="0"/>
                </a:moveTo>
                <a:lnTo>
                  <a:pt x="350" y="750"/>
                </a:lnTo>
                <a:lnTo>
                  <a:pt x="0" y="750"/>
                </a:lnTo>
                <a:lnTo>
                  <a:pt x="700" y="1001"/>
                </a:lnTo>
                <a:lnTo>
                  <a:pt x="1400" y="750"/>
                </a:lnTo>
                <a:lnTo>
                  <a:pt x="1050" y="750"/>
                </a:lnTo>
                <a:lnTo>
                  <a:pt x="1050" y="0"/>
                </a:lnTo>
                <a:lnTo>
                  <a:pt x="350" y="0"/>
                </a:lnTo>
              </a:path>
            </a:pathLst>
          </a:custGeom>
          <a:solidFill>
            <a:srgbClr val="0066b3"/>
          </a:solidFill>
          <a:ln>
            <a:solidFill>
              <a:srgbClr val="3465a4"/>
            </a:solidFill>
          </a:ln>
        </p:spPr>
        <p:style>
          <a:lnRef idx="0"/>
          <a:fillRef idx="0"/>
          <a:effectRef idx="0"/>
          <a:fontRef idx="minor"/>
        </p:style>
      </p:sp>
      <p:sp>
        <p:nvSpPr>
          <p:cNvPr id="128" name="CustomShape 11"/>
          <p:cNvSpPr/>
          <p:nvPr/>
        </p:nvSpPr>
        <p:spPr>
          <a:xfrm>
            <a:off x="4320000" y="4680360"/>
            <a:ext cx="504000" cy="359640"/>
          </a:xfrm>
          <a:custGeom>
            <a:avLst/>
            <a:gdLst/>
            <a:ahLst/>
            <a:rect l="0" t="0" r="r" b="b"/>
            <a:pathLst>
              <a:path w="1401" h="1001">
                <a:moveTo>
                  <a:pt x="350" y="0"/>
                </a:moveTo>
                <a:lnTo>
                  <a:pt x="350" y="750"/>
                </a:lnTo>
                <a:lnTo>
                  <a:pt x="0" y="750"/>
                </a:lnTo>
                <a:lnTo>
                  <a:pt x="700" y="1000"/>
                </a:lnTo>
                <a:lnTo>
                  <a:pt x="1400" y="750"/>
                </a:lnTo>
                <a:lnTo>
                  <a:pt x="1050" y="750"/>
                </a:lnTo>
                <a:lnTo>
                  <a:pt x="1050" y="0"/>
                </a:lnTo>
                <a:lnTo>
                  <a:pt x="350" y="0"/>
                </a:lnTo>
              </a:path>
            </a:pathLst>
          </a:custGeom>
          <a:solidFill>
            <a:srgbClr val="aa55a1"/>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129"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Distribución de efectores con internación</a:t>
            </a:r>
            <a:endParaRPr b="1" lang="es-ES" sz="3200" spc="-1" strike="noStrike">
              <a:solidFill>
                <a:srgbClr val="ffffff"/>
              </a:solidFill>
              <a:latin typeface="Source Sans Pro Black"/>
            </a:endParaRPr>
          </a:p>
        </p:txBody>
      </p:sp>
      <p:pic>
        <p:nvPicPr>
          <p:cNvPr id="130" name="" descr=""/>
          <p:cNvPicPr/>
          <p:nvPr/>
        </p:nvPicPr>
        <p:blipFill>
          <a:blip r:embed="rId1"/>
          <a:stretch/>
        </p:blipFill>
        <p:spPr>
          <a:xfrm>
            <a:off x="3562200" y="1980000"/>
            <a:ext cx="2775240" cy="4680000"/>
          </a:xfrm>
          <a:prstGeom prst="rect">
            <a:avLst/>
          </a:prstGeom>
          <a:ln>
            <a:noFill/>
          </a:ln>
        </p:spPr>
      </p:pic>
      <p:sp>
        <p:nvSpPr>
          <p:cNvPr id="131" name="TextShape 2"/>
          <p:cNvSpPr txBox="1"/>
          <p:nvPr/>
        </p:nvSpPr>
        <p:spPr>
          <a:xfrm>
            <a:off x="936360" y="691236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32" name="TextShape 3"/>
          <p:cNvSpPr txBox="1"/>
          <p:nvPr/>
        </p:nvSpPr>
        <p:spPr>
          <a:xfrm>
            <a:off x="7649640" y="6912000"/>
            <a:ext cx="1229400" cy="378720"/>
          </a:xfrm>
          <a:prstGeom prst="rect">
            <a:avLst/>
          </a:prstGeom>
          <a:noFill/>
          <a:ln>
            <a:noFill/>
          </a:ln>
        </p:spPr>
        <p:txBody>
          <a:bodyPr lIns="90000" rIns="90000" tIns="45000" bIns="45000"/>
          <a:p>
            <a:r>
              <a:rPr b="0" lang="es-ES" sz="1800" spc="-1" strike="noStrike">
                <a:latin typeface="Source Sans Pro"/>
              </a:rPr>
              <a:t>CONTEXTO</a:t>
            </a:r>
            <a:endParaRPr b="0" lang="es-ES" sz="1800" spc="-1" strike="noStrike">
              <a:latin typeface="Source Sans Pro"/>
            </a:endParaRPr>
          </a:p>
        </p:txBody>
      </p:sp>
      <p:sp>
        <p:nvSpPr>
          <p:cNvPr id="133" name="TextShape 4"/>
          <p:cNvSpPr txBox="1"/>
          <p:nvPr/>
        </p:nvSpPr>
        <p:spPr>
          <a:xfrm>
            <a:off x="6408000" y="1910880"/>
            <a:ext cx="2269800" cy="1401120"/>
          </a:xfrm>
          <a:prstGeom prst="rect">
            <a:avLst/>
          </a:prstGeom>
          <a:noFill/>
          <a:ln>
            <a:noFill/>
          </a:ln>
        </p:spPr>
        <p:txBody>
          <a:bodyPr lIns="90000" rIns="90000" tIns="45000" bIns="45000"/>
          <a:p>
            <a:r>
              <a:rPr b="1" lang="es-ES" sz="2200" spc="-1" strike="noStrike">
                <a:solidFill>
                  <a:srgbClr val="fff200"/>
                </a:solidFill>
                <a:latin typeface="Source Sans Pro"/>
              </a:rPr>
              <a:t>Reconquista:</a:t>
            </a:r>
            <a:endParaRPr b="0" lang="es-ES" sz="2200" spc="-1" strike="noStrike">
              <a:latin typeface="Source Sans Pro"/>
            </a:endParaRPr>
          </a:p>
          <a:p>
            <a:r>
              <a:rPr b="0" lang="es-ES" sz="1400" spc="-1" strike="noStrike">
                <a:latin typeface="Source Sans Pro"/>
              </a:rPr>
              <a:t>2do. Nivel: 18 efectores</a:t>
            </a:r>
            <a:endParaRPr b="0" lang="es-ES" sz="1400" spc="-1" strike="noStrike">
              <a:latin typeface="Source Sans Pro"/>
            </a:endParaRPr>
          </a:p>
          <a:p>
            <a:r>
              <a:rPr b="0" lang="es-ES" sz="1400" spc="-1" strike="noStrike">
                <a:latin typeface="Source Sans Pro"/>
              </a:rPr>
              <a:t>3er. Nivel: </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Hospital Dra. Olga Stucky</a:t>
            </a:r>
            <a:endParaRPr b="0" lang="es-ES" sz="1400" spc="-1" strike="noStrike">
              <a:latin typeface="Source Sans Pro"/>
            </a:endParaRPr>
          </a:p>
          <a:p>
            <a:endParaRPr b="0" lang="es-ES" sz="1400" spc="-1" strike="noStrike">
              <a:latin typeface="Source Sans Pro"/>
            </a:endParaRPr>
          </a:p>
        </p:txBody>
      </p:sp>
      <p:sp>
        <p:nvSpPr>
          <p:cNvPr id="134" name="TextShape 5"/>
          <p:cNvSpPr txBox="1"/>
          <p:nvPr/>
        </p:nvSpPr>
        <p:spPr>
          <a:xfrm>
            <a:off x="360000" y="4104000"/>
            <a:ext cx="3816000" cy="2232360"/>
          </a:xfrm>
          <a:prstGeom prst="rect">
            <a:avLst/>
          </a:prstGeom>
          <a:noFill/>
          <a:ln>
            <a:noFill/>
          </a:ln>
        </p:spPr>
        <p:txBody>
          <a:bodyPr lIns="90000" rIns="90000" tIns="45000" bIns="45000"/>
          <a:p>
            <a:r>
              <a:rPr b="1" lang="es-ES" sz="2200" spc="-1" strike="noStrike">
                <a:solidFill>
                  <a:srgbClr val="d4711a"/>
                </a:solidFill>
                <a:latin typeface="Source Sans Pro"/>
              </a:rPr>
              <a:t>Rosario:</a:t>
            </a:r>
            <a:endParaRPr b="0" lang="es-ES" sz="2200" spc="-1" strike="noStrike">
              <a:latin typeface="Source Sans Pro"/>
            </a:endParaRPr>
          </a:p>
          <a:p>
            <a:r>
              <a:rPr b="0" lang="es-ES" sz="1400" spc="-1" strike="noStrike">
                <a:solidFill>
                  <a:srgbClr val="000000"/>
                </a:solidFill>
                <a:latin typeface="Source Sans Pro"/>
              </a:rPr>
              <a:t>2do. Nivel: 40 efectores</a:t>
            </a:r>
            <a:endParaRPr b="0" lang="es-ES" sz="1400" spc="-1" strike="noStrike">
              <a:latin typeface="Source Sans Pro"/>
            </a:endParaRPr>
          </a:p>
          <a:p>
            <a:r>
              <a:rPr b="0" lang="es-ES" sz="1400" spc="-1" strike="noStrike">
                <a:solidFill>
                  <a:srgbClr val="000000"/>
                </a:solidFill>
                <a:latin typeface="Source Sans Pro"/>
              </a:rPr>
              <a:t>3er. Nivel: </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Hospital Provincial Centenario</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Hospital Eva Perón (G. Baigorria)</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Centro Regional de Salud Mental Dr. A. Ávila</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Hospital Provincial</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Hospital de Niños Zona Norte</a:t>
            </a:r>
            <a:endParaRPr b="0" lang="es-ES" sz="1400" spc="-1" strike="noStrike">
              <a:latin typeface="Source Sans Pro"/>
            </a:endParaRPr>
          </a:p>
          <a:p>
            <a:pPr marL="216000" indent="-216000">
              <a:buClr>
                <a:srgbClr val="000000"/>
              </a:buClr>
              <a:buFont typeface="StarSymbol"/>
              <a:buAutoNum type="arabicPeriod"/>
            </a:pPr>
            <a:r>
              <a:rPr b="0" lang="es-ES" sz="1400" spc="-1" strike="noStrike">
                <a:solidFill>
                  <a:srgbClr val="000000"/>
                </a:solidFill>
                <a:latin typeface="Source Sans Pro"/>
              </a:rPr>
              <a:t>Maternidad Martin (Municipal)</a:t>
            </a:r>
            <a:endParaRPr b="0" lang="es-ES" sz="1400" spc="-1" strike="noStrike">
              <a:latin typeface="Source Sans Pro"/>
            </a:endParaRPr>
          </a:p>
        </p:txBody>
      </p:sp>
      <p:sp>
        <p:nvSpPr>
          <p:cNvPr id="135" name="TextShape 6"/>
          <p:cNvSpPr txBox="1"/>
          <p:nvPr/>
        </p:nvSpPr>
        <p:spPr>
          <a:xfrm>
            <a:off x="1926360" y="1974600"/>
            <a:ext cx="2053440" cy="1112760"/>
          </a:xfrm>
          <a:prstGeom prst="rect">
            <a:avLst/>
          </a:prstGeom>
          <a:noFill/>
          <a:ln>
            <a:noFill/>
          </a:ln>
        </p:spPr>
        <p:txBody>
          <a:bodyPr lIns="90000" rIns="90000" tIns="45000" bIns="45000"/>
          <a:p>
            <a:r>
              <a:rPr b="1" lang="es-ES" sz="2200" spc="-1" strike="noStrike">
                <a:solidFill>
                  <a:srgbClr val="182f7c"/>
                </a:solidFill>
                <a:latin typeface="Source Sans Pro"/>
              </a:rPr>
              <a:t>Rafaela:</a:t>
            </a:r>
            <a:endParaRPr b="0" lang="es-ES" sz="2200" spc="-1" strike="noStrike">
              <a:latin typeface="Source Sans Pro"/>
            </a:endParaRPr>
          </a:p>
          <a:p>
            <a:r>
              <a:rPr b="0" lang="es-ES" sz="1400" spc="-1" strike="noStrike">
                <a:latin typeface="Source Sans Pro"/>
              </a:rPr>
              <a:t>2do. Nivel: 13 efectores</a:t>
            </a:r>
            <a:endParaRPr b="0" lang="es-ES" sz="1400" spc="-1" strike="noStrike">
              <a:latin typeface="Source Sans Pro"/>
            </a:endParaRPr>
          </a:p>
          <a:p>
            <a:r>
              <a:rPr b="0" lang="es-ES" sz="1400" spc="-1" strike="noStrike">
                <a:latin typeface="Source Sans Pro"/>
              </a:rPr>
              <a:t>3er. Nivel:</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Samco Dr. Jaime Ferre</a:t>
            </a:r>
            <a:endParaRPr b="0" lang="es-ES" sz="1400" spc="-1" strike="noStrike">
              <a:latin typeface="Source Sans Pro"/>
            </a:endParaRPr>
          </a:p>
        </p:txBody>
      </p:sp>
      <p:sp>
        <p:nvSpPr>
          <p:cNvPr id="136" name="TextShape 7"/>
          <p:cNvSpPr txBox="1"/>
          <p:nvPr/>
        </p:nvSpPr>
        <p:spPr>
          <a:xfrm>
            <a:off x="6002640" y="3407400"/>
            <a:ext cx="3141360" cy="1560600"/>
          </a:xfrm>
          <a:prstGeom prst="rect">
            <a:avLst/>
          </a:prstGeom>
          <a:noFill/>
          <a:ln>
            <a:noFill/>
          </a:ln>
        </p:spPr>
        <p:txBody>
          <a:bodyPr lIns="90000" rIns="90000" tIns="45000" bIns="45000"/>
          <a:p>
            <a:r>
              <a:rPr b="1" lang="es-ES" sz="2200" spc="-1" strike="noStrike">
                <a:solidFill>
                  <a:srgbClr val="ba131a"/>
                </a:solidFill>
                <a:latin typeface="Source Sans Pro"/>
              </a:rPr>
              <a:t>Santa Fe:</a:t>
            </a:r>
            <a:endParaRPr b="0" lang="es-ES" sz="2200" spc="-1" strike="noStrike">
              <a:latin typeface="Source Sans Pro"/>
            </a:endParaRPr>
          </a:p>
          <a:p>
            <a:r>
              <a:rPr b="0" lang="es-ES" sz="1400" spc="-1" strike="noStrike">
                <a:latin typeface="Source Sans Pro"/>
              </a:rPr>
              <a:t>2do. Nivel: 27 efectores</a:t>
            </a:r>
            <a:endParaRPr b="0" lang="es-ES" sz="1400" spc="-1" strike="noStrike">
              <a:latin typeface="Source Sans Pro"/>
            </a:endParaRPr>
          </a:p>
          <a:p>
            <a:r>
              <a:rPr b="0" lang="es-ES" sz="1400" spc="-1" strike="noStrike">
                <a:latin typeface="Source Sans Pro"/>
              </a:rPr>
              <a:t>3er. Nivel:</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Hospital Dr. José María Cullen</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Hospital Dr. J. B. Iturraspe</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Hospital de Niños Dr. Orlando Alassia</a:t>
            </a:r>
            <a:endParaRPr b="0" lang="es-ES" sz="1400" spc="-1" strike="noStrike">
              <a:latin typeface="Source Sans Pro"/>
            </a:endParaRPr>
          </a:p>
        </p:txBody>
      </p:sp>
      <p:sp>
        <p:nvSpPr>
          <p:cNvPr id="137" name="TextShape 8"/>
          <p:cNvSpPr txBox="1"/>
          <p:nvPr/>
        </p:nvSpPr>
        <p:spPr>
          <a:xfrm>
            <a:off x="5867640" y="5472000"/>
            <a:ext cx="2052360" cy="1112760"/>
          </a:xfrm>
          <a:prstGeom prst="rect">
            <a:avLst/>
          </a:prstGeom>
          <a:noFill/>
          <a:ln>
            <a:noFill/>
          </a:ln>
        </p:spPr>
        <p:txBody>
          <a:bodyPr lIns="90000" rIns="90000" tIns="45000" bIns="45000"/>
          <a:p>
            <a:r>
              <a:rPr b="1" lang="es-ES" sz="2200" spc="-1" strike="noStrike">
                <a:solidFill>
                  <a:srgbClr val="2b511a"/>
                </a:solidFill>
                <a:latin typeface="Source Sans Pro"/>
              </a:rPr>
              <a:t>Venado Tuerto:</a:t>
            </a:r>
            <a:endParaRPr b="0" lang="es-ES" sz="2200" spc="-1" strike="noStrike">
              <a:latin typeface="Source Sans Pro"/>
            </a:endParaRPr>
          </a:p>
          <a:p>
            <a:r>
              <a:rPr b="0" lang="es-ES" sz="1400" spc="-1" strike="noStrike">
                <a:latin typeface="Source Sans Pro"/>
              </a:rPr>
              <a:t>2do. Nivel: 17 efectores</a:t>
            </a:r>
            <a:endParaRPr b="0" lang="es-ES" sz="1400" spc="-1" strike="noStrike">
              <a:latin typeface="Source Sans Pro"/>
            </a:endParaRPr>
          </a:p>
          <a:p>
            <a:r>
              <a:rPr b="0" lang="es-ES" sz="1400" spc="-1" strike="noStrike">
                <a:latin typeface="Source Sans Pro"/>
              </a:rPr>
              <a:t>3er. Nivel:</a:t>
            </a:r>
            <a:endParaRPr b="0" lang="es-ES" sz="1400" spc="-1" strike="noStrike">
              <a:latin typeface="Source Sans Pro"/>
            </a:endParaRPr>
          </a:p>
          <a:p>
            <a:pPr marL="216000" indent="-216000">
              <a:buClr>
                <a:srgbClr val="000000"/>
              </a:buClr>
              <a:buFont typeface="StarSymbol"/>
              <a:buAutoNum type="arabicPeriod"/>
            </a:pPr>
            <a:r>
              <a:rPr b="0" lang="es-ES" sz="1400" spc="-1" strike="noStrike">
                <a:latin typeface="Source Sans Pro"/>
              </a:rPr>
              <a:t>Samco Dr. A. Gutiérrez</a:t>
            </a:r>
            <a:endParaRPr b="0" lang="es-ES" sz="1400" spc="-1" strike="noStrike">
              <a:latin typeface="Source Sans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9598"/>
        </a:solidFill>
      </p:bgPr>
    </p:bg>
    <p:spTree>
      <p:nvGrpSpPr>
        <p:cNvPr id="1" name=""/>
        <p:cNvGrpSpPr/>
        <p:nvPr/>
      </p:nvGrpSpPr>
      <p:grpSpPr>
        <a:xfrm>
          <a:off x="0" y="0"/>
          <a:ext cx="0" cy="0"/>
          <a:chOff x="0" y="0"/>
          <a:chExt cx="0" cy="0"/>
        </a:xfrm>
      </p:grpSpPr>
      <p:sp>
        <p:nvSpPr>
          <p:cNvPr id="138"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Informatización de efectores con internación</a:t>
            </a:r>
            <a:endParaRPr b="1" lang="es-ES" sz="3200" spc="-1" strike="noStrike">
              <a:solidFill>
                <a:srgbClr val="ffffff"/>
              </a:solidFill>
              <a:latin typeface="Source Sans Pro Black"/>
            </a:endParaRPr>
          </a:p>
        </p:txBody>
      </p:sp>
      <p:sp>
        <p:nvSpPr>
          <p:cNvPr id="139" name="TextShape 2"/>
          <p:cNvSpPr txBox="1"/>
          <p:nvPr/>
        </p:nvSpPr>
        <p:spPr>
          <a:xfrm>
            <a:off x="936720" y="691272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40" name="TextShape 3"/>
          <p:cNvSpPr txBox="1"/>
          <p:nvPr/>
        </p:nvSpPr>
        <p:spPr>
          <a:xfrm>
            <a:off x="7650000" y="6912000"/>
            <a:ext cx="1665000" cy="378720"/>
          </a:xfrm>
          <a:prstGeom prst="rect">
            <a:avLst/>
          </a:prstGeom>
          <a:noFill/>
          <a:ln>
            <a:noFill/>
          </a:ln>
        </p:spPr>
        <p:txBody>
          <a:bodyPr lIns="90000" rIns="90000" tIns="45000" bIns="45000"/>
          <a:p>
            <a:r>
              <a:rPr b="0" lang="es-ES" sz="1800" spc="-1" strike="noStrike">
                <a:latin typeface="Source Sans Pro"/>
              </a:rPr>
              <a:t>RELEVAMIENTO</a:t>
            </a:r>
            <a:endParaRPr b="0" lang="es-ES" sz="1800" spc="-1" strike="noStrike">
              <a:latin typeface="Source Sans Pro"/>
            </a:endParaRPr>
          </a:p>
        </p:txBody>
      </p:sp>
      <p:pic>
        <p:nvPicPr>
          <p:cNvPr id="141" name="" descr=""/>
          <p:cNvPicPr/>
          <p:nvPr/>
        </p:nvPicPr>
        <p:blipFill>
          <a:blip r:embed="rId1"/>
          <a:stretch/>
        </p:blipFill>
        <p:spPr>
          <a:xfrm>
            <a:off x="0" y="1440000"/>
            <a:ext cx="2232000" cy="5400000"/>
          </a:xfrm>
          <a:prstGeom prst="rect">
            <a:avLst/>
          </a:prstGeom>
          <a:ln>
            <a:noFill/>
          </a:ln>
        </p:spPr>
      </p:pic>
      <p:sp>
        <p:nvSpPr>
          <p:cNvPr id="142" name="TextShape 4"/>
          <p:cNvSpPr txBox="1"/>
          <p:nvPr/>
        </p:nvSpPr>
        <p:spPr>
          <a:xfrm>
            <a:off x="2804040" y="1783080"/>
            <a:ext cx="6483960" cy="506520"/>
          </a:xfrm>
          <a:prstGeom prst="rect">
            <a:avLst/>
          </a:prstGeom>
          <a:noFill/>
          <a:ln>
            <a:noFill/>
          </a:ln>
        </p:spPr>
        <p:txBody>
          <a:bodyPr lIns="90000" rIns="90000" tIns="45000" bIns="45000"/>
          <a:p>
            <a:r>
              <a:rPr b="1" lang="es-ES" sz="2600" spc="-1" strike="noStrike">
                <a:solidFill>
                  <a:srgbClr val="182f7c"/>
                </a:solidFill>
                <a:latin typeface="Source Sans Pro"/>
              </a:rPr>
              <a:t>Sistemas Informáticos (Ministerio de Salud)</a:t>
            </a:r>
            <a:endParaRPr b="0" lang="es-ES" sz="2600" spc="-1" strike="noStrike">
              <a:latin typeface="Source Sans Pro"/>
            </a:endParaRPr>
          </a:p>
        </p:txBody>
      </p:sp>
      <p:sp>
        <p:nvSpPr>
          <p:cNvPr id="143" name="CustomShape 5"/>
          <p:cNvSpPr/>
          <p:nvPr/>
        </p:nvSpPr>
        <p:spPr>
          <a:xfrm>
            <a:off x="5544000" y="2448000"/>
            <a:ext cx="432000" cy="432000"/>
          </a:xfrm>
          <a:custGeom>
            <a:avLst/>
            <a:gdLst/>
            <a:ahLst/>
            <a:rect l="0" t="0" r="r" b="b"/>
            <a:pathLst>
              <a:path w="1202" h="1202">
                <a:moveTo>
                  <a:pt x="300" y="0"/>
                </a:moveTo>
                <a:lnTo>
                  <a:pt x="900" y="0"/>
                </a:lnTo>
                <a:lnTo>
                  <a:pt x="900" y="300"/>
                </a:lnTo>
                <a:lnTo>
                  <a:pt x="1201" y="300"/>
                </a:lnTo>
                <a:lnTo>
                  <a:pt x="1201" y="900"/>
                </a:lnTo>
                <a:lnTo>
                  <a:pt x="900" y="900"/>
                </a:lnTo>
                <a:lnTo>
                  <a:pt x="900" y="1201"/>
                </a:lnTo>
                <a:lnTo>
                  <a:pt x="300" y="1201"/>
                </a:lnTo>
                <a:lnTo>
                  <a:pt x="300" y="900"/>
                </a:lnTo>
                <a:lnTo>
                  <a:pt x="0" y="900"/>
                </a:lnTo>
                <a:lnTo>
                  <a:pt x="0" y="300"/>
                </a:lnTo>
                <a:lnTo>
                  <a:pt x="300" y="300"/>
                </a:lnTo>
                <a:lnTo>
                  <a:pt x="300" y="0"/>
                </a:lnTo>
              </a:path>
            </a:pathLst>
          </a:custGeom>
          <a:solidFill>
            <a:srgbClr val="00b6bd"/>
          </a:solidFill>
          <a:ln>
            <a:solidFill>
              <a:srgbClr val="3465a4"/>
            </a:solidFill>
          </a:ln>
        </p:spPr>
        <p:style>
          <a:lnRef idx="0"/>
          <a:fillRef idx="0"/>
          <a:effectRef idx="0"/>
          <a:fontRef idx="minor"/>
        </p:style>
      </p:sp>
      <p:sp>
        <p:nvSpPr>
          <p:cNvPr id="144" name="TextShape 6"/>
          <p:cNvSpPr txBox="1"/>
          <p:nvPr/>
        </p:nvSpPr>
        <p:spPr>
          <a:xfrm>
            <a:off x="4032000" y="2952000"/>
            <a:ext cx="3349080" cy="720000"/>
          </a:xfrm>
          <a:prstGeom prst="rect">
            <a:avLst/>
          </a:prstGeom>
          <a:noFill/>
          <a:ln>
            <a:noFill/>
          </a:ln>
        </p:spPr>
        <p:txBody>
          <a:bodyPr lIns="90000" rIns="90000" tIns="45000" bIns="45000"/>
          <a:p>
            <a:r>
              <a:rPr b="1" lang="es-ES" sz="3200" spc="-1" strike="noStrike">
                <a:latin typeface="Source Sans Pro"/>
              </a:rPr>
              <a:t>Gestión de Camas</a:t>
            </a:r>
            <a:endParaRPr b="0" lang="es-ES" sz="3200" spc="-1" strike="noStrike">
              <a:latin typeface="Source Sans Pro"/>
            </a:endParaRPr>
          </a:p>
        </p:txBody>
      </p:sp>
      <p:sp>
        <p:nvSpPr>
          <p:cNvPr id="145" name="TextShape 7"/>
          <p:cNvSpPr txBox="1"/>
          <p:nvPr/>
        </p:nvSpPr>
        <p:spPr>
          <a:xfrm>
            <a:off x="3585960" y="4248000"/>
            <a:ext cx="2822040" cy="936000"/>
          </a:xfrm>
          <a:prstGeom prst="rect">
            <a:avLst/>
          </a:prstGeom>
          <a:noFill/>
          <a:ln>
            <a:noFill/>
          </a:ln>
        </p:spPr>
        <p:txBody>
          <a:bodyPr lIns="90000" rIns="90000" tIns="45000" bIns="45000"/>
          <a:p>
            <a:r>
              <a:rPr b="1" lang="es-ES" sz="2600" spc="-1" strike="noStrike">
                <a:solidFill>
                  <a:srgbClr val="2b511a"/>
                </a:solidFill>
                <a:latin typeface="Source Sans Pro"/>
              </a:rPr>
              <a:t>Diagnose - HMI2</a:t>
            </a:r>
            <a:endParaRPr b="0" lang="es-ES" sz="2600" spc="-1" strike="noStrike">
              <a:latin typeface="Source Sans Pro"/>
            </a:endParaRPr>
          </a:p>
          <a:p>
            <a:r>
              <a:rPr b="1" lang="es-ES" sz="2600" spc="-1" strike="noStrike">
                <a:solidFill>
                  <a:srgbClr val="2b511a"/>
                </a:solidFill>
                <a:latin typeface="Source Sans Pro"/>
              </a:rPr>
              <a:t>Epicrisis</a:t>
            </a:r>
            <a:endParaRPr b="0" lang="es-ES" sz="2600" spc="-1" strike="noStrike">
              <a:latin typeface="Source Sans Pro"/>
            </a:endParaRPr>
          </a:p>
        </p:txBody>
      </p:sp>
      <p:sp>
        <p:nvSpPr>
          <p:cNvPr id="146" name="CustomShape 8"/>
          <p:cNvSpPr/>
          <p:nvPr/>
        </p:nvSpPr>
        <p:spPr>
          <a:xfrm>
            <a:off x="5400000" y="3600000"/>
            <a:ext cx="648000" cy="360000"/>
          </a:xfrm>
          <a:custGeom>
            <a:avLst/>
            <a:gdLst/>
            <a:ahLst/>
            <a:rect l="0" t="0" r="r" b="b"/>
            <a:pathLst>
              <a:path w="1801" h="1002">
                <a:moveTo>
                  <a:pt x="450" y="0"/>
                </a:moveTo>
                <a:lnTo>
                  <a:pt x="450" y="750"/>
                </a:lnTo>
                <a:lnTo>
                  <a:pt x="0" y="750"/>
                </a:lnTo>
                <a:lnTo>
                  <a:pt x="900" y="1001"/>
                </a:lnTo>
                <a:lnTo>
                  <a:pt x="1800" y="750"/>
                </a:lnTo>
                <a:lnTo>
                  <a:pt x="1350" y="750"/>
                </a:lnTo>
                <a:lnTo>
                  <a:pt x="1350" y="0"/>
                </a:lnTo>
                <a:lnTo>
                  <a:pt x="450" y="0"/>
                </a:lnTo>
              </a:path>
            </a:pathLst>
          </a:custGeom>
          <a:solidFill>
            <a:srgbClr val="00b6bd"/>
          </a:solidFill>
          <a:ln>
            <a:solidFill>
              <a:srgbClr val="3465a4"/>
            </a:solidFill>
          </a:ln>
        </p:spPr>
        <p:style>
          <a:lnRef idx="0"/>
          <a:fillRef idx="0"/>
          <a:effectRef idx="0"/>
          <a:fontRef idx="minor"/>
        </p:style>
      </p:sp>
      <p:sp>
        <p:nvSpPr>
          <p:cNvPr id="147" name="CustomShape 9"/>
          <p:cNvSpPr/>
          <p:nvPr/>
        </p:nvSpPr>
        <p:spPr>
          <a:xfrm>
            <a:off x="6552000" y="4320000"/>
            <a:ext cx="432000" cy="936000"/>
          </a:xfrm>
          <a:custGeom>
            <a:avLst/>
            <a:gdLst/>
            <a:ahLst/>
            <a:rect l="0" t="0" r="r" b="b"/>
            <a:pathLst>
              <a:path w="1202" h="2602">
                <a:moveTo>
                  <a:pt x="0" y="0"/>
                </a:moveTo>
                <a:cubicBezTo>
                  <a:pt x="300" y="0"/>
                  <a:pt x="600" y="108"/>
                  <a:pt x="600" y="216"/>
                </a:cubicBezTo>
                <a:lnTo>
                  <a:pt x="600" y="1083"/>
                </a:lnTo>
                <a:cubicBezTo>
                  <a:pt x="600" y="1192"/>
                  <a:pt x="900" y="1300"/>
                  <a:pt x="1201" y="1300"/>
                </a:cubicBezTo>
                <a:cubicBezTo>
                  <a:pt x="900" y="1300"/>
                  <a:pt x="600" y="1408"/>
                  <a:pt x="600" y="1517"/>
                </a:cubicBezTo>
                <a:lnTo>
                  <a:pt x="600" y="2384"/>
                </a:lnTo>
                <a:cubicBezTo>
                  <a:pt x="600" y="2492"/>
                  <a:pt x="300" y="2601"/>
                  <a:pt x="0" y="2601"/>
                </a:cubicBezTo>
              </a:path>
            </a:pathLst>
          </a:custGeom>
          <a:noFill/>
          <a:ln w="38160">
            <a:solidFill>
              <a:srgbClr val="006c3b"/>
            </a:solidFill>
            <a:round/>
          </a:ln>
        </p:spPr>
        <p:style>
          <a:lnRef idx="0"/>
          <a:fillRef idx="0"/>
          <a:effectRef idx="0"/>
          <a:fontRef idx="minor"/>
        </p:style>
      </p:sp>
      <p:sp>
        <p:nvSpPr>
          <p:cNvPr id="148" name="TextShape 10"/>
          <p:cNvSpPr txBox="1"/>
          <p:nvPr/>
        </p:nvSpPr>
        <p:spPr>
          <a:xfrm>
            <a:off x="3600000" y="5655240"/>
            <a:ext cx="1694160" cy="536760"/>
          </a:xfrm>
          <a:prstGeom prst="rect">
            <a:avLst/>
          </a:prstGeom>
          <a:noFill/>
          <a:ln>
            <a:noFill/>
          </a:ln>
        </p:spPr>
        <p:txBody>
          <a:bodyPr lIns="90000" rIns="90000" tIns="45000" bIns="45000"/>
          <a:p>
            <a:r>
              <a:rPr b="1" lang="es-ES" sz="2800" spc="-1" strike="noStrike">
                <a:solidFill>
                  <a:srgbClr val="ba131a"/>
                </a:solidFill>
                <a:latin typeface="Source Sans Pro"/>
              </a:rPr>
              <a:t>SICAP - RI</a:t>
            </a:r>
            <a:endParaRPr b="0" lang="es-ES" sz="2800" spc="-1" strike="noStrike">
              <a:latin typeface="Source Sans Pro"/>
            </a:endParaRPr>
          </a:p>
        </p:txBody>
      </p:sp>
      <p:sp>
        <p:nvSpPr>
          <p:cNvPr id="149" name="CustomShape 11"/>
          <p:cNvSpPr/>
          <p:nvPr/>
        </p:nvSpPr>
        <p:spPr>
          <a:xfrm>
            <a:off x="6552000" y="5472000"/>
            <a:ext cx="432000" cy="936000"/>
          </a:xfrm>
          <a:custGeom>
            <a:avLst/>
            <a:gdLst/>
            <a:ahLst/>
            <a:rect l="0" t="0" r="r" b="b"/>
            <a:pathLst>
              <a:path w="1202" h="2602">
                <a:moveTo>
                  <a:pt x="0" y="0"/>
                </a:moveTo>
                <a:cubicBezTo>
                  <a:pt x="300" y="0"/>
                  <a:pt x="600" y="108"/>
                  <a:pt x="600" y="216"/>
                </a:cubicBezTo>
                <a:lnTo>
                  <a:pt x="600" y="1083"/>
                </a:lnTo>
                <a:cubicBezTo>
                  <a:pt x="600" y="1192"/>
                  <a:pt x="900" y="1300"/>
                  <a:pt x="1201" y="1300"/>
                </a:cubicBezTo>
                <a:cubicBezTo>
                  <a:pt x="900" y="1300"/>
                  <a:pt x="600" y="1408"/>
                  <a:pt x="600" y="1517"/>
                </a:cubicBezTo>
                <a:lnTo>
                  <a:pt x="600" y="2384"/>
                </a:lnTo>
                <a:cubicBezTo>
                  <a:pt x="600" y="2492"/>
                  <a:pt x="300" y="2601"/>
                  <a:pt x="0" y="2601"/>
                </a:cubicBezTo>
              </a:path>
            </a:pathLst>
          </a:custGeom>
          <a:noFill/>
          <a:ln w="38160">
            <a:solidFill>
              <a:srgbClr val="ba131a"/>
            </a:solidFill>
            <a:round/>
          </a:ln>
        </p:spPr>
        <p:style>
          <a:lnRef idx="0"/>
          <a:fillRef idx="0"/>
          <a:effectRef idx="0"/>
          <a:fontRef idx="minor"/>
        </p:style>
      </p:sp>
      <p:sp>
        <p:nvSpPr>
          <p:cNvPr id="150" name="TextShape 12"/>
          <p:cNvSpPr txBox="1"/>
          <p:nvPr/>
        </p:nvSpPr>
        <p:spPr>
          <a:xfrm>
            <a:off x="7488000" y="3744000"/>
            <a:ext cx="1800000" cy="864000"/>
          </a:xfrm>
          <a:prstGeom prst="rect">
            <a:avLst/>
          </a:prstGeom>
          <a:noFill/>
          <a:ln>
            <a:noFill/>
          </a:ln>
        </p:spPr>
        <p:txBody>
          <a:bodyPr lIns="90000" rIns="90000" tIns="45000" bIns="45000"/>
          <a:p>
            <a:r>
              <a:rPr b="1" lang="es-ES" sz="1800" spc="-1" strike="noStrike">
                <a:latin typeface="Source Sans Pro"/>
              </a:rPr>
              <a:t>Implementados</a:t>
            </a:r>
            <a:endParaRPr b="0" lang="es-ES" sz="1800" spc="-1" strike="noStrike">
              <a:latin typeface="Source Sans Pro"/>
            </a:endParaRPr>
          </a:p>
          <a:p>
            <a:endParaRPr b="0" lang="es-ES" sz="1800" spc="-1" strike="noStrike">
              <a:latin typeface="Source Sans Pro"/>
            </a:endParaRPr>
          </a:p>
        </p:txBody>
      </p:sp>
      <p:sp>
        <p:nvSpPr>
          <p:cNvPr id="151" name="CustomShape 13"/>
          <p:cNvSpPr/>
          <p:nvPr/>
        </p:nvSpPr>
        <p:spPr>
          <a:xfrm>
            <a:off x="8280000" y="4104000"/>
            <a:ext cx="144000" cy="216000"/>
          </a:xfrm>
          <a:custGeom>
            <a:avLst/>
            <a:gdLst/>
            <a:ahLst/>
            <a:rect l="0" t="0" r="r" b="b"/>
            <a:pathLst>
              <a:path w="402" h="602">
                <a:moveTo>
                  <a:pt x="100" y="0"/>
                </a:moveTo>
                <a:lnTo>
                  <a:pt x="100" y="450"/>
                </a:lnTo>
                <a:lnTo>
                  <a:pt x="0" y="450"/>
                </a:lnTo>
                <a:lnTo>
                  <a:pt x="200" y="601"/>
                </a:lnTo>
                <a:lnTo>
                  <a:pt x="401" y="450"/>
                </a:lnTo>
                <a:lnTo>
                  <a:pt x="300" y="450"/>
                </a:lnTo>
                <a:lnTo>
                  <a:pt x="300" y="0"/>
                </a:lnTo>
                <a:lnTo>
                  <a:pt x="100" y="0"/>
                </a:lnTo>
              </a:path>
            </a:pathLst>
          </a:custGeom>
          <a:solidFill>
            <a:srgbClr val="729fcf"/>
          </a:solidFill>
          <a:ln>
            <a:solidFill>
              <a:srgbClr val="3465a4"/>
            </a:solidFill>
          </a:ln>
        </p:spPr>
        <p:style>
          <a:lnRef idx="0"/>
          <a:fillRef idx="0"/>
          <a:effectRef idx="0"/>
          <a:fontRef idx="minor"/>
        </p:style>
      </p:sp>
      <p:sp>
        <p:nvSpPr>
          <p:cNvPr id="152" name="TextShape 14"/>
          <p:cNvSpPr txBox="1"/>
          <p:nvPr/>
        </p:nvSpPr>
        <p:spPr>
          <a:xfrm>
            <a:off x="7488000" y="4464000"/>
            <a:ext cx="2021760" cy="667080"/>
          </a:xfrm>
          <a:prstGeom prst="rect">
            <a:avLst/>
          </a:prstGeom>
          <a:noFill/>
          <a:ln>
            <a:noFill/>
          </a:ln>
        </p:spPr>
        <p:txBody>
          <a:bodyPr lIns="90000" rIns="90000" tIns="45000" bIns="45000"/>
          <a:p>
            <a:r>
              <a:rPr b="0" lang="es-ES" sz="1800" spc="-1" strike="noStrike">
                <a:latin typeface="Source Sans Pro"/>
              </a:rPr>
              <a:t>3er Nivel</a:t>
            </a:r>
            <a:endParaRPr b="0" lang="es-ES" sz="1800" spc="-1" strike="noStrike">
              <a:latin typeface="Source Sans Pro"/>
            </a:endParaRPr>
          </a:p>
          <a:p>
            <a:r>
              <a:rPr b="0" lang="es-ES" sz="1800" spc="-1" strike="noStrike">
                <a:latin typeface="Source Sans Pro"/>
              </a:rPr>
              <a:t>2do Nivel (Algunos)</a:t>
            </a:r>
            <a:endParaRPr b="0" lang="es-ES" sz="1800" spc="-1" strike="noStrike">
              <a:latin typeface="Source Sans Pro"/>
            </a:endParaRPr>
          </a:p>
        </p:txBody>
      </p:sp>
      <p:sp>
        <p:nvSpPr>
          <p:cNvPr id="153" name="TextShape 15"/>
          <p:cNvSpPr txBox="1"/>
          <p:nvPr/>
        </p:nvSpPr>
        <p:spPr>
          <a:xfrm>
            <a:off x="7416000" y="5741280"/>
            <a:ext cx="2459160" cy="378720"/>
          </a:xfrm>
          <a:prstGeom prst="rect">
            <a:avLst/>
          </a:prstGeom>
          <a:noFill/>
          <a:ln>
            <a:noFill/>
          </a:ln>
        </p:spPr>
        <p:txBody>
          <a:bodyPr lIns="90000" rIns="90000" tIns="45000" bIns="45000"/>
          <a:p>
            <a:r>
              <a:rPr b="0" lang="es-ES" sz="1800" spc="-1" strike="noStrike">
                <a:latin typeface="Source Sans Pro"/>
              </a:rPr>
              <a:t>2do. Nivel (67 efectores)</a:t>
            </a:r>
            <a:endParaRPr b="0" lang="es-ES" sz="1800" spc="-1" strike="noStrike">
              <a:latin typeface="Source Sans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4"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 Cómo funciona ?</a:t>
            </a:r>
            <a:endParaRPr b="1" lang="es-ES" sz="3200" spc="-1" strike="noStrike">
              <a:solidFill>
                <a:srgbClr val="ffffff"/>
              </a:solidFill>
              <a:latin typeface="Source Sans Pro Black"/>
            </a:endParaRPr>
          </a:p>
        </p:txBody>
      </p:sp>
      <p:sp>
        <p:nvSpPr>
          <p:cNvPr id="155" name="TextShape 2"/>
          <p:cNvSpPr txBox="1"/>
          <p:nvPr/>
        </p:nvSpPr>
        <p:spPr>
          <a:xfrm>
            <a:off x="937080" y="691308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56" name="TextShape 3"/>
          <p:cNvSpPr txBox="1"/>
          <p:nvPr/>
        </p:nvSpPr>
        <p:spPr>
          <a:xfrm>
            <a:off x="7650360" y="6912000"/>
            <a:ext cx="1968480" cy="378720"/>
          </a:xfrm>
          <a:prstGeom prst="rect">
            <a:avLst/>
          </a:prstGeom>
          <a:noFill/>
          <a:ln>
            <a:noFill/>
          </a:ln>
        </p:spPr>
        <p:txBody>
          <a:bodyPr lIns="90000" rIns="90000" tIns="45000" bIns="45000"/>
          <a:p>
            <a:r>
              <a:rPr b="0" lang="es-ES" sz="1800" spc="-1" strike="noStrike">
                <a:latin typeface="Source Sans Pro"/>
              </a:rPr>
              <a:t>FUNCIONAMIENTO</a:t>
            </a:r>
            <a:endParaRPr b="0" lang="es-ES" sz="1800" spc="-1" strike="noStrike">
              <a:latin typeface="Source Sans Pro"/>
            </a:endParaRPr>
          </a:p>
        </p:txBody>
      </p:sp>
      <p:sp>
        <p:nvSpPr>
          <p:cNvPr id="157" name="CustomShape 4"/>
          <p:cNvSpPr/>
          <p:nvPr/>
        </p:nvSpPr>
        <p:spPr>
          <a:xfrm>
            <a:off x="5127120" y="2088000"/>
            <a:ext cx="1656000" cy="1440000"/>
          </a:xfrm>
          <a:prstGeom prst="ellipse">
            <a:avLst/>
          </a:prstGeom>
          <a:solidFill>
            <a:srgbClr val="f7a19a"/>
          </a:solidFill>
          <a:ln>
            <a:solidFill>
              <a:srgbClr val="ed1c24"/>
            </a:solidFill>
          </a:ln>
        </p:spPr>
        <p:style>
          <a:lnRef idx="0"/>
          <a:fillRef idx="0"/>
          <a:effectRef idx="0"/>
          <a:fontRef idx="minor"/>
        </p:style>
        <p:txBody>
          <a:bodyPr wrap="none" lIns="90000" rIns="90000" tIns="45000" bIns="45000" anchor="ctr"/>
          <a:p>
            <a:pPr algn="ctr"/>
            <a:r>
              <a:rPr b="1" lang="es-ES" sz="4000" spc="-1" strike="noStrike">
                <a:latin typeface="Source Sans Pro"/>
              </a:rPr>
              <a:t>RI</a:t>
            </a:r>
            <a:endParaRPr b="0" lang="es-ES" sz="4000" spc="-1" strike="noStrike">
              <a:latin typeface="Source Sans Pro"/>
            </a:endParaRPr>
          </a:p>
        </p:txBody>
      </p:sp>
      <p:sp>
        <p:nvSpPr>
          <p:cNvPr id="158" name="TextShape 5"/>
          <p:cNvSpPr txBox="1"/>
          <p:nvPr/>
        </p:nvSpPr>
        <p:spPr>
          <a:xfrm>
            <a:off x="5891400" y="3096000"/>
            <a:ext cx="747720" cy="378720"/>
          </a:xfrm>
          <a:prstGeom prst="rect">
            <a:avLst/>
          </a:prstGeom>
          <a:noFill/>
          <a:ln>
            <a:noFill/>
          </a:ln>
        </p:spPr>
        <p:txBody>
          <a:bodyPr lIns="90000" rIns="90000" tIns="45000" bIns="45000"/>
          <a:p>
            <a:r>
              <a:rPr b="0" lang="es-ES" sz="1800" spc="-1" strike="noStrike">
                <a:latin typeface="Source Sans Pro"/>
              </a:rPr>
              <a:t>SICAP</a:t>
            </a:r>
            <a:endParaRPr b="0" lang="es-ES" sz="1800" spc="-1" strike="noStrike">
              <a:latin typeface="Source Sans Pro"/>
            </a:endParaRPr>
          </a:p>
        </p:txBody>
      </p:sp>
      <p:pic>
        <p:nvPicPr>
          <p:cNvPr id="159" name="" descr=""/>
          <p:cNvPicPr/>
          <p:nvPr/>
        </p:nvPicPr>
        <p:blipFill>
          <a:blip r:embed="rId2"/>
          <a:stretch/>
        </p:blipFill>
        <p:spPr>
          <a:xfrm>
            <a:off x="4767120" y="5544000"/>
            <a:ext cx="792000" cy="792000"/>
          </a:xfrm>
          <a:prstGeom prst="rect">
            <a:avLst/>
          </a:prstGeom>
          <a:ln>
            <a:noFill/>
          </a:ln>
        </p:spPr>
      </p:pic>
      <p:sp>
        <p:nvSpPr>
          <p:cNvPr id="160" name="CustomShape 6"/>
          <p:cNvSpPr/>
          <p:nvPr/>
        </p:nvSpPr>
        <p:spPr>
          <a:xfrm>
            <a:off x="4335120" y="4896000"/>
            <a:ext cx="1512000" cy="576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s-ES" sz="1800" spc="-1" strike="noStrike">
                <a:latin typeface="Source Sans Pro"/>
              </a:rPr>
              <a:t>Diagnose</a:t>
            </a:r>
            <a:endParaRPr b="0" lang="es-ES" sz="1800" spc="-1" strike="noStrike">
              <a:latin typeface="Source Sans Pro"/>
            </a:endParaRPr>
          </a:p>
        </p:txBody>
      </p:sp>
      <p:pic>
        <p:nvPicPr>
          <p:cNvPr id="161" name="" descr=""/>
          <p:cNvPicPr/>
          <p:nvPr/>
        </p:nvPicPr>
        <p:blipFill>
          <a:blip r:embed="rId3"/>
          <a:stretch/>
        </p:blipFill>
        <p:spPr>
          <a:xfrm rot="1241400">
            <a:off x="4776480" y="3699720"/>
            <a:ext cx="1123920" cy="1123920"/>
          </a:xfrm>
          <a:prstGeom prst="rect">
            <a:avLst/>
          </a:prstGeom>
          <a:ln>
            <a:noFill/>
          </a:ln>
        </p:spPr>
      </p:pic>
      <p:sp>
        <p:nvSpPr>
          <p:cNvPr id="162" name="CustomShape 7"/>
          <p:cNvSpPr/>
          <p:nvPr/>
        </p:nvSpPr>
        <p:spPr>
          <a:xfrm>
            <a:off x="4767120" y="1656000"/>
            <a:ext cx="2376000" cy="2016000"/>
          </a:xfrm>
          <a:prstGeom prst="rect">
            <a:avLst/>
          </a:prstGeom>
          <a:solidFill>
            <a:srgbClr val="cf3834"/>
          </a:solidFill>
          <a:ln w="38160">
            <a:solidFill>
              <a:srgbClr val="000000"/>
            </a:solidFill>
            <a:round/>
          </a:ln>
        </p:spPr>
        <p:style>
          <a:lnRef idx="0"/>
          <a:fillRef idx="0"/>
          <a:effectRef idx="0"/>
          <a:fontRef idx="minor"/>
        </p:style>
        <p:txBody>
          <a:bodyPr wrap="none" lIns="108720" rIns="108720" tIns="63720" bIns="63720"/>
          <a:p>
            <a:pPr algn="ctr"/>
            <a:r>
              <a:rPr b="0" lang="es-ES" sz="1800" spc="-1" strike="noStrike">
                <a:latin typeface="Source Sans Pro"/>
              </a:rPr>
              <a:t>Servidor Web - STG</a:t>
            </a:r>
            <a:endParaRPr b="0" lang="es-ES" sz="1800" spc="-1" strike="noStrike">
              <a:latin typeface="Source Sans Pro"/>
            </a:endParaRPr>
          </a:p>
        </p:txBody>
      </p:sp>
      <p:pic>
        <p:nvPicPr>
          <p:cNvPr id="163" name="" descr=""/>
          <p:cNvPicPr/>
          <p:nvPr/>
        </p:nvPicPr>
        <p:blipFill>
          <a:blip r:embed="rId4"/>
          <a:stretch/>
        </p:blipFill>
        <p:spPr>
          <a:xfrm>
            <a:off x="8583120" y="1728000"/>
            <a:ext cx="792000" cy="792000"/>
          </a:xfrm>
          <a:prstGeom prst="rect">
            <a:avLst/>
          </a:prstGeom>
          <a:ln>
            <a:noFill/>
          </a:ln>
        </p:spPr>
      </p:pic>
      <p:sp>
        <p:nvSpPr>
          <p:cNvPr id="164" name="Line 8"/>
          <p:cNvSpPr/>
          <p:nvPr/>
        </p:nvSpPr>
        <p:spPr>
          <a:xfrm flipH="1">
            <a:off x="7287120" y="2232000"/>
            <a:ext cx="1008000" cy="0"/>
          </a:xfrm>
          <a:prstGeom prst="line">
            <a:avLst/>
          </a:prstGeom>
          <a:ln>
            <a:solidFill>
              <a:srgbClr val="3465a4"/>
            </a:solidFill>
            <a:headEnd len="med" type="triangle" w="med"/>
            <a:tailEnd len="med" type="triangle" w="med"/>
          </a:ln>
        </p:spPr>
        <p:style>
          <a:lnRef idx="0"/>
          <a:fillRef idx="0"/>
          <a:effectRef idx="0"/>
          <a:fontRef idx="minor"/>
        </p:style>
      </p:sp>
      <p:sp>
        <p:nvSpPr>
          <p:cNvPr id="165" name="TextShape 9"/>
          <p:cNvSpPr txBox="1"/>
          <p:nvPr/>
        </p:nvSpPr>
        <p:spPr>
          <a:xfrm>
            <a:off x="7359120" y="2664000"/>
            <a:ext cx="840600" cy="333720"/>
          </a:xfrm>
          <a:prstGeom prst="rect">
            <a:avLst/>
          </a:prstGeom>
          <a:noFill/>
          <a:ln>
            <a:noFill/>
          </a:ln>
        </p:spPr>
        <p:txBody>
          <a:bodyPr lIns="90000" rIns="90000" tIns="45000" bIns="45000"/>
          <a:p>
            <a:r>
              <a:rPr b="0" lang="es-ES" sz="1400" spc="-1" strike="noStrike">
                <a:latin typeface="Source Sans Pro"/>
              </a:rPr>
              <a:t>Consulta</a:t>
            </a:r>
            <a:endParaRPr b="0" lang="es-ES" sz="1400" spc="-1" strike="noStrike">
              <a:latin typeface="Source Sans Pro"/>
            </a:endParaRPr>
          </a:p>
        </p:txBody>
      </p:sp>
      <p:sp>
        <p:nvSpPr>
          <p:cNvPr id="166" name="TextShape 10"/>
          <p:cNvSpPr txBox="1"/>
          <p:nvPr/>
        </p:nvSpPr>
        <p:spPr>
          <a:xfrm>
            <a:off x="8583120" y="2501280"/>
            <a:ext cx="909360" cy="450720"/>
          </a:xfrm>
          <a:prstGeom prst="rect">
            <a:avLst/>
          </a:prstGeom>
          <a:noFill/>
          <a:ln>
            <a:noFill/>
          </a:ln>
        </p:spPr>
        <p:txBody>
          <a:bodyPr lIns="90000" rIns="90000" tIns="45000" bIns="45000"/>
          <a:p>
            <a:r>
              <a:rPr b="0" lang="es-ES" sz="1800" spc="-1" strike="noStrike">
                <a:latin typeface="Source Sans Pro"/>
              </a:rPr>
              <a:t>Gestión</a:t>
            </a:r>
            <a:endParaRPr b="0" lang="es-ES" sz="1800" spc="-1" strike="noStrike">
              <a:latin typeface="Source Sans Pro"/>
            </a:endParaRPr>
          </a:p>
        </p:txBody>
      </p:sp>
      <p:pic>
        <p:nvPicPr>
          <p:cNvPr id="167" name="" descr=""/>
          <p:cNvPicPr/>
          <p:nvPr/>
        </p:nvPicPr>
        <p:blipFill>
          <a:blip r:embed="rId5"/>
          <a:stretch/>
        </p:blipFill>
        <p:spPr>
          <a:xfrm>
            <a:off x="8583120" y="3240000"/>
            <a:ext cx="864000" cy="864000"/>
          </a:xfrm>
          <a:prstGeom prst="rect">
            <a:avLst/>
          </a:prstGeom>
          <a:ln>
            <a:noFill/>
          </a:ln>
        </p:spPr>
      </p:pic>
      <p:sp>
        <p:nvSpPr>
          <p:cNvPr id="168" name="Line 11"/>
          <p:cNvSpPr/>
          <p:nvPr/>
        </p:nvSpPr>
        <p:spPr>
          <a:xfrm flipH="1" flipV="1">
            <a:off x="7359120" y="3240000"/>
            <a:ext cx="936000" cy="288000"/>
          </a:xfrm>
          <a:prstGeom prst="line">
            <a:avLst/>
          </a:prstGeom>
          <a:ln>
            <a:solidFill>
              <a:srgbClr val="3465a4"/>
            </a:solidFill>
            <a:headEnd len="med" type="triangle" w="med"/>
            <a:tailEnd len="med" type="triangle" w="med"/>
          </a:ln>
        </p:spPr>
        <p:style>
          <a:lnRef idx="0"/>
          <a:fillRef idx="0"/>
          <a:effectRef idx="0"/>
          <a:fontRef idx="minor"/>
        </p:style>
      </p:sp>
      <p:sp>
        <p:nvSpPr>
          <p:cNvPr id="169" name="TextShape 12"/>
          <p:cNvSpPr txBox="1"/>
          <p:nvPr/>
        </p:nvSpPr>
        <p:spPr>
          <a:xfrm>
            <a:off x="8583120" y="4104000"/>
            <a:ext cx="992880" cy="378720"/>
          </a:xfrm>
          <a:prstGeom prst="rect">
            <a:avLst/>
          </a:prstGeom>
          <a:noFill/>
          <a:ln>
            <a:noFill/>
          </a:ln>
        </p:spPr>
        <p:txBody>
          <a:bodyPr lIns="90000" rIns="90000" tIns="45000" bIns="45000"/>
          <a:p>
            <a:r>
              <a:rPr b="0" lang="es-ES" sz="1800" spc="-1" strike="noStrike">
                <a:latin typeface="Source Sans Pro"/>
              </a:rPr>
              <a:t>SIES 107</a:t>
            </a:r>
            <a:endParaRPr b="0" lang="es-ES" sz="1800" spc="-1" strike="noStrike">
              <a:latin typeface="Source Sans Pro"/>
            </a:endParaRPr>
          </a:p>
        </p:txBody>
      </p:sp>
      <p:pic>
        <p:nvPicPr>
          <p:cNvPr id="170" name="" descr=""/>
          <p:cNvPicPr/>
          <p:nvPr/>
        </p:nvPicPr>
        <p:blipFill>
          <a:blip r:embed="rId6"/>
          <a:stretch/>
        </p:blipFill>
        <p:spPr>
          <a:xfrm rot="20119800">
            <a:off x="6397560" y="3702960"/>
            <a:ext cx="1074240" cy="1074240"/>
          </a:xfrm>
          <a:prstGeom prst="rect">
            <a:avLst/>
          </a:prstGeom>
          <a:ln>
            <a:noFill/>
          </a:ln>
        </p:spPr>
      </p:pic>
      <p:sp>
        <p:nvSpPr>
          <p:cNvPr id="171" name="CustomShape 13"/>
          <p:cNvSpPr/>
          <p:nvPr/>
        </p:nvSpPr>
        <p:spPr>
          <a:xfrm>
            <a:off x="6711120" y="4896000"/>
            <a:ext cx="1800000" cy="57600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s-ES" sz="1800" spc="-1" strike="noStrike">
                <a:latin typeface="Source Sans Pro"/>
              </a:rPr>
              <a:t>Otros Sistemas</a:t>
            </a:r>
            <a:endParaRPr b="0" lang="es-ES" sz="1800" spc="-1" strike="noStrike">
              <a:latin typeface="Source Sans Pro"/>
            </a:endParaRPr>
          </a:p>
        </p:txBody>
      </p:sp>
      <p:pic>
        <p:nvPicPr>
          <p:cNvPr id="172" name="" descr=""/>
          <p:cNvPicPr/>
          <p:nvPr/>
        </p:nvPicPr>
        <p:blipFill>
          <a:blip r:embed="rId7"/>
          <a:stretch/>
        </p:blipFill>
        <p:spPr>
          <a:xfrm>
            <a:off x="7287120" y="5544000"/>
            <a:ext cx="792000" cy="792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3"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Plan de Implementación</a:t>
            </a:r>
            <a:endParaRPr b="1" lang="es-ES" sz="3200" spc="-1" strike="noStrike">
              <a:solidFill>
                <a:srgbClr val="ffffff"/>
              </a:solidFill>
              <a:latin typeface="Source Sans Pro Black"/>
            </a:endParaRPr>
          </a:p>
        </p:txBody>
      </p:sp>
      <p:sp>
        <p:nvSpPr>
          <p:cNvPr id="174" name="TextShape 2"/>
          <p:cNvSpPr txBox="1"/>
          <p:nvPr/>
        </p:nvSpPr>
        <p:spPr>
          <a:xfrm>
            <a:off x="936720" y="691272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75" name="TextShape 3"/>
          <p:cNvSpPr txBox="1"/>
          <p:nvPr/>
        </p:nvSpPr>
        <p:spPr>
          <a:xfrm>
            <a:off x="7650000" y="6912000"/>
            <a:ext cx="1927080" cy="378720"/>
          </a:xfrm>
          <a:prstGeom prst="rect">
            <a:avLst/>
          </a:prstGeom>
          <a:noFill/>
          <a:ln>
            <a:noFill/>
          </a:ln>
        </p:spPr>
        <p:txBody>
          <a:bodyPr lIns="90000" rIns="90000" tIns="45000" bIns="45000"/>
          <a:p>
            <a:r>
              <a:rPr b="0" lang="es-ES" sz="1800" spc="-1" strike="noStrike">
                <a:latin typeface="Source Sans Pro"/>
              </a:rPr>
              <a:t>IMPLEMENTACION</a:t>
            </a:r>
            <a:endParaRPr b="0" lang="es-ES" sz="1800" spc="-1" strike="noStrike">
              <a:latin typeface="Source Sans Pr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76" name="TextShape 1"/>
          <p:cNvSpPr txBox="1"/>
          <p:nvPr/>
        </p:nvSpPr>
        <p:spPr>
          <a:xfrm>
            <a:off x="360000" y="360000"/>
            <a:ext cx="9360000" cy="900000"/>
          </a:xfrm>
          <a:prstGeom prst="rect">
            <a:avLst/>
          </a:prstGeom>
          <a:noFill/>
          <a:ln>
            <a:noFill/>
          </a:ln>
        </p:spPr>
        <p:txBody>
          <a:bodyPr lIns="0" rIns="0" tIns="0" bIns="0" anchor="b"/>
          <a:p>
            <a:r>
              <a:rPr b="1" i="1" lang="es-ES" sz="3200" spc="-1" strike="noStrike">
                <a:solidFill>
                  <a:srgbClr val="ffffff"/>
                </a:solidFill>
                <a:latin typeface="Source Sans Pro Black"/>
              </a:rPr>
              <a:t>Preguntas ?</a:t>
            </a:r>
            <a:endParaRPr b="1" lang="es-ES" sz="3200" spc="-1" strike="noStrike">
              <a:solidFill>
                <a:srgbClr val="ffffff"/>
              </a:solidFill>
              <a:latin typeface="Source Sans Pro Black"/>
            </a:endParaRPr>
          </a:p>
        </p:txBody>
      </p:sp>
      <p:sp>
        <p:nvSpPr>
          <p:cNvPr id="177" name="TextShape 2"/>
          <p:cNvSpPr txBox="1"/>
          <p:nvPr/>
        </p:nvSpPr>
        <p:spPr>
          <a:xfrm>
            <a:off x="937080" y="6913080"/>
            <a:ext cx="6000840" cy="379080"/>
          </a:xfrm>
          <a:prstGeom prst="rect">
            <a:avLst/>
          </a:prstGeom>
          <a:noFill/>
          <a:ln>
            <a:noFill/>
          </a:ln>
        </p:spPr>
        <p:txBody>
          <a:bodyPr lIns="90000" rIns="90000" tIns="45000" bIns="45000"/>
          <a:p>
            <a:r>
              <a:rPr b="0" lang="es-ES" sz="1800" spc="-1" strike="noStrike">
                <a:latin typeface="Source Sans Pro"/>
              </a:rPr>
              <a:t>Plataforma Web para Centralización de Camas de Internación</a:t>
            </a:r>
            <a:endParaRPr b="0" lang="es-ES" sz="1800" spc="-1" strike="noStrike">
              <a:latin typeface="Source Sans Pro"/>
            </a:endParaRPr>
          </a:p>
        </p:txBody>
      </p:sp>
      <p:sp>
        <p:nvSpPr>
          <p:cNvPr id="178" name="TextShape 3"/>
          <p:cNvSpPr txBox="1"/>
          <p:nvPr/>
        </p:nvSpPr>
        <p:spPr>
          <a:xfrm>
            <a:off x="7650360" y="6912000"/>
            <a:ext cx="1206360" cy="378720"/>
          </a:xfrm>
          <a:prstGeom prst="rect">
            <a:avLst/>
          </a:prstGeom>
          <a:noFill/>
          <a:ln>
            <a:noFill/>
          </a:ln>
        </p:spPr>
        <p:txBody>
          <a:bodyPr lIns="90000" rIns="90000" tIns="45000" bIns="45000"/>
          <a:p>
            <a:r>
              <a:rPr b="0" lang="es-ES" sz="1800" spc="-1" strike="noStrike">
                <a:latin typeface="Source Sans Pro"/>
              </a:rPr>
              <a:t>EJEMPLOS</a:t>
            </a:r>
            <a:endParaRPr b="0" lang="es-ES" sz="1800" spc="-1" strike="noStrike">
              <a:latin typeface="Source Sans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TotalTime>
  <Application>LibreOffice/6.0.5.2$Linux_X86_64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2018-09-03T20:47:50Z</dcterms:created>
  <dc:creator/>
  <dc:description/>
  <dc:language>es-ES</dc:language>
  <cp:lastModifiedBy/>
  <dcterms:modified xsi:type="dcterms:W3CDTF">2018-09-05T00:53:17Z</dcterms:modified>
  <cp:revision>42</cp:revision>
  <dc:subject/>
  <dc:title>Alizarin</dc:title>
</cp:coreProperties>
</file>