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1" r:id="rId7"/>
    <p:sldId id="282" r:id="rId8"/>
    <p:sldId id="286" r:id="rId9"/>
    <p:sldId id="283" r:id="rId10"/>
    <p:sldId id="297" r:id="rId11"/>
    <p:sldId id="298" r:id="rId12"/>
    <p:sldId id="285" r:id="rId13"/>
    <p:sldId id="293" r:id="rId14"/>
    <p:sldId id="299" r:id="rId15"/>
    <p:sldId id="291" r:id="rId16"/>
    <p:sldId id="292" r:id="rId17"/>
    <p:sldId id="301" r:id="rId18"/>
    <p:sldId id="302" r:id="rId19"/>
    <p:sldId id="306" r:id="rId20"/>
    <p:sldId id="287" r:id="rId21"/>
    <p:sldId id="288" r:id="rId22"/>
    <p:sldId id="289" r:id="rId23"/>
    <p:sldId id="284" r:id="rId24"/>
    <p:sldId id="290" r:id="rId25"/>
    <p:sldId id="303" r:id="rId26"/>
    <p:sldId id="304" r:id="rId27"/>
    <p:sldId id="305" r:id="rId28"/>
    <p:sldId id="295" r:id="rId29"/>
    <p:sldId id="296" r:id="rId30"/>
    <p:sldId id="256" r:id="rId31"/>
    <p:sldId id="257" r:id="rId32"/>
    <p:sldId id="258" r:id="rId33"/>
    <p:sldId id="259" r:id="rId34"/>
    <p:sldId id="260" r:id="rId35"/>
    <p:sldId id="272" r:id="rId36"/>
    <p:sldId id="273" r:id="rId37"/>
    <p:sldId id="261" r:id="rId38"/>
    <p:sldId id="307" r:id="rId39"/>
    <p:sldId id="262" r:id="rId40"/>
    <p:sldId id="263" r:id="rId41"/>
    <p:sldId id="264" r:id="rId42"/>
    <p:sldId id="265" r:id="rId43"/>
    <p:sldId id="266" r:id="rId44"/>
    <p:sldId id="267" r:id="rId45"/>
    <p:sldId id="268" r:id="rId46"/>
    <p:sldId id="269" r:id="rId47"/>
    <p:sldId id="270" r:id="rId48"/>
    <p:sldId id="271" r:id="rId49"/>
    <p:sldId id="274" r:id="rId50"/>
    <p:sldId id="308" r:id="rId5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EAF26-AECC-4ABF-AB1C-77B4D46E580E}" v="1348" dt="2024-12-27T15:42:17.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2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A81B-CD54-A9D6-3587-1DE7D7E27D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8E632F-E9B3-07C0-ABA0-BCA4EA03B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F7DAB049-B797-A458-3841-A3CDBDC53C68}"/>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9572B587-0716-0C31-E5EC-415A0AAE0CB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D1AB0B3-6888-2BF5-E42C-6504146386D5}"/>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01430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C59FA-24E2-C4BF-F405-20B53A76747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C3BFEE8-4592-AA2F-9B30-E5B6F1CF1B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3CA6710-25F3-7FB4-ADE2-C945ABD25BFB}"/>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5CFAE531-2F04-5E0F-2D0E-3FB4A2B6742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3061FD3-B89F-7E96-39A1-CC4012F0D562}"/>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5454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6753F7-E05A-3F7F-4BB8-9012DE4132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8A9E4A3-893A-111C-B7E5-2E433289122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F075A28-2BA7-240C-FC12-3BD8D0CFD8E6}"/>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90FA858E-1872-76E9-8067-50FB1C60991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7129CD2-0AFD-6826-D70F-A80C5A96CD0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123665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FEE4F-88DA-C361-2D99-80CF4FEF0E2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42D4A48-ACA0-7B12-149A-A7DC1B9B6E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978437F-0BC4-6054-61D1-1ABD2DD93B55}"/>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3F72C028-B429-75E2-E701-90BAC438471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FF4D0BE-1EEB-C930-3ED7-149AC7758B8B}"/>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5463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D502A-6F62-4836-180D-0FEC3578EC5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093A1AB-A698-764D-A948-C4497FDD4E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E7F8FF9-399C-8FC2-FF78-DBD4AB906A8F}"/>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9C9EFB66-AEB7-ED62-7626-54DC3CCED13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DD3CFF-5796-1424-8B47-1DB9AC2D4D8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1908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22C0D-0C2D-BFA0-A16A-9688F141F86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4F5A6F7-81C7-A0A6-F65C-2E7D866E36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16332A0-F2C6-0C79-486F-9D1722072B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888C5ABE-813C-BC1D-DC59-F18D76198FB5}"/>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6" name="Marcador de pie de página 5">
            <a:extLst>
              <a:ext uri="{FF2B5EF4-FFF2-40B4-BE49-F238E27FC236}">
                <a16:creationId xmlns:a16="http://schemas.microsoft.com/office/drawing/2014/main" id="{456B86BA-40CE-5DDC-4CC4-881403103B4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51BA68B-5C76-C2F7-20F5-541C81177338}"/>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22609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D0951-6344-F6BA-8A6B-B5C1DB6AE07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5E7BB29-0710-C784-D34E-173359423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898247-322C-E627-1088-9B6973253D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9BF6E33-2FB6-D633-AF7C-CDC302A2F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D1A84F7-552B-9455-D7D5-7CF3C9113A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9BDA7BA-5080-C9BC-BA39-EC9AD042602B}"/>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8" name="Marcador de pie de página 7">
            <a:extLst>
              <a:ext uri="{FF2B5EF4-FFF2-40B4-BE49-F238E27FC236}">
                <a16:creationId xmlns:a16="http://schemas.microsoft.com/office/drawing/2014/main" id="{A51049D5-53BF-BE9D-8BDA-FA7F4C0B8EC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0B9B255-0052-4D3D-6ECA-8B5D6E8DB461}"/>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42495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79E5E-C6FD-0A16-D687-30981C1C281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B1F528D-C327-B360-38CE-34234D709FF4}"/>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4" name="Marcador de pie de página 3">
            <a:extLst>
              <a:ext uri="{FF2B5EF4-FFF2-40B4-BE49-F238E27FC236}">
                <a16:creationId xmlns:a16="http://schemas.microsoft.com/office/drawing/2014/main" id="{DD6BEA3A-7E1E-C955-4EDA-CF889706101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0EFDC9A4-B6DA-2237-DB8F-EB1A36DFCC6B}"/>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99251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25A1EB-2C59-EBF0-6302-4AEEDFF7BE4D}"/>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3" name="Marcador de pie de página 2">
            <a:extLst>
              <a:ext uri="{FF2B5EF4-FFF2-40B4-BE49-F238E27FC236}">
                <a16:creationId xmlns:a16="http://schemas.microsoft.com/office/drawing/2014/main" id="{3B245F11-B648-31DA-642A-9255224979F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E1358035-DDC1-237D-3211-12CE3598457C}"/>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62119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31CB0-2423-F1E6-16A4-D2933E051B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842AD05-4E16-B255-9CFB-1335EDE42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77D0F3C7-7B5F-EAD4-034F-25E78C898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E82D87-A1EB-0046-3DCD-638FCADDC4E5}"/>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6" name="Marcador de pie de página 5">
            <a:extLst>
              <a:ext uri="{FF2B5EF4-FFF2-40B4-BE49-F238E27FC236}">
                <a16:creationId xmlns:a16="http://schemas.microsoft.com/office/drawing/2014/main" id="{18FC54CE-FB40-2D04-55DB-EF3C2AFBDBB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5041BE-563E-0C1A-9F28-E11CA8629B47}"/>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43867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FD975-1AAF-FCFB-89AE-5D92D2B407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D0712BE-2D14-CEA0-8539-A86F5B038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D9D1F40-FAE4-71B5-80DD-EC5BBDBFB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F05A45E-39B4-77CC-AAC4-A73E04728757}"/>
              </a:ext>
            </a:extLst>
          </p:cNvPr>
          <p:cNvSpPr>
            <a:spLocks noGrp="1"/>
          </p:cNvSpPr>
          <p:nvPr>
            <p:ph type="dt" sz="half" idx="10"/>
          </p:nvPr>
        </p:nvSpPr>
        <p:spPr/>
        <p:txBody>
          <a:bodyPr/>
          <a:lstStyle/>
          <a:p>
            <a:fld id="{C623EDBE-0969-4271-8FC8-DB84BDFC880F}" type="datetimeFigureOut">
              <a:rPr lang="es-CL" smtClean="0"/>
              <a:t>28-12-2024</a:t>
            </a:fld>
            <a:endParaRPr lang="es-CL"/>
          </a:p>
        </p:txBody>
      </p:sp>
      <p:sp>
        <p:nvSpPr>
          <p:cNvPr id="6" name="Marcador de pie de página 5">
            <a:extLst>
              <a:ext uri="{FF2B5EF4-FFF2-40B4-BE49-F238E27FC236}">
                <a16:creationId xmlns:a16="http://schemas.microsoft.com/office/drawing/2014/main" id="{1DCDD1F0-EBB8-D882-ED08-28DF4F511FA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0C87066-38E9-53FF-F1ED-E5DC1F21DEB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15953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C334-276A-90F7-E6EE-C5E2A4CE3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87448B5-AC5D-24A3-39F1-915FA930E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71747C7-C71C-1253-523D-CB3625C76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23EDBE-0969-4271-8FC8-DB84BDFC880F}" type="datetimeFigureOut">
              <a:rPr lang="es-CL" smtClean="0"/>
              <a:t>28-12-2024</a:t>
            </a:fld>
            <a:endParaRPr lang="es-CL"/>
          </a:p>
        </p:txBody>
      </p:sp>
      <p:sp>
        <p:nvSpPr>
          <p:cNvPr id="5" name="Marcador de pie de página 4">
            <a:extLst>
              <a:ext uri="{FF2B5EF4-FFF2-40B4-BE49-F238E27FC236}">
                <a16:creationId xmlns:a16="http://schemas.microsoft.com/office/drawing/2014/main" id="{0B2CE980-FC5F-67B7-10C6-86FC99C36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5870FD33-B101-F9DC-2B6B-5DDF0C249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3F0540-8F41-4701-878F-4FC4461CCBFB}" type="slidenum">
              <a:rPr lang="es-CL" smtClean="0"/>
              <a:t>‹Nº›</a:t>
            </a:fld>
            <a:endParaRPr lang="es-CL"/>
          </a:p>
        </p:txBody>
      </p:sp>
    </p:spTree>
    <p:extLst>
      <p:ext uri="{BB962C8B-B14F-4D97-AF65-F5344CB8AC3E}">
        <p14:creationId xmlns:p14="http://schemas.microsoft.com/office/powerpoint/2010/main" val="150800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A1BF2-05DA-7CEB-5BE6-A6644A980657}"/>
              </a:ext>
            </a:extLst>
          </p:cNvPr>
          <p:cNvSpPr>
            <a:spLocks noGrp="1"/>
          </p:cNvSpPr>
          <p:nvPr>
            <p:ph type="title"/>
          </p:nvPr>
        </p:nvSpPr>
        <p:spPr>
          <a:xfrm>
            <a:off x="755073" y="905452"/>
            <a:ext cx="10515600" cy="1325563"/>
          </a:xfrm>
        </p:spPr>
        <p:txBody>
          <a:bodyPr>
            <a:noAutofit/>
          </a:bodyPr>
          <a:lstStyle/>
          <a:p>
            <a:r>
              <a:rPr lang="es-ES" sz="5400" dirty="0"/>
              <a:t>EL LIDERAZGO BIBLICO SEGÚN LA </a:t>
            </a:r>
            <a:br>
              <a:rPr lang="es-ES" sz="5400" dirty="0"/>
            </a:br>
            <a:r>
              <a:rPr lang="es-ES" sz="5400" dirty="0"/>
              <a:t>                               BIBLIA</a:t>
            </a:r>
            <a:endParaRPr lang="es-CL" sz="5400" dirty="0"/>
          </a:p>
        </p:txBody>
      </p:sp>
      <p:sp>
        <p:nvSpPr>
          <p:cNvPr id="3" name="Marcador de contenido 2">
            <a:extLst>
              <a:ext uri="{FF2B5EF4-FFF2-40B4-BE49-F238E27FC236}">
                <a16:creationId xmlns:a16="http://schemas.microsoft.com/office/drawing/2014/main" id="{0A38B371-3E88-5683-6FB8-E6A8B3703FC3}"/>
              </a:ext>
            </a:extLst>
          </p:cNvPr>
          <p:cNvSpPr>
            <a:spLocks noGrp="1"/>
          </p:cNvSpPr>
          <p:nvPr>
            <p:ph idx="1"/>
          </p:nvPr>
        </p:nvSpPr>
        <p:spPr>
          <a:xfrm>
            <a:off x="3259282" y="2656898"/>
            <a:ext cx="10515600" cy="4351338"/>
          </a:xfrm>
        </p:spPr>
        <p:txBody>
          <a:bodyPr>
            <a:normAutofit/>
          </a:bodyPr>
          <a:lstStyle/>
          <a:p>
            <a:pPr marL="0" indent="0">
              <a:buNone/>
            </a:pPr>
            <a:r>
              <a:rPr lang="es-ES" sz="4000" dirty="0"/>
              <a:t>NUEVO TESTAMENTO</a:t>
            </a:r>
            <a:endParaRPr lang="es-CL" sz="4000" dirty="0"/>
          </a:p>
        </p:txBody>
      </p:sp>
    </p:spTree>
    <p:extLst>
      <p:ext uri="{BB962C8B-B14F-4D97-AF65-F5344CB8AC3E}">
        <p14:creationId xmlns:p14="http://schemas.microsoft.com/office/powerpoint/2010/main" val="235993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3464E-36AD-690F-7D75-37CD1F974147}"/>
              </a:ext>
            </a:extLst>
          </p:cNvPr>
          <p:cNvSpPr>
            <a:spLocks noGrp="1"/>
          </p:cNvSpPr>
          <p:nvPr>
            <p:ph type="title"/>
          </p:nvPr>
        </p:nvSpPr>
        <p:spPr>
          <a:xfrm>
            <a:off x="1244600" y="198437"/>
            <a:ext cx="10515600" cy="1325563"/>
          </a:xfrm>
        </p:spPr>
        <p:txBody>
          <a:bodyPr/>
          <a:lstStyle/>
          <a:p>
            <a:r>
              <a:rPr lang="es-CL" dirty="0"/>
              <a:t>¿Que es , y para que es la imposición de manos? </a:t>
            </a:r>
            <a:r>
              <a:rPr lang="es-CL" b="1" dirty="0">
                <a:highlight>
                  <a:srgbClr val="FFFF00"/>
                </a:highlight>
              </a:rPr>
              <a:t>(encomendar)</a:t>
            </a:r>
          </a:p>
        </p:txBody>
      </p:sp>
      <p:sp>
        <p:nvSpPr>
          <p:cNvPr id="3" name="Marcador de contenido 2">
            <a:extLst>
              <a:ext uri="{FF2B5EF4-FFF2-40B4-BE49-F238E27FC236}">
                <a16:creationId xmlns:a16="http://schemas.microsoft.com/office/drawing/2014/main" id="{6C84EE73-D823-1BAD-0204-38D7A7D42EB9}"/>
              </a:ext>
            </a:extLst>
          </p:cNvPr>
          <p:cNvSpPr>
            <a:spLocks noGrp="1"/>
          </p:cNvSpPr>
          <p:nvPr>
            <p:ph idx="1"/>
          </p:nvPr>
        </p:nvSpPr>
        <p:spPr>
          <a:xfrm>
            <a:off x="0" y="1641231"/>
            <a:ext cx="12192000" cy="5216768"/>
          </a:xfrm>
        </p:spPr>
        <p:txBody>
          <a:bodyPr>
            <a:normAutofit/>
          </a:bodyPr>
          <a:lstStyle/>
          <a:p>
            <a:pPr>
              <a:buFontTx/>
              <a:buChar char="-"/>
            </a:pPr>
            <a:r>
              <a:rPr lang="es-CL" dirty="0"/>
              <a:t>Es una señal o un acto de aprobación.</a:t>
            </a:r>
          </a:p>
          <a:p>
            <a:pPr>
              <a:buFontTx/>
              <a:buChar char="-"/>
            </a:pPr>
            <a:r>
              <a:rPr lang="es-CL" dirty="0"/>
              <a:t>La forma estipulada para darle </a:t>
            </a:r>
            <a:r>
              <a:rPr lang="es-CL" dirty="0">
                <a:highlight>
                  <a:srgbClr val="FFFF00"/>
                </a:highlight>
              </a:rPr>
              <a:t>autoridad</a:t>
            </a:r>
            <a:r>
              <a:rPr lang="es-CL" dirty="0"/>
              <a:t> a una persona, ya sea a un enviado(misión apostólica) o para nombrar ancianos o diáconos.</a:t>
            </a:r>
          </a:p>
          <a:p>
            <a:pPr>
              <a:buFontTx/>
              <a:buChar char="-"/>
            </a:pPr>
            <a:r>
              <a:rPr lang="es-CL" dirty="0"/>
              <a:t>Es un acto donde te haces </a:t>
            </a:r>
            <a:r>
              <a:rPr lang="es-CL" dirty="0">
                <a:highlight>
                  <a:srgbClr val="FFFF00"/>
                </a:highlight>
              </a:rPr>
              <a:t>cómplice</a:t>
            </a:r>
            <a:r>
              <a:rPr lang="es-CL" dirty="0"/>
              <a:t> de una decisión .</a:t>
            </a:r>
          </a:p>
          <a:p>
            <a:pPr>
              <a:buFontTx/>
              <a:buChar char="-"/>
            </a:pPr>
            <a:r>
              <a:rPr lang="es-CL" dirty="0"/>
              <a:t>Te haces </a:t>
            </a:r>
            <a:r>
              <a:rPr lang="es-CL" dirty="0">
                <a:highlight>
                  <a:srgbClr val="FFFF00"/>
                </a:highlight>
              </a:rPr>
              <a:t>responsable</a:t>
            </a:r>
            <a:r>
              <a:rPr lang="es-CL" dirty="0"/>
              <a:t> de quien encomendaste a  la función o labor.</a:t>
            </a:r>
          </a:p>
          <a:p>
            <a:pPr>
              <a:buFontTx/>
              <a:buChar char="-"/>
            </a:pPr>
            <a:endParaRPr lang="es-CL" dirty="0"/>
          </a:p>
          <a:p>
            <a:pPr marL="0" indent="0">
              <a:buNone/>
            </a:pPr>
            <a:r>
              <a:rPr lang="es-CL" sz="3200" b="1" dirty="0"/>
              <a:t>Concepto importante</a:t>
            </a:r>
          </a:p>
          <a:p>
            <a:pPr marL="0" indent="0">
              <a:buNone/>
            </a:pPr>
            <a:r>
              <a:rPr lang="es-CL" sz="3200" b="1" dirty="0"/>
              <a:t>Significado completo de la palabra </a:t>
            </a:r>
            <a:r>
              <a:rPr lang="es-CL" sz="3200" b="1" dirty="0">
                <a:highlight>
                  <a:srgbClr val="FFFF00"/>
                </a:highlight>
              </a:rPr>
              <a:t>encomendar</a:t>
            </a:r>
            <a:r>
              <a:rPr lang="es-CL" sz="3200" b="1" dirty="0"/>
              <a:t>:</a:t>
            </a:r>
          </a:p>
          <a:p>
            <a:pPr marL="0" indent="0">
              <a:buNone/>
            </a:pPr>
            <a:r>
              <a:rPr lang="es-CL" sz="3200" dirty="0"/>
              <a:t>Confiar, exponer, entregar, dar bendición de protección,</a:t>
            </a:r>
          </a:p>
          <a:p>
            <a:pPr marL="0" indent="0">
              <a:buNone/>
            </a:pPr>
            <a:r>
              <a:rPr lang="es-CL" sz="3200" dirty="0"/>
              <a:t>premiar, fijar valoración sobre, honrar, atención.</a:t>
            </a:r>
          </a:p>
        </p:txBody>
      </p:sp>
    </p:spTree>
    <p:extLst>
      <p:ext uri="{BB962C8B-B14F-4D97-AF65-F5344CB8AC3E}">
        <p14:creationId xmlns:p14="http://schemas.microsoft.com/office/powerpoint/2010/main" val="31408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4CBF4-CAEC-7931-2960-5430DED54653}"/>
              </a:ext>
            </a:extLst>
          </p:cNvPr>
          <p:cNvSpPr>
            <a:spLocks noGrp="1"/>
          </p:cNvSpPr>
          <p:nvPr>
            <p:ph type="title"/>
          </p:nvPr>
        </p:nvSpPr>
        <p:spPr>
          <a:xfrm>
            <a:off x="1033585" y="120283"/>
            <a:ext cx="10515600" cy="1325563"/>
          </a:xfrm>
        </p:spPr>
        <p:txBody>
          <a:bodyPr/>
          <a:lstStyle/>
          <a:p>
            <a:r>
              <a:rPr lang="es-CL" dirty="0"/>
              <a:t>Tres casos diferentes de una </a:t>
            </a:r>
            <a:r>
              <a:rPr lang="es-CL" b="1" dirty="0">
                <a:highlight>
                  <a:srgbClr val="FFFF00"/>
                </a:highlight>
              </a:rPr>
              <a:t>encomendación </a:t>
            </a:r>
          </a:p>
        </p:txBody>
      </p:sp>
      <p:sp>
        <p:nvSpPr>
          <p:cNvPr id="3" name="Marcador de contenido 2">
            <a:extLst>
              <a:ext uri="{FF2B5EF4-FFF2-40B4-BE49-F238E27FC236}">
                <a16:creationId xmlns:a16="http://schemas.microsoft.com/office/drawing/2014/main" id="{C9B14AB3-C4DA-9AAE-10F6-37DE9B7A0707}"/>
              </a:ext>
            </a:extLst>
          </p:cNvPr>
          <p:cNvSpPr>
            <a:spLocks noGrp="1"/>
          </p:cNvSpPr>
          <p:nvPr>
            <p:ph idx="1"/>
          </p:nvPr>
        </p:nvSpPr>
        <p:spPr>
          <a:xfrm>
            <a:off x="0" y="1445846"/>
            <a:ext cx="12192000" cy="5412154"/>
          </a:xfrm>
        </p:spPr>
        <p:txBody>
          <a:bodyPr/>
          <a:lstStyle/>
          <a:p>
            <a:pPr marL="0" indent="0">
              <a:buNone/>
            </a:pPr>
            <a:endParaRPr lang="es-CL" dirty="0"/>
          </a:p>
          <a:p>
            <a:pPr marL="0" indent="0">
              <a:buNone/>
            </a:pPr>
            <a:r>
              <a:rPr lang="es-CL" sz="3200" b="1" dirty="0"/>
              <a:t>Nombramiento a un cargo o a una función :</a:t>
            </a:r>
          </a:p>
          <a:p>
            <a:pPr marL="0" indent="0">
              <a:buNone/>
            </a:pPr>
            <a:endParaRPr lang="es-CL" b="1" dirty="0"/>
          </a:p>
          <a:p>
            <a:pPr marL="0" indent="0">
              <a:buNone/>
            </a:pPr>
            <a:r>
              <a:rPr lang="es-CL" b="1" dirty="0"/>
              <a:t>Hechos 6:1-6 </a:t>
            </a:r>
            <a:r>
              <a:rPr lang="es-CL" dirty="0"/>
              <a:t> (nombramiento de diáconos)</a:t>
            </a:r>
          </a:p>
          <a:p>
            <a:pPr marL="0" indent="0">
              <a:buNone/>
            </a:pPr>
            <a:r>
              <a:rPr lang="es-CL" b="1" dirty="0"/>
              <a:t>Hechos 13:3-4  </a:t>
            </a:r>
            <a:r>
              <a:rPr lang="es-CL" dirty="0"/>
              <a:t>(envió a una misión)</a:t>
            </a:r>
          </a:p>
          <a:p>
            <a:pPr marL="0" indent="0">
              <a:buNone/>
            </a:pPr>
            <a:r>
              <a:rPr lang="es-CL" b="1" dirty="0"/>
              <a:t>Hechos 14:23 </a:t>
            </a:r>
            <a:r>
              <a:rPr lang="es-CL" dirty="0"/>
              <a:t>TLA (nombramiento de ancianos)</a:t>
            </a:r>
          </a:p>
          <a:p>
            <a:pPr marL="0" indent="0">
              <a:buNone/>
            </a:pPr>
            <a:endParaRPr lang="es-CL" dirty="0"/>
          </a:p>
          <a:p>
            <a:pPr marL="0" indent="0">
              <a:buNone/>
            </a:pPr>
            <a:r>
              <a:rPr lang="es-CL" dirty="0"/>
              <a:t>- Ejemplo A.T </a:t>
            </a:r>
            <a:r>
              <a:rPr lang="es-CL" b="1" dirty="0"/>
              <a:t>Números 27:22-23</a:t>
            </a:r>
            <a:r>
              <a:rPr lang="es-CL" dirty="0"/>
              <a:t>(imposición de manos de Moisés a Josué para pasarle el mando)</a:t>
            </a:r>
          </a:p>
        </p:txBody>
      </p:sp>
    </p:spTree>
    <p:extLst>
      <p:ext uri="{BB962C8B-B14F-4D97-AF65-F5344CB8AC3E}">
        <p14:creationId xmlns:p14="http://schemas.microsoft.com/office/powerpoint/2010/main" val="350354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F0A9A-BBDB-4833-13C6-4CC2FEC2034F}"/>
              </a:ext>
            </a:extLst>
          </p:cNvPr>
          <p:cNvSpPr>
            <a:spLocks noGrp="1"/>
          </p:cNvSpPr>
          <p:nvPr>
            <p:ph type="title"/>
          </p:nvPr>
        </p:nvSpPr>
        <p:spPr>
          <a:xfrm flipH="1" flipV="1">
            <a:off x="11353798" y="319406"/>
            <a:ext cx="45719" cy="45719"/>
          </a:xfrm>
        </p:spPr>
        <p:txBody>
          <a:bodyPr>
            <a:normAutofit fontScale="90000"/>
          </a:bodyPr>
          <a:lstStyle/>
          <a:p>
            <a:endParaRPr lang="es-CL" dirty="0"/>
          </a:p>
        </p:txBody>
      </p:sp>
      <p:sp>
        <p:nvSpPr>
          <p:cNvPr id="5" name="Marcador de contenido 4">
            <a:extLst>
              <a:ext uri="{FF2B5EF4-FFF2-40B4-BE49-F238E27FC236}">
                <a16:creationId xmlns:a16="http://schemas.microsoft.com/office/drawing/2014/main" id="{DF6D06A9-21DA-3648-B029-D08A097543BB}"/>
              </a:ext>
            </a:extLst>
          </p:cNvPr>
          <p:cNvSpPr>
            <a:spLocks noGrp="1"/>
          </p:cNvSpPr>
          <p:nvPr>
            <p:ph idx="1"/>
          </p:nvPr>
        </p:nvSpPr>
        <p:spPr>
          <a:xfrm>
            <a:off x="140677" y="319406"/>
            <a:ext cx="10699173" cy="6538595"/>
          </a:xfrm>
        </p:spPr>
        <p:txBody>
          <a:bodyPr>
            <a:normAutofit/>
          </a:bodyPr>
          <a:lstStyle/>
          <a:p>
            <a:pPr marL="0" indent="0">
              <a:buNone/>
            </a:pPr>
            <a:r>
              <a:rPr lang="es-ES" b="1" dirty="0"/>
              <a:t>Hechos 14:21-23</a:t>
            </a:r>
          </a:p>
          <a:p>
            <a:pPr marL="0" indent="0">
              <a:buNone/>
            </a:pPr>
            <a:r>
              <a:rPr lang="es-ES" dirty="0"/>
              <a:t> </a:t>
            </a:r>
            <a:r>
              <a:rPr lang="es-ES" sz="3500" b="1" dirty="0"/>
              <a:t>Primer nombramiento de ancianos en el nuevo testamento.( Hechos 14:21-23 TLA ).</a:t>
            </a:r>
          </a:p>
          <a:p>
            <a:pPr marL="0" indent="0">
              <a:buNone/>
            </a:pPr>
            <a:endParaRPr lang="es-ES" sz="3000" dirty="0"/>
          </a:p>
          <a:p>
            <a:pPr algn="l"/>
            <a:r>
              <a:rPr lang="es-ES" b="0" i="0" dirty="0">
                <a:solidFill>
                  <a:srgbClr val="777A7B"/>
                </a:solidFill>
                <a:effectLst/>
                <a:latin typeface="Inter"/>
              </a:rPr>
              <a:t>1</a:t>
            </a:r>
            <a:r>
              <a:rPr lang="es-ES" b="0" i="0" dirty="0">
                <a:solidFill>
                  <a:srgbClr val="121212"/>
                </a:solidFill>
                <a:effectLst/>
                <a:latin typeface="Inter"/>
              </a:rPr>
              <a:t>Pablo y Bernabé anunciaron las buenas noticias en </a:t>
            </a:r>
            <a:r>
              <a:rPr lang="es-ES" b="0" i="0" dirty="0" err="1">
                <a:solidFill>
                  <a:srgbClr val="121212"/>
                </a:solidFill>
                <a:effectLst/>
                <a:latin typeface="Inter"/>
              </a:rPr>
              <a:t>Derbe</a:t>
            </a:r>
            <a:r>
              <a:rPr lang="es-ES" b="0" i="0" dirty="0">
                <a:solidFill>
                  <a:srgbClr val="121212"/>
                </a:solidFill>
                <a:effectLst/>
                <a:latin typeface="Inter"/>
              </a:rPr>
              <a:t>, y mucha gente creyó en Jesús. </a:t>
            </a:r>
            <a:r>
              <a:rPr lang="es-ES" b="0" i="0" dirty="0">
                <a:solidFill>
                  <a:srgbClr val="121212"/>
                </a:solidFill>
                <a:effectLst/>
                <a:highlight>
                  <a:srgbClr val="FFFF00"/>
                </a:highlight>
                <a:latin typeface="Inter"/>
              </a:rPr>
              <a:t>Después volvieron </a:t>
            </a:r>
            <a:r>
              <a:rPr lang="es-ES" b="0" i="0" dirty="0">
                <a:solidFill>
                  <a:srgbClr val="121212"/>
                </a:solidFill>
                <a:effectLst/>
                <a:latin typeface="Inter"/>
              </a:rPr>
              <a:t>a los pueblos de </a:t>
            </a:r>
            <a:r>
              <a:rPr lang="es-ES" b="0" i="0" dirty="0" err="1">
                <a:solidFill>
                  <a:srgbClr val="121212"/>
                </a:solidFill>
                <a:effectLst/>
                <a:latin typeface="Inter"/>
              </a:rPr>
              <a:t>Listra</a:t>
            </a:r>
            <a:r>
              <a:rPr lang="es-ES" b="0" i="0" dirty="0">
                <a:solidFill>
                  <a:srgbClr val="121212"/>
                </a:solidFill>
                <a:effectLst/>
                <a:latin typeface="Inter"/>
              </a:rPr>
              <a:t>, </a:t>
            </a:r>
            <a:r>
              <a:rPr lang="es-ES" b="0" i="0" dirty="0" err="1">
                <a:solidFill>
                  <a:srgbClr val="121212"/>
                </a:solidFill>
                <a:effectLst/>
                <a:latin typeface="Inter"/>
              </a:rPr>
              <a:t>Iconio</a:t>
            </a:r>
            <a:r>
              <a:rPr lang="es-ES" b="0" i="0" dirty="0">
                <a:solidFill>
                  <a:srgbClr val="121212"/>
                </a:solidFill>
                <a:effectLst/>
                <a:latin typeface="Inter"/>
              </a:rPr>
              <a:t> y Antioquía. </a:t>
            </a:r>
            <a:r>
              <a:rPr lang="es-ES" b="0" i="0" dirty="0">
                <a:solidFill>
                  <a:srgbClr val="777A7B"/>
                </a:solidFill>
                <a:effectLst/>
                <a:latin typeface="Inter"/>
              </a:rPr>
              <a:t>22</a:t>
            </a:r>
            <a:r>
              <a:rPr lang="es-ES" b="0" i="0" dirty="0">
                <a:solidFill>
                  <a:srgbClr val="121212"/>
                </a:solidFill>
                <a:effectLst/>
                <a:latin typeface="Inter"/>
              </a:rPr>
              <a:t>Allí visitaron a los que habían creído en Jesús, y les recomendaron que siguieran confiando en él. También les dijeron: «Debemos sufrir mucho antes de entrar en el reino de Dios».</a:t>
            </a:r>
          </a:p>
          <a:p>
            <a:pPr algn="l"/>
            <a:r>
              <a:rPr lang="es-ES" b="0" i="0" dirty="0">
                <a:solidFill>
                  <a:srgbClr val="777A7B"/>
                </a:solidFill>
                <a:effectLst/>
                <a:latin typeface="Inter"/>
              </a:rPr>
              <a:t>23</a:t>
            </a:r>
            <a:r>
              <a:rPr lang="es-ES" b="0" i="0" dirty="0">
                <a:solidFill>
                  <a:srgbClr val="121212"/>
                </a:solidFill>
                <a:effectLst/>
                <a:latin typeface="Inter"/>
              </a:rPr>
              <a:t>En cada iglesia, Pablo y Bernabé </a:t>
            </a:r>
            <a:r>
              <a:rPr lang="es-ES" b="0" i="0" dirty="0">
                <a:solidFill>
                  <a:srgbClr val="121212"/>
                </a:solidFill>
                <a:effectLst/>
                <a:highlight>
                  <a:srgbClr val="FFFF00"/>
                </a:highlight>
                <a:latin typeface="Inter"/>
              </a:rPr>
              <a:t>nombraron líderes </a:t>
            </a:r>
            <a:r>
              <a:rPr lang="es-ES" b="0" i="0" dirty="0">
                <a:solidFill>
                  <a:srgbClr val="121212"/>
                </a:solidFill>
                <a:effectLst/>
                <a:latin typeface="Inter"/>
              </a:rPr>
              <a:t>para que ayudaran a los seguidores de Jesús. Después de orar y ayunar, </a:t>
            </a:r>
            <a:r>
              <a:rPr lang="es-ES" b="0" i="0" dirty="0">
                <a:solidFill>
                  <a:srgbClr val="121212"/>
                </a:solidFill>
                <a:effectLst/>
                <a:highlight>
                  <a:srgbClr val="FFFF00"/>
                </a:highlight>
                <a:latin typeface="Inter"/>
              </a:rPr>
              <a:t>ponían las manos sobre esos líderes </a:t>
            </a:r>
            <a:r>
              <a:rPr lang="es-ES" b="0" i="0" dirty="0">
                <a:solidFill>
                  <a:srgbClr val="121212"/>
                </a:solidFill>
                <a:effectLst/>
                <a:latin typeface="Inter"/>
              </a:rPr>
              <a:t>y le pedían a Dios que los ayudara, pues ellos habían creído en él.</a:t>
            </a:r>
          </a:p>
          <a:p>
            <a:pPr marL="0" indent="0">
              <a:buNone/>
            </a:pPr>
            <a:endParaRPr lang="es-ES" b="1" dirty="0"/>
          </a:p>
          <a:p>
            <a:pPr marL="0" indent="0">
              <a:buNone/>
            </a:pPr>
            <a:endParaRPr lang="es-CL" dirty="0"/>
          </a:p>
        </p:txBody>
      </p:sp>
    </p:spTree>
    <p:extLst>
      <p:ext uri="{BB962C8B-B14F-4D97-AF65-F5344CB8AC3E}">
        <p14:creationId xmlns:p14="http://schemas.microsoft.com/office/powerpoint/2010/main" val="253069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75902-8492-8FC5-44C9-A04F38821C4D}"/>
              </a:ext>
            </a:extLst>
          </p:cNvPr>
          <p:cNvSpPr>
            <a:spLocks noGrp="1"/>
          </p:cNvSpPr>
          <p:nvPr>
            <p:ph type="title"/>
          </p:nvPr>
        </p:nvSpPr>
        <p:spPr>
          <a:xfrm>
            <a:off x="11399517" y="365125"/>
            <a:ext cx="45719" cy="71293"/>
          </a:xfrm>
        </p:spPr>
        <p:txBody>
          <a:bodyPr>
            <a:normAutofit fontScale="90000"/>
          </a:bodyPr>
          <a:lstStyle/>
          <a:p>
            <a:endParaRPr lang="es-CL" dirty="0"/>
          </a:p>
        </p:txBody>
      </p:sp>
      <p:pic>
        <p:nvPicPr>
          <p:cNvPr id="1026" name="Picture 2" descr="Parroquia de San Juan Bautista La Palma del Condado: LOS VIAJES ...">
            <a:extLst>
              <a:ext uri="{FF2B5EF4-FFF2-40B4-BE49-F238E27FC236}">
                <a16:creationId xmlns:a16="http://schemas.microsoft.com/office/drawing/2014/main" id="{92FA703E-3E45-E24F-C3FF-32C22BE568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49" y="56798"/>
            <a:ext cx="10089582" cy="719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6681F-2D15-C593-627D-9FBD90DB5B57}"/>
              </a:ext>
            </a:extLst>
          </p:cNvPr>
          <p:cNvSpPr>
            <a:spLocks noGrp="1"/>
          </p:cNvSpPr>
          <p:nvPr>
            <p:ph type="title"/>
          </p:nvPr>
        </p:nvSpPr>
        <p:spPr/>
        <p:txBody>
          <a:bodyPr/>
          <a:lstStyle/>
          <a:p>
            <a:r>
              <a:rPr lang="es-CL" dirty="0"/>
              <a:t>Explicación </a:t>
            </a:r>
          </a:p>
        </p:txBody>
      </p:sp>
      <p:sp>
        <p:nvSpPr>
          <p:cNvPr id="3" name="Marcador de contenido 2">
            <a:extLst>
              <a:ext uri="{FF2B5EF4-FFF2-40B4-BE49-F238E27FC236}">
                <a16:creationId xmlns:a16="http://schemas.microsoft.com/office/drawing/2014/main" id="{50CDD4A2-8B3E-7659-87AC-F5B25D9549DA}"/>
              </a:ext>
            </a:extLst>
          </p:cNvPr>
          <p:cNvSpPr>
            <a:spLocks noGrp="1"/>
          </p:cNvSpPr>
          <p:nvPr>
            <p:ph idx="1"/>
          </p:nvPr>
        </p:nvSpPr>
        <p:spPr>
          <a:xfrm>
            <a:off x="70339" y="1375508"/>
            <a:ext cx="11283462" cy="5482492"/>
          </a:xfrm>
        </p:spPr>
        <p:txBody>
          <a:bodyPr/>
          <a:lstStyle/>
          <a:p>
            <a:pPr marL="0" indent="0">
              <a:buNone/>
            </a:pPr>
            <a:r>
              <a:rPr lang="es-CL" dirty="0"/>
              <a:t>Como podemos ver en el nuevo testamento, el apóstol Pablo regresaba a los lugares donde había hecho discípulos , y luego de eso nombraban ancianos en cada iglesia, y los </a:t>
            </a:r>
            <a:r>
              <a:rPr lang="es-CL" b="1" dirty="0"/>
              <a:t>encomendaban (confiar, exponer, entregar ,encargar, dar bendición de protección)</a:t>
            </a:r>
            <a:r>
              <a:rPr lang="es-CL" dirty="0"/>
              <a:t> al Señor en quien habían confiado. Pero después pasa el tiempo y sigue siendo de la misma forma , y es ahí como veremos que  en las cartas de Timoteo y Tito</a:t>
            </a:r>
            <a:r>
              <a:rPr lang="es-CL" b="1" dirty="0"/>
              <a:t>(1Tim3:1-12, Tito 1:1-9) </a:t>
            </a:r>
            <a:r>
              <a:rPr lang="es-CL" dirty="0"/>
              <a:t> ellos son enviados a las iglesias con muchas instrucciones , y una de la mas importantes era el nombramiento de ancianos.  Acá Pablo les da  muchos de los requisitos que tenían que cumplir esos los ancianos para poder ejercer en esa función , le dice a Timoteo: </a:t>
            </a:r>
            <a:r>
              <a:rPr lang="es-CL" dirty="0">
                <a:highlight>
                  <a:srgbClr val="FFFF00"/>
                </a:highlight>
              </a:rPr>
              <a:t>no te apresures a </a:t>
            </a:r>
            <a:r>
              <a:rPr lang="es-CL" b="1" dirty="0">
                <a:highlight>
                  <a:srgbClr val="FFFF00"/>
                </a:highlight>
              </a:rPr>
              <a:t>imponerle las manos </a:t>
            </a:r>
            <a:r>
              <a:rPr lang="es-CL" dirty="0">
                <a:highlight>
                  <a:srgbClr val="FFFF00"/>
                </a:highlight>
              </a:rPr>
              <a:t>a nadie</a:t>
            </a:r>
            <a:r>
              <a:rPr lang="es-CL" dirty="0"/>
              <a:t>(</a:t>
            </a:r>
            <a:r>
              <a:rPr lang="es-CL" b="1" dirty="0"/>
              <a:t>1Tim5:22</a:t>
            </a:r>
            <a:r>
              <a:rPr lang="es-CL" dirty="0"/>
              <a:t>) </a:t>
            </a:r>
          </a:p>
          <a:p>
            <a:pPr marL="0" indent="0">
              <a:buNone/>
            </a:pPr>
            <a:endParaRPr lang="es-CL" dirty="0"/>
          </a:p>
        </p:txBody>
      </p:sp>
    </p:spTree>
    <p:extLst>
      <p:ext uri="{BB962C8B-B14F-4D97-AF65-F5344CB8AC3E}">
        <p14:creationId xmlns:p14="http://schemas.microsoft.com/office/powerpoint/2010/main" val="74257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A3447-1FC3-FFD9-650B-4674142DC56A}"/>
              </a:ext>
            </a:extLst>
          </p:cNvPr>
          <p:cNvSpPr>
            <a:spLocks noGrp="1"/>
          </p:cNvSpPr>
          <p:nvPr>
            <p:ph type="title"/>
          </p:nvPr>
        </p:nvSpPr>
        <p:spPr>
          <a:xfrm flipH="1">
            <a:off x="11353798" y="365125"/>
            <a:ext cx="45719"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0D76E728-FEC7-1811-C886-FDA27DFABD09}"/>
              </a:ext>
            </a:extLst>
          </p:cNvPr>
          <p:cNvSpPr>
            <a:spLocks noGrp="1"/>
          </p:cNvSpPr>
          <p:nvPr>
            <p:ph idx="1"/>
          </p:nvPr>
        </p:nvSpPr>
        <p:spPr>
          <a:xfrm>
            <a:off x="195193" y="274493"/>
            <a:ext cx="10719954" cy="6309014"/>
          </a:xfrm>
        </p:spPr>
        <p:txBody>
          <a:bodyPr>
            <a:normAutofit/>
          </a:bodyPr>
          <a:lstStyle/>
          <a:p>
            <a:pPr marL="0" indent="0">
              <a:buNone/>
            </a:pPr>
            <a:r>
              <a:rPr lang="es-ES" sz="4000" b="1" dirty="0"/>
              <a:t>Nombramiento de ancianos o también llamados “obispos”</a:t>
            </a:r>
          </a:p>
          <a:p>
            <a:pPr marL="0" indent="0">
              <a:buNone/>
            </a:pPr>
            <a:r>
              <a:rPr lang="es-CL" b="1" dirty="0"/>
              <a:t>1Timoteo 3:1-7 NVI</a:t>
            </a:r>
          </a:p>
          <a:p>
            <a:pPr marL="0" indent="0">
              <a:buNone/>
            </a:pPr>
            <a:r>
              <a:rPr lang="es-ES" b="0" i="0" dirty="0">
                <a:solidFill>
                  <a:srgbClr val="777A7B"/>
                </a:solidFill>
                <a:effectLst/>
                <a:latin typeface="Inter"/>
              </a:rPr>
              <a:t>1</a:t>
            </a:r>
            <a:r>
              <a:rPr lang="es-ES" b="0" i="0" dirty="0">
                <a:solidFill>
                  <a:srgbClr val="121212"/>
                </a:solidFill>
                <a:effectLst/>
                <a:latin typeface="Inter"/>
              </a:rPr>
              <a:t>Se dice, y es verdad, que si alguno desea ser </a:t>
            </a:r>
            <a:r>
              <a:rPr lang="es-ES" b="1" i="0" dirty="0">
                <a:solidFill>
                  <a:srgbClr val="121212"/>
                </a:solidFill>
                <a:effectLst/>
                <a:latin typeface="Inter"/>
              </a:rPr>
              <a:t>obispo</a:t>
            </a:r>
            <a:r>
              <a:rPr lang="es-ES" b="0" i="0" dirty="0">
                <a:solidFill>
                  <a:srgbClr val="121212"/>
                </a:solidFill>
                <a:effectLst/>
                <a:latin typeface="Inter"/>
              </a:rPr>
              <a:t>, a noble función aspira. </a:t>
            </a:r>
            <a:r>
              <a:rPr lang="es-ES" b="0" i="0" dirty="0">
                <a:solidFill>
                  <a:srgbClr val="777A7B"/>
                </a:solidFill>
                <a:effectLst/>
                <a:latin typeface="Inter"/>
              </a:rPr>
              <a:t>2</a:t>
            </a:r>
            <a:r>
              <a:rPr lang="es-ES" b="0" i="0" dirty="0">
                <a:solidFill>
                  <a:srgbClr val="121212"/>
                </a:solidFill>
                <a:effectLst/>
                <a:latin typeface="Inter"/>
              </a:rPr>
              <a:t>Así que el obispo debe </a:t>
            </a:r>
            <a:r>
              <a:rPr lang="es-ES" b="0" i="0" dirty="0">
                <a:solidFill>
                  <a:srgbClr val="121212"/>
                </a:solidFill>
                <a:effectLst/>
                <a:highlight>
                  <a:srgbClr val="FFFF00"/>
                </a:highlight>
                <a:latin typeface="Inter"/>
              </a:rPr>
              <a:t>ser intachable</a:t>
            </a:r>
            <a:r>
              <a:rPr lang="es-ES" b="0" i="0" dirty="0">
                <a:solidFill>
                  <a:srgbClr val="121212"/>
                </a:solidFill>
                <a:effectLst/>
                <a:latin typeface="Inter"/>
              </a:rPr>
              <a:t>, </a:t>
            </a:r>
            <a:r>
              <a:rPr lang="es-ES" b="0" i="0" dirty="0">
                <a:solidFill>
                  <a:srgbClr val="121212"/>
                </a:solidFill>
                <a:effectLst/>
                <a:highlight>
                  <a:srgbClr val="FFFF00"/>
                </a:highlight>
                <a:latin typeface="Inter"/>
              </a:rPr>
              <a:t>esposo de una sola mujer</a:t>
            </a:r>
            <a:r>
              <a:rPr lang="es-ES" b="0" i="0" dirty="0">
                <a:solidFill>
                  <a:srgbClr val="121212"/>
                </a:solidFill>
                <a:effectLst/>
                <a:latin typeface="Inter"/>
              </a:rPr>
              <a:t>, </a:t>
            </a:r>
            <a:r>
              <a:rPr lang="es-ES" b="0" i="0" dirty="0">
                <a:solidFill>
                  <a:srgbClr val="121212"/>
                </a:solidFill>
                <a:effectLst/>
                <a:highlight>
                  <a:srgbClr val="FFFF00"/>
                </a:highlight>
                <a:latin typeface="Inter"/>
              </a:rPr>
              <a:t>moderado</a:t>
            </a:r>
            <a:r>
              <a:rPr lang="es-ES" b="0" i="0" dirty="0">
                <a:solidFill>
                  <a:srgbClr val="121212"/>
                </a:solidFill>
                <a:effectLst/>
                <a:latin typeface="Inter"/>
              </a:rPr>
              <a:t>, </a:t>
            </a:r>
            <a:r>
              <a:rPr lang="es-ES" b="0" i="0" dirty="0">
                <a:solidFill>
                  <a:srgbClr val="121212"/>
                </a:solidFill>
                <a:effectLst/>
                <a:highlight>
                  <a:srgbClr val="FFFF00"/>
                </a:highlight>
                <a:latin typeface="Inter"/>
              </a:rPr>
              <a:t>sensato</a:t>
            </a:r>
            <a:r>
              <a:rPr lang="es-ES" b="0" i="0" dirty="0">
                <a:solidFill>
                  <a:srgbClr val="121212"/>
                </a:solidFill>
                <a:effectLst/>
                <a:latin typeface="Inter"/>
              </a:rPr>
              <a:t>, </a:t>
            </a:r>
            <a:r>
              <a:rPr lang="es-ES" b="0" i="0" dirty="0">
                <a:solidFill>
                  <a:srgbClr val="121212"/>
                </a:solidFill>
                <a:effectLst/>
                <a:highlight>
                  <a:srgbClr val="FFFF00"/>
                </a:highlight>
                <a:latin typeface="Inter"/>
              </a:rPr>
              <a:t>respetable</a:t>
            </a:r>
            <a:r>
              <a:rPr lang="es-ES" b="0" i="0" dirty="0">
                <a:solidFill>
                  <a:srgbClr val="121212"/>
                </a:solidFill>
                <a:effectLst/>
                <a:latin typeface="Inter"/>
              </a:rPr>
              <a:t>, </a:t>
            </a:r>
            <a:r>
              <a:rPr lang="es-ES" b="0" i="0" dirty="0">
                <a:solidFill>
                  <a:srgbClr val="121212"/>
                </a:solidFill>
                <a:effectLst/>
                <a:highlight>
                  <a:srgbClr val="FFFF00"/>
                </a:highlight>
                <a:latin typeface="Inter"/>
              </a:rPr>
              <a:t>hospitalario</a:t>
            </a:r>
            <a:r>
              <a:rPr lang="es-ES" b="0" i="0" dirty="0">
                <a:solidFill>
                  <a:srgbClr val="121212"/>
                </a:solidFill>
                <a:effectLst/>
                <a:latin typeface="Inter"/>
              </a:rPr>
              <a:t> y </a:t>
            </a:r>
            <a:r>
              <a:rPr lang="es-ES" b="0" i="0" dirty="0">
                <a:solidFill>
                  <a:srgbClr val="121212"/>
                </a:solidFill>
                <a:effectLst/>
                <a:highlight>
                  <a:srgbClr val="FFFF00"/>
                </a:highlight>
                <a:latin typeface="Inter"/>
              </a:rPr>
              <a:t>capaz de enseñar</a:t>
            </a:r>
            <a:r>
              <a:rPr lang="es-ES" b="0" i="0" dirty="0">
                <a:solidFill>
                  <a:srgbClr val="121212"/>
                </a:solidFill>
                <a:effectLst/>
                <a:latin typeface="Inter"/>
              </a:rPr>
              <a:t>. </a:t>
            </a:r>
            <a:r>
              <a:rPr lang="es-ES" b="0" i="0" dirty="0">
                <a:solidFill>
                  <a:srgbClr val="777A7B"/>
                </a:solidFill>
                <a:effectLst/>
                <a:highlight>
                  <a:srgbClr val="FFFF00"/>
                </a:highlight>
                <a:latin typeface="Inter"/>
              </a:rPr>
              <a:t>3</a:t>
            </a:r>
            <a:r>
              <a:rPr lang="es-ES" b="0" i="0" dirty="0">
                <a:solidFill>
                  <a:srgbClr val="121212"/>
                </a:solidFill>
                <a:effectLst/>
                <a:highlight>
                  <a:srgbClr val="FFFF00"/>
                </a:highlight>
                <a:latin typeface="Inter"/>
              </a:rPr>
              <a:t>No debe ser borracho</a:t>
            </a:r>
            <a:r>
              <a:rPr lang="es-ES" b="0" i="0" dirty="0">
                <a:solidFill>
                  <a:srgbClr val="121212"/>
                </a:solidFill>
                <a:effectLst/>
                <a:latin typeface="Inter"/>
              </a:rPr>
              <a:t> </a:t>
            </a:r>
            <a:r>
              <a:rPr lang="es-ES" b="0" i="0" dirty="0">
                <a:solidFill>
                  <a:srgbClr val="121212"/>
                </a:solidFill>
                <a:effectLst/>
                <a:highlight>
                  <a:srgbClr val="FFFF00"/>
                </a:highlight>
                <a:latin typeface="Inter"/>
              </a:rPr>
              <a:t>ni violento</a:t>
            </a:r>
            <a:r>
              <a:rPr lang="es-ES" b="0" i="0" dirty="0">
                <a:solidFill>
                  <a:srgbClr val="121212"/>
                </a:solidFill>
                <a:effectLst/>
                <a:latin typeface="Inter"/>
              </a:rPr>
              <a:t>, sino </a:t>
            </a:r>
            <a:r>
              <a:rPr lang="es-ES" b="0" i="0" dirty="0">
                <a:solidFill>
                  <a:srgbClr val="121212"/>
                </a:solidFill>
                <a:effectLst/>
                <a:highlight>
                  <a:srgbClr val="FFFF00"/>
                </a:highlight>
                <a:latin typeface="Inter"/>
              </a:rPr>
              <a:t>respetuoso</a:t>
            </a:r>
            <a:r>
              <a:rPr lang="es-ES" b="0" i="0" dirty="0">
                <a:solidFill>
                  <a:srgbClr val="121212"/>
                </a:solidFill>
                <a:effectLst/>
                <a:latin typeface="Inter"/>
              </a:rPr>
              <a:t>, </a:t>
            </a:r>
            <a:r>
              <a:rPr lang="es-ES" b="0" i="0" dirty="0">
                <a:solidFill>
                  <a:srgbClr val="121212"/>
                </a:solidFill>
                <a:effectLst/>
                <a:highlight>
                  <a:srgbClr val="FFFF00"/>
                </a:highlight>
                <a:latin typeface="Inter"/>
              </a:rPr>
              <a:t>apacible</a:t>
            </a:r>
            <a:r>
              <a:rPr lang="es-ES" b="0" i="0" dirty="0">
                <a:solidFill>
                  <a:srgbClr val="121212"/>
                </a:solidFill>
                <a:effectLst/>
                <a:latin typeface="Inter"/>
              </a:rPr>
              <a:t> </a:t>
            </a:r>
            <a:r>
              <a:rPr lang="es-ES" b="0" i="0" dirty="0">
                <a:solidFill>
                  <a:srgbClr val="121212"/>
                </a:solidFill>
                <a:effectLst/>
                <a:highlight>
                  <a:srgbClr val="FFFF00"/>
                </a:highlight>
                <a:latin typeface="Inter"/>
              </a:rPr>
              <a:t>y no amante del dinero</a:t>
            </a:r>
            <a:r>
              <a:rPr lang="es-ES" b="0" i="0" dirty="0">
                <a:solidFill>
                  <a:srgbClr val="121212"/>
                </a:solidFill>
                <a:effectLst/>
                <a:latin typeface="Inter"/>
              </a:rPr>
              <a:t>. </a:t>
            </a:r>
            <a:r>
              <a:rPr lang="es-ES" b="0" i="0" dirty="0">
                <a:solidFill>
                  <a:srgbClr val="777A7B"/>
                </a:solidFill>
                <a:effectLst/>
                <a:highlight>
                  <a:srgbClr val="FFFF00"/>
                </a:highlight>
                <a:latin typeface="Inter"/>
              </a:rPr>
              <a:t>4</a:t>
            </a:r>
            <a:r>
              <a:rPr lang="es-ES" b="0" i="0" dirty="0">
                <a:solidFill>
                  <a:srgbClr val="121212"/>
                </a:solidFill>
                <a:effectLst/>
                <a:highlight>
                  <a:srgbClr val="FFFF00"/>
                </a:highlight>
                <a:latin typeface="Inter"/>
              </a:rPr>
              <a:t>Debe gobernar bien su casa y hacer que sus hijos le obedezcan con el debido respeto</a:t>
            </a:r>
            <a:r>
              <a:rPr lang="es-ES" b="0" i="0" dirty="0">
                <a:solidFill>
                  <a:srgbClr val="121212"/>
                </a:solidFill>
                <a:effectLst/>
                <a:latin typeface="Inter"/>
              </a:rPr>
              <a:t>; </a:t>
            </a:r>
            <a:r>
              <a:rPr lang="es-ES" b="0" i="0" dirty="0">
                <a:solidFill>
                  <a:srgbClr val="777A7B"/>
                </a:solidFill>
                <a:effectLst/>
                <a:latin typeface="Inter"/>
              </a:rPr>
              <a:t>5</a:t>
            </a:r>
            <a:r>
              <a:rPr lang="es-ES" b="0" i="0" dirty="0">
                <a:solidFill>
                  <a:srgbClr val="121212"/>
                </a:solidFill>
                <a:effectLst/>
                <a:latin typeface="Inter"/>
              </a:rPr>
              <a:t>porque el que no sabe gobernar su propia familia, ¿cómo podrá cuidar de la iglesia de Dios? </a:t>
            </a:r>
            <a:r>
              <a:rPr lang="es-ES" b="0" i="0" dirty="0">
                <a:solidFill>
                  <a:srgbClr val="777A7B"/>
                </a:solidFill>
                <a:effectLst/>
                <a:highlight>
                  <a:srgbClr val="FFFF00"/>
                </a:highlight>
                <a:latin typeface="Inter"/>
              </a:rPr>
              <a:t>6</a:t>
            </a:r>
            <a:r>
              <a:rPr lang="es-ES" b="0" i="0" dirty="0">
                <a:solidFill>
                  <a:srgbClr val="121212"/>
                </a:solidFill>
                <a:effectLst/>
                <a:highlight>
                  <a:srgbClr val="FFFF00"/>
                </a:highlight>
                <a:latin typeface="Inter"/>
              </a:rPr>
              <a:t>No debe ser un recién convertido</a:t>
            </a:r>
            <a:r>
              <a:rPr lang="es-ES" b="0" i="0" dirty="0">
                <a:solidFill>
                  <a:srgbClr val="121212"/>
                </a:solidFill>
                <a:effectLst/>
                <a:latin typeface="Inter"/>
              </a:rPr>
              <a:t>, no sea que se vuelva presuntuoso y caiga en la misma condenación en que cayó el diablo. </a:t>
            </a:r>
            <a:r>
              <a:rPr lang="es-ES" b="0" i="0" dirty="0">
                <a:solidFill>
                  <a:srgbClr val="777A7B"/>
                </a:solidFill>
                <a:effectLst/>
                <a:highlight>
                  <a:srgbClr val="FFFF00"/>
                </a:highlight>
                <a:latin typeface="Inter"/>
              </a:rPr>
              <a:t>7</a:t>
            </a:r>
            <a:r>
              <a:rPr lang="es-ES" b="0" i="0" dirty="0">
                <a:solidFill>
                  <a:srgbClr val="121212"/>
                </a:solidFill>
                <a:effectLst/>
                <a:highlight>
                  <a:srgbClr val="FFFF00"/>
                </a:highlight>
                <a:latin typeface="Inter"/>
              </a:rPr>
              <a:t>Se requiere además que hablen bien de él los que no pertenecen a la iglesia</a:t>
            </a:r>
            <a:r>
              <a:rPr lang="es-ES" b="0" i="0" dirty="0">
                <a:solidFill>
                  <a:srgbClr val="121212"/>
                </a:solidFill>
                <a:effectLst/>
                <a:latin typeface="Inter"/>
              </a:rPr>
              <a:t>, para que no caiga en descrédito y en la trampa del diablo.</a:t>
            </a:r>
            <a:endParaRPr lang="es-CL" dirty="0"/>
          </a:p>
        </p:txBody>
      </p:sp>
    </p:spTree>
    <p:extLst>
      <p:ext uri="{BB962C8B-B14F-4D97-AF65-F5344CB8AC3E}">
        <p14:creationId xmlns:p14="http://schemas.microsoft.com/office/powerpoint/2010/main" val="9375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8DE1A-9B69-C77D-4EFF-E77885543380}"/>
              </a:ext>
            </a:extLst>
          </p:cNvPr>
          <p:cNvSpPr>
            <a:spLocks noGrp="1"/>
          </p:cNvSpPr>
          <p:nvPr>
            <p:ph type="title"/>
          </p:nvPr>
        </p:nvSpPr>
        <p:spPr>
          <a:xfrm flipH="1">
            <a:off x="11353798" y="365125"/>
            <a:ext cx="45719"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69349C5D-2AD0-2C59-821B-1CBC1C0981B0}"/>
              </a:ext>
            </a:extLst>
          </p:cNvPr>
          <p:cNvSpPr>
            <a:spLocks noGrp="1"/>
          </p:cNvSpPr>
          <p:nvPr>
            <p:ph idx="1"/>
          </p:nvPr>
        </p:nvSpPr>
        <p:spPr>
          <a:xfrm>
            <a:off x="0" y="365125"/>
            <a:ext cx="12152923" cy="6858000"/>
          </a:xfrm>
        </p:spPr>
        <p:txBody>
          <a:bodyPr>
            <a:normAutofit/>
          </a:bodyPr>
          <a:lstStyle/>
          <a:p>
            <a:pPr marL="0" indent="0">
              <a:buNone/>
            </a:pPr>
            <a:r>
              <a:rPr lang="es-ES" sz="4000" b="1" dirty="0"/>
              <a:t>  Nombramiento de ancianos, también </a:t>
            </a:r>
          </a:p>
          <a:p>
            <a:pPr marL="0" indent="0">
              <a:buNone/>
            </a:pPr>
            <a:r>
              <a:rPr lang="es-ES" sz="4000" b="1" dirty="0"/>
              <a:t>llamados “obispos”</a:t>
            </a:r>
            <a:endParaRPr lang="es-ES" sz="4000" dirty="0"/>
          </a:p>
          <a:p>
            <a:pPr marL="0" indent="0">
              <a:buNone/>
            </a:pPr>
            <a:r>
              <a:rPr lang="es-ES" sz="2800" b="1" dirty="0"/>
              <a:t>Tito 1:5-9 NVI</a:t>
            </a:r>
          </a:p>
          <a:p>
            <a:pPr marL="0" indent="0">
              <a:buNone/>
            </a:pPr>
            <a:r>
              <a:rPr lang="es-ES" b="0" i="0" dirty="0">
                <a:solidFill>
                  <a:srgbClr val="777A7B"/>
                </a:solidFill>
                <a:effectLst/>
                <a:latin typeface="Inter"/>
              </a:rPr>
              <a:t>5</a:t>
            </a:r>
            <a:r>
              <a:rPr lang="es-ES" b="0" i="0" dirty="0">
                <a:solidFill>
                  <a:srgbClr val="121212"/>
                </a:solidFill>
                <a:effectLst/>
                <a:latin typeface="Inter"/>
              </a:rPr>
              <a:t>Te dejé en Creta para que </a:t>
            </a:r>
            <a:r>
              <a:rPr lang="es-ES" b="1" i="0" dirty="0">
                <a:solidFill>
                  <a:srgbClr val="121212"/>
                </a:solidFill>
                <a:effectLst/>
                <a:latin typeface="Inter"/>
              </a:rPr>
              <a:t>pusieras en orden (corrigieras lo deficiente) </a:t>
            </a:r>
            <a:r>
              <a:rPr lang="es-ES" b="0" i="0" dirty="0">
                <a:solidFill>
                  <a:srgbClr val="121212"/>
                </a:solidFill>
                <a:effectLst/>
                <a:latin typeface="Inter"/>
              </a:rPr>
              <a:t>lo que quedaba por hacer y en cada pueblo nombraras </a:t>
            </a:r>
            <a:r>
              <a:rPr lang="es-ES" b="1" i="0" dirty="0">
                <a:solidFill>
                  <a:srgbClr val="121212"/>
                </a:solidFill>
                <a:effectLst/>
                <a:latin typeface="Inter"/>
              </a:rPr>
              <a:t>ancianos</a:t>
            </a:r>
            <a:r>
              <a:rPr lang="es-ES" b="0" i="0" dirty="0">
                <a:solidFill>
                  <a:srgbClr val="121212"/>
                </a:solidFill>
                <a:effectLst/>
                <a:latin typeface="Inter"/>
              </a:rPr>
              <a:t> de la iglesia, de acuerdo con las instrucciones que te di. </a:t>
            </a:r>
            <a:r>
              <a:rPr lang="es-ES" b="0" i="0" dirty="0">
                <a:solidFill>
                  <a:srgbClr val="777A7B"/>
                </a:solidFill>
                <a:effectLst/>
                <a:latin typeface="Inter"/>
              </a:rPr>
              <a:t>6</a:t>
            </a:r>
            <a:r>
              <a:rPr lang="es-ES" b="0" i="0" dirty="0">
                <a:solidFill>
                  <a:srgbClr val="121212"/>
                </a:solidFill>
                <a:effectLst/>
                <a:latin typeface="Inter"/>
              </a:rPr>
              <a:t>El líder debe ser </a:t>
            </a:r>
            <a:r>
              <a:rPr lang="es-ES" b="0" i="0" dirty="0">
                <a:solidFill>
                  <a:srgbClr val="121212"/>
                </a:solidFill>
                <a:effectLst/>
                <a:highlight>
                  <a:srgbClr val="FFFF00"/>
                </a:highlight>
                <a:latin typeface="Inter"/>
              </a:rPr>
              <a:t>irreprensible</a:t>
            </a:r>
            <a:r>
              <a:rPr lang="es-ES" b="0" i="0" dirty="0">
                <a:solidFill>
                  <a:srgbClr val="121212"/>
                </a:solidFill>
                <a:effectLst/>
                <a:latin typeface="Inter"/>
              </a:rPr>
              <a:t>, </a:t>
            </a:r>
            <a:r>
              <a:rPr lang="es-ES" b="0" i="0" dirty="0">
                <a:solidFill>
                  <a:srgbClr val="121212"/>
                </a:solidFill>
                <a:effectLst/>
                <a:highlight>
                  <a:srgbClr val="FFFF00"/>
                </a:highlight>
                <a:latin typeface="Inter"/>
              </a:rPr>
              <a:t>esposo de una sola mujer</a:t>
            </a:r>
            <a:r>
              <a:rPr lang="es-ES" b="0" i="0" dirty="0">
                <a:solidFill>
                  <a:srgbClr val="121212"/>
                </a:solidFill>
                <a:effectLst/>
                <a:latin typeface="Inter"/>
              </a:rPr>
              <a:t>; </a:t>
            </a:r>
            <a:r>
              <a:rPr lang="es-ES" b="0" i="0" dirty="0">
                <a:solidFill>
                  <a:srgbClr val="121212"/>
                </a:solidFill>
                <a:effectLst/>
                <a:highlight>
                  <a:srgbClr val="FFFF00"/>
                </a:highlight>
                <a:latin typeface="Inter"/>
              </a:rPr>
              <a:t>sus hijos deben ser creyentes, libres de sospecha de libertinaje o de desobediencia</a:t>
            </a:r>
            <a:r>
              <a:rPr lang="es-ES" b="0" i="0" dirty="0">
                <a:solidFill>
                  <a:srgbClr val="121212"/>
                </a:solidFill>
                <a:effectLst/>
                <a:latin typeface="Inter"/>
              </a:rPr>
              <a:t>. </a:t>
            </a:r>
            <a:r>
              <a:rPr lang="es-ES" b="0" i="0" dirty="0">
                <a:solidFill>
                  <a:srgbClr val="777A7B"/>
                </a:solidFill>
                <a:effectLst/>
                <a:latin typeface="Inter"/>
              </a:rPr>
              <a:t>7 </a:t>
            </a:r>
            <a:r>
              <a:rPr lang="es-ES" b="1" i="0" dirty="0">
                <a:solidFill>
                  <a:srgbClr val="121212"/>
                </a:solidFill>
                <a:effectLst/>
                <a:latin typeface="Inter"/>
              </a:rPr>
              <a:t>El obispo tiene a su cargo la obra de Dios </a:t>
            </a:r>
            <a:r>
              <a:rPr lang="es-ES" b="0" i="0" dirty="0">
                <a:solidFill>
                  <a:srgbClr val="121212"/>
                </a:solidFill>
                <a:effectLst/>
                <a:latin typeface="Inter"/>
              </a:rPr>
              <a:t>y por lo tanto, debe </a:t>
            </a:r>
            <a:r>
              <a:rPr lang="es-ES" b="0" i="0" dirty="0">
                <a:solidFill>
                  <a:srgbClr val="121212"/>
                </a:solidFill>
                <a:effectLst/>
                <a:highlight>
                  <a:srgbClr val="FFFF00"/>
                </a:highlight>
                <a:latin typeface="Inter"/>
              </a:rPr>
              <a:t>ser irreprensible</a:t>
            </a:r>
            <a:r>
              <a:rPr lang="es-ES" b="0" i="0" dirty="0">
                <a:solidFill>
                  <a:srgbClr val="121212"/>
                </a:solidFill>
                <a:effectLst/>
                <a:latin typeface="Inter"/>
              </a:rPr>
              <a:t>: </a:t>
            </a:r>
            <a:r>
              <a:rPr lang="es-ES" b="0" i="0" dirty="0">
                <a:solidFill>
                  <a:srgbClr val="121212"/>
                </a:solidFill>
                <a:effectLst/>
                <a:highlight>
                  <a:srgbClr val="FFFF00"/>
                </a:highlight>
                <a:latin typeface="Inter"/>
              </a:rPr>
              <a:t>no arrogante</a:t>
            </a:r>
            <a:r>
              <a:rPr lang="es-ES" b="0" i="0" dirty="0">
                <a:solidFill>
                  <a:srgbClr val="121212"/>
                </a:solidFill>
                <a:effectLst/>
                <a:latin typeface="Inter"/>
              </a:rPr>
              <a:t>, </a:t>
            </a:r>
            <a:r>
              <a:rPr lang="es-ES" b="0" i="0" dirty="0">
                <a:solidFill>
                  <a:srgbClr val="121212"/>
                </a:solidFill>
                <a:effectLst/>
                <a:highlight>
                  <a:srgbClr val="FFFF00"/>
                </a:highlight>
                <a:latin typeface="Inter"/>
              </a:rPr>
              <a:t>ni iracundo</a:t>
            </a:r>
            <a:r>
              <a:rPr lang="es-ES" b="0" i="0" dirty="0">
                <a:solidFill>
                  <a:srgbClr val="121212"/>
                </a:solidFill>
                <a:effectLst/>
                <a:latin typeface="Inter"/>
              </a:rPr>
              <a:t>, </a:t>
            </a:r>
            <a:r>
              <a:rPr lang="es-ES" b="0" i="0" dirty="0">
                <a:solidFill>
                  <a:srgbClr val="121212"/>
                </a:solidFill>
                <a:effectLst/>
                <a:highlight>
                  <a:srgbClr val="FFFF00"/>
                </a:highlight>
                <a:latin typeface="Inter"/>
              </a:rPr>
              <a:t>ni borracho</a:t>
            </a:r>
            <a:r>
              <a:rPr lang="es-ES" b="0" i="0" dirty="0">
                <a:solidFill>
                  <a:srgbClr val="121212"/>
                </a:solidFill>
                <a:effectLst/>
                <a:latin typeface="Inter"/>
              </a:rPr>
              <a:t>, </a:t>
            </a:r>
            <a:r>
              <a:rPr lang="es-ES" b="0" i="0" dirty="0">
                <a:solidFill>
                  <a:srgbClr val="121212"/>
                </a:solidFill>
                <a:effectLst/>
                <a:highlight>
                  <a:srgbClr val="FFFF00"/>
                </a:highlight>
                <a:latin typeface="Inter"/>
              </a:rPr>
              <a:t>ni violento</a:t>
            </a:r>
            <a:r>
              <a:rPr lang="es-ES" b="0" i="0" dirty="0">
                <a:solidFill>
                  <a:srgbClr val="121212"/>
                </a:solidFill>
                <a:effectLst/>
                <a:latin typeface="Inter"/>
              </a:rPr>
              <a:t>, </a:t>
            </a:r>
            <a:r>
              <a:rPr lang="es-ES" b="0" i="0" dirty="0">
                <a:solidFill>
                  <a:srgbClr val="121212"/>
                </a:solidFill>
                <a:effectLst/>
                <a:highlight>
                  <a:srgbClr val="FFFF00"/>
                </a:highlight>
                <a:latin typeface="Inter"/>
              </a:rPr>
              <a:t>ni codicioso de ganancias mal habidas</a:t>
            </a:r>
            <a:r>
              <a:rPr lang="es-ES" b="0" i="0" dirty="0">
                <a:solidFill>
                  <a:srgbClr val="121212"/>
                </a:solidFill>
                <a:effectLst/>
                <a:latin typeface="Inter"/>
              </a:rPr>
              <a:t>. </a:t>
            </a:r>
            <a:r>
              <a:rPr lang="es-ES" b="0" i="0" dirty="0">
                <a:solidFill>
                  <a:srgbClr val="777A7B"/>
                </a:solidFill>
                <a:effectLst/>
                <a:latin typeface="Inter"/>
              </a:rPr>
              <a:t>8</a:t>
            </a:r>
            <a:r>
              <a:rPr lang="es-ES" b="0" i="0" dirty="0">
                <a:solidFill>
                  <a:srgbClr val="121212"/>
                </a:solidFill>
                <a:effectLst/>
                <a:latin typeface="Inter"/>
              </a:rPr>
              <a:t>Al contrario, debe ser </a:t>
            </a:r>
            <a:r>
              <a:rPr lang="es-ES" b="0" i="0" dirty="0">
                <a:solidFill>
                  <a:srgbClr val="121212"/>
                </a:solidFill>
                <a:effectLst/>
                <a:highlight>
                  <a:srgbClr val="FFFF00"/>
                </a:highlight>
                <a:latin typeface="Inter"/>
              </a:rPr>
              <a:t>hospitalario</a:t>
            </a:r>
            <a:r>
              <a:rPr lang="es-ES" b="0" i="0" dirty="0">
                <a:solidFill>
                  <a:srgbClr val="121212"/>
                </a:solidFill>
                <a:effectLst/>
                <a:latin typeface="Inter"/>
              </a:rPr>
              <a:t>, </a:t>
            </a:r>
            <a:r>
              <a:rPr lang="es-ES" b="0" i="0" dirty="0">
                <a:solidFill>
                  <a:srgbClr val="121212"/>
                </a:solidFill>
                <a:effectLst/>
                <a:highlight>
                  <a:srgbClr val="FFFF00"/>
                </a:highlight>
                <a:latin typeface="Inter"/>
              </a:rPr>
              <a:t>amigo del bien</a:t>
            </a:r>
            <a:r>
              <a:rPr lang="es-ES" b="0" i="0" dirty="0">
                <a:solidFill>
                  <a:srgbClr val="121212"/>
                </a:solidFill>
                <a:effectLst/>
                <a:latin typeface="Inter"/>
              </a:rPr>
              <a:t>, </a:t>
            </a:r>
            <a:r>
              <a:rPr lang="es-ES" b="0" i="0" dirty="0">
                <a:solidFill>
                  <a:srgbClr val="121212"/>
                </a:solidFill>
                <a:effectLst/>
                <a:highlight>
                  <a:srgbClr val="FFFF00"/>
                </a:highlight>
                <a:latin typeface="Inter"/>
              </a:rPr>
              <a:t>sensato</a:t>
            </a:r>
            <a:r>
              <a:rPr lang="es-ES" b="0" i="0" dirty="0">
                <a:solidFill>
                  <a:srgbClr val="121212"/>
                </a:solidFill>
                <a:effectLst/>
                <a:latin typeface="Inter"/>
              </a:rPr>
              <a:t>, </a:t>
            </a:r>
            <a:r>
              <a:rPr lang="es-ES" b="0" i="0" dirty="0">
                <a:solidFill>
                  <a:srgbClr val="121212"/>
                </a:solidFill>
                <a:effectLst/>
                <a:highlight>
                  <a:srgbClr val="FFFF00"/>
                </a:highlight>
                <a:latin typeface="Inter"/>
              </a:rPr>
              <a:t>justo</a:t>
            </a:r>
            <a:r>
              <a:rPr lang="es-ES" b="0" i="0" dirty="0">
                <a:solidFill>
                  <a:srgbClr val="121212"/>
                </a:solidFill>
                <a:effectLst/>
                <a:latin typeface="Inter"/>
              </a:rPr>
              <a:t>, </a:t>
            </a:r>
            <a:r>
              <a:rPr lang="es-ES" b="0" i="0" dirty="0">
                <a:solidFill>
                  <a:srgbClr val="121212"/>
                </a:solidFill>
                <a:effectLst/>
                <a:highlight>
                  <a:srgbClr val="FFFF00"/>
                </a:highlight>
                <a:latin typeface="Inter"/>
              </a:rPr>
              <a:t>santo</a:t>
            </a:r>
            <a:r>
              <a:rPr lang="es-ES" b="0" i="0" dirty="0">
                <a:solidFill>
                  <a:srgbClr val="121212"/>
                </a:solidFill>
                <a:effectLst/>
                <a:latin typeface="Inter"/>
              </a:rPr>
              <a:t> y </a:t>
            </a:r>
            <a:r>
              <a:rPr lang="es-ES" b="0" i="0" dirty="0">
                <a:solidFill>
                  <a:srgbClr val="121212"/>
                </a:solidFill>
                <a:effectLst/>
                <a:highlight>
                  <a:srgbClr val="FFFF00"/>
                </a:highlight>
                <a:latin typeface="Inter"/>
              </a:rPr>
              <a:t>disciplinado</a:t>
            </a:r>
            <a:r>
              <a:rPr lang="es-ES" b="0" i="0" dirty="0">
                <a:solidFill>
                  <a:srgbClr val="121212"/>
                </a:solidFill>
                <a:effectLst/>
                <a:latin typeface="Inter"/>
              </a:rPr>
              <a:t>. </a:t>
            </a:r>
            <a:r>
              <a:rPr lang="es-ES" b="0" i="0" dirty="0">
                <a:solidFill>
                  <a:srgbClr val="777A7B"/>
                </a:solidFill>
                <a:effectLst/>
                <a:highlight>
                  <a:srgbClr val="FFFF00"/>
                </a:highlight>
                <a:latin typeface="Inter"/>
              </a:rPr>
              <a:t>9</a:t>
            </a:r>
            <a:r>
              <a:rPr lang="es-ES" b="0" i="0" dirty="0">
                <a:solidFill>
                  <a:srgbClr val="121212"/>
                </a:solidFill>
                <a:effectLst/>
                <a:highlight>
                  <a:srgbClr val="FFFF00"/>
                </a:highlight>
                <a:latin typeface="Inter"/>
              </a:rPr>
              <a:t>Debe apegarse a la palabra fiel</a:t>
            </a:r>
            <a:r>
              <a:rPr lang="es-ES" b="0" i="0" dirty="0">
                <a:solidFill>
                  <a:srgbClr val="121212"/>
                </a:solidFill>
                <a:effectLst/>
                <a:latin typeface="Inter"/>
              </a:rPr>
              <a:t>, según la enseñanza que recibió, de modo que también pueda exhortar a otros con la sana doctrina y refutar a los que se opongan.</a:t>
            </a:r>
            <a:endParaRPr lang="es-CL" dirty="0"/>
          </a:p>
        </p:txBody>
      </p:sp>
    </p:spTree>
    <p:extLst>
      <p:ext uri="{BB962C8B-B14F-4D97-AF65-F5344CB8AC3E}">
        <p14:creationId xmlns:p14="http://schemas.microsoft.com/office/powerpoint/2010/main" val="250730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10881-6C1E-2792-7622-95A3772DCA66}"/>
              </a:ext>
            </a:extLst>
          </p:cNvPr>
          <p:cNvSpPr>
            <a:spLocks noGrp="1"/>
          </p:cNvSpPr>
          <p:nvPr>
            <p:ph type="title"/>
          </p:nvPr>
        </p:nvSpPr>
        <p:spPr>
          <a:xfrm>
            <a:off x="875321" y="326403"/>
            <a:ext cx="10488247" cy="908428"/>
          </a:xfrm>
        </p:spPr>
        <p:txBody>
          <a:bodyPr>
            <a:normAutofit fontScale="90000"/>
          </a:bodyPr>
          <a:lstStyle/>
          <a:p>
            <a:r>
              <a:rPr lang="es-ES" b="1" dirty="0"/>
              <a:t>Cualidades y requisitos que deben cumplir los ancianos.</a:t>
            </a:r>
            <a:endParaRPr lang="es-CL" b="1" dirty="0"/>
          </a:p>
        </p:txBody>
      </p:sp>
      <p:sp>
        <p:nvSpPr>
          <p:cNvPr id="3" name="Marcador de texto 2">
            <a:extLst>
              <a:ext uri="{FF2B5EF4-FFF2-40B4-BE49-F238E27FC236}">
                <a16:creationId xmlns:a16="http://schemas.microsoft.com/office/drawing/2014/main" id="{2F066BC7-BDB0-2ADE-5B74-83A6D2C7ECEF}"/>
              </a:ext>
            </a:extLst>
          </p:cNvPr>
          <p:cNvSpPr>
            <a:spLocks noGrp="1"/>
          </p:cNvSpPr>
          <p:nvPr>
            <p:ph type="body" idx="1"/>
          </p:nvPr>
        </p:nvSpPr>
        <p:spPr>
          <a:xfrm>
            <a:off x="-50435" y="100930"/>
            <a:ext cx="105143" cy="115703"/>
          </a:xfrm>
        </p:spPr>
        <p:txBody>
          <a:bodyPr>
            <a:normAutofit fontScale="25000" lnSpcReduction="20000"/>
          </a:bodyPr>
          <a:lstStyle/>
          <a:p>
            <a:endParaRPr lang="es-CL"/>
          </a:p>
        </p:txBody>
      </p:sp>
      <p:sp>
        <p:nvSpPr>
          <p:cNvPr id="4" name="Marcador de contenido 3">
            <a:extLst>
              <a:ext uri="{FF2B5EF4-FFF2-40B4-BE49-F238E27FC236}">
                <a16:creationId xmlns:a16="http://schemas.microsoft.com/office/drawing/2014/main" id="{C6BDC082-4041-A515-89FB-3DD400273CE6}"/>
              </a:ext>
            </a:extLst>
          </p:cNvPr>
          <p:cNvSpPr>
            <a:spLocks noGrp="1"/>
          </p:cNvSpPr>
          <p:nvPr>
            <p:ph sz="half" idx="2"/>
          </p:nvPr>
        </p:nvSpPr>
        <p:spPr>
          <a:xfrm>
            <a:off x="54708" y="1570892"/>
            <a:ext cx="6064737" cy="5186178"/>
          </a:xfrm>
        </p:spPr>
        <p:txBody>
          <a:bodyPr>
            <a:normAutofit fontScale="92500"/>
          </a:bodyPr>
          <a:lstStyle/>
          <a:p>
            <a:pPr marL="0" indent="0">
              <a:buNone/>
            </a:pPr>
            <a:r>
              <a:rPr lang="es-ES" sz="3000" b="1" dirty="0"/>
              <a:t>Debe ser:</a:t>
            </a:r>
          </a:p>
          <a:p>
            <a:pPr>
              <a:buFontTx/>
              <a:buChar char="-"/>
            </a:pPr>
            <a:r>
              <a:rPr lang="es-ES" dirty="0"/>
              <a:t>intachable o irreprensible.       </a:t>
            </a:r>
          </a:p>
          <a:p>
            <a:pPr>
              <a:buFontTx/>
              <a:buChar char="-"/>
            </a:pPr>
            <a:r>
              <a:rPr lang="es-ES" dirty="0"/>
              <a:t>Esposo de una sola mujer.</a:t>
            </a:r>
          </a:p>
          <a:p>
            <a:pPr>
              <a:buFontTx/>
              <a:buChar char="-"/>
            </a:pPr>
            <a:r>
              <a:rPr lang="es-ES" dirty="0"/>
              <a:t>Moderado o sobrio.</a:t>
            </a:r>
          </a:p>
          <a:p>
            <a:pPr>
              <a:buFontTx/>
              <a:buChar char="-"/>
            </a:pPr>
            <a:r>
              <a:rPr lang="es-ES" dirty="0"/>
              <a:t>Sensato o prudente(que se domina a si mismo – moderado en cuanto a su opinión y pasión )</a:t>
            </a:r>
          </a:p>
          <a:p>
            <a:pPr>
              <a:buFontTx/>
              <a:buChar char="-"/>
            </a:pPr>
            <a:r>
              <a:rPr lang="es-ES" dirty="0"/>
              <a:t>Respetable o decoroso.</a:t>
            </a:r>
          </a:p>
          <a:p>
            <a:pPr>
              <a:buFontTx/>
              <a:buChar char="-"/>
            </a:pPr>
            <a:r>
              <a:rPr lang="es-ES" dirty="0"/>
              <a:t>Hospitalario u hospedador.</a:t>
            </a:r>
          </a:p>
          <a:p>
            <a:pPr>
              <a:buFontTx/>
              <a:buChar char="-"/>
            </a:pPr>
            <a:r>
              <a:rPr lang="es-ES" dirty="0"/>
              <a:t>Capaz de enseñar o apto para enseñar.</a:t>
            </a:r>
          </a:p>
          <a:p>
            <a:pPr>
              <a:buFontTx/>
              <a:buChar char="-"/>
            </a:pPr>
            <a:r>
              <a:rPr lang="es-ES" dirty="0"/>
              <a:t>Respetuoso o amable.</a:t>
            </a:r>
          </a:p>
          <a:p>
            <a:pPr>
              <a:buFontTx/>
              <a:buChar char="-"/>
            </a:pPr>
            <a:endParaRPr lang="es-ES" dirty="0"/>
          </a:p>
          <a:p>
            <a:endParaRPr lang="es-CL" dirty="0"/>
          </a:p>
        </p:txBody>
      </p:sp>
      <p:sp>
        <p:nvSpPr>
          <p:cNvPr id="5" name="Marcador de texto 4">
            <a:extLst>
              <a:ext uri="{FF2B5EF4-FFF2-40B4-BE49-F238E27FC236}">
                <a16:creationId xmlns:a16="http://schemas.microsoft.com/office/drawing/2014/main" id="{83AA2812-12B5-1713-48B9-7E1FA6F72322}"/>
              </a:ext>
            </a:extLst>
          </p:cNvPr>
          <p:cNvSpPr>
            <a:spLocks noGrp="1"/>
          </p:cNvSpPr>
          <p:nvPr>
            <p:ph type="body" sz="quarter" idx="3"/>
          </p:nvPr>
        </p:nvSpPr>
        <p:spPr>
          <a:xfrm flipH="1">
            <a:off x="704558" y="649531"/>
            <a:ext cx="45719" cy="45719"/>
          </a:xfrm>
        </p:spPr>
        <p:txBody>
          <a:bodyPr>
            <a:normAutofit fontScale="25000" lnSpcReduction="20000"/>
          </a:bodyPr>
          <a:lstStyle/>
          <a:p>
            <a:endParaRPr lang="es-CL"/>
          </a:p>
        </p:txBody>
      </p:sp>
      <p:sp>
        <p:nvSpPr>
          <p:cNvPr id="6" name="Marcador de contenido 5">
            <a:extLst>
              <a:ext uri="{FF2B5EF4-FFF2-40B4-BE49-F238E27FC236}">
                <a16:creationId xmlns:a16="http://schemas.microsoft.com/office/drawing/2014/main" id="{739387D7-1E19-BF1C-F350-05B4BF7D13D4}"/>
              </a:ext>
            </a:extLst>
          </p:cNvPr>
          <p:cNvSpPr>
            <a:spLocks noGrp="1"/>
          </p:cNvSpPr>
          <p:nvPr>
            <p:ph sz="quarter" idx="4"/>
          </p:nvPr>
        </p:nvSpPr>
        <p:spPr>
          <a:xfrm>
            <a:off x="6260123" y="1845175"/>
            <a:ext cx="5877169" cy="5603631"/>
          </a:xfrm>
        </p:spPr>
        <p:txBody>
          <a:bodyPr>
            <a:normAutofit fontScale="92500"/>
          </a:bodyPr>
          <a:lstStyle/>
          <a:p>
            <a:pPr>
              <a:buFontTx/>
              <a:buChar char="-"/>
            </a:pPr>
            <a:r>
              <a:rPr lang="es-ES" dirty="0"/>
              <a:t>Apacible o pacifico.</a:t>
            </a:r>
          </a:p>
          <a:p>
            <a:pPr>
              <a:buFontTx/>
              <a:buChar char="-"/>
            </a:pPr>
            <a:r>
              <a:rPr lang="es-ES" dirty="0"/>
              <a:t>Gobernar bien su casa.</a:t>
            </a:r>
          </a:p>
          <a:p>
            <a:pPr>
              <a:buFontTx/>
              <a:buChar char="-"/>
            </a:pPr>
            <a:r>
              <a:rPr lang="es-ES" dirty="0"/>
              <a:t>Amigo del bien o amante de lo bueno.</a:t>
            </a:r>
          </a:p>
          <a:p>
            <a:pPr>
              <a:buFontTx/>
              <a:buChar char="-"/>
            </a:pPr>
            <a:r>
              <a:rPr lang="es-ES" dirty="0"/>
              <a:t>Justo.</a:t>
            </a:r>
          </a:p>
          <a:p>
            <a:pPr>
              <a:buFontTx/>
              <a:buChar char="-"/>
            </a:pPr>
            <a:r>
              <a:rPr lang="es-ES" dirty="0"/>
              <a:t>Santo.</a:t>
            </a:r>
          </a:p>
          <a:p>
            <a:pPr>
              <a:buFontTx/>
              <a:buChar char="-"/>
            </a:pPr>
            <a:r>
              <a:rPr lang="es-ES" dirty="0"/>
              <a:t>Disciplinado.</a:t>
            </a:r>
          </a:p>
        </p:txBody>
      </p:sp>
    </p:spTree>
    <p:extLst>
      <p:ext uri="{BB962C8B-B14F-4D97-AF65-F5344CB8AC3E}">
        <p14:creationId xmlns:p14="http://schemas.microsoft.com/office/powerpoint/2010/main" val="15419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A55D3-5914-F725-85A7-4DFC36C1A8F2}"/>
              </a:ext>
            </a:extLst>
          </p:cNvPr>
          <p:cNvSpPr>
            <a:spLocks noGrp="1"/>
          </p:cNvSpPr>
          <p:nvPr>
            <p:ph type="title"/>
          </p:nvPr>
        </p:nvSpPr>
        <p:spPr>
          <a:xfrm>
            <a:off x="1000368" y="365126"/>
            <a:ext cx="10353431" cy="760290"/>
          </a:xfrm>
        </p:spPr>
        <p:txBody>
          <a:bodyPr>
            <a:normAutofit fontScale="90000"/>
          </a:bodyPr>
          <a:lstStyle/>
          <a:p>
            <a:r>
              <a:rPr lang="es-ES" b="1" dirty="0"/>
              <a:t>Cualidades y requisitos que deben cumplir los ancianos</a:t>
            </a:r>
            <a:endParaRPr lang="es-CL" b="1" dirty="0"/>
          </a:p>
        </p:txBody>
      </p:sp>
      <p:sp>
        <p:nvSpPr>
          <p:cNvPr id="3" name="Marcador de contenido 2">
            <a:extLst>
              <a:ext uri="{FF2B5EF4-FFF2-40B4-BE49-F238E27FC236}">
                <a16:creationId xmlns:a16="http://schemas.microsoft.com/office/drawing/2014/main" id="{54368BFE-39C0-6900-F55B-9043F1B51182}"/>
              </a:ext>
            </a:extLst>
          </p:cNvPr>
          <p:cNvSpPr>
            <a:spLocks noGrp="1"/>
          </p:cNvSpPr>
          <p:nvPr>
            <p:ph sz="half" idx="1"/>
          </p:nvPr>
        </p:nvSpPr>
        <p:spPr>
          <a:xfrm>
            <a:off x="0" y="1680308"/>
            <a:ext cx="6019800" cy="5177692"/>
          </a:xfrm>
        </p:spPr>
        <p:txBody>
          <a:bodyPr>
            <a:normAutofit/>
          </a:bodyPr>
          <a:lstStyle/>
          <a:p>
            <a:pPr marL="0" indent="0">
              <a:buNone/>
            </a:pPr>
            <a:r>
              <a:rPr lang="es-ES" b="1" dirty="0"/>
              <a:t>No debe ser:</a:t>
            </a:r>
          </a:p>
          <a:p>
            <a:pPr>
              <a:buFontTx/>
              <a:buChar char="-"/>
            </a:pPr>
            <a:r>
              <a:rPr lang="es-ES" dirty="0"/>
              <a:t>borracho o dado al vino.</a:t>
            </a:r>
          </a:p>
          <a:p>
            <a:pPr>
              <a:buFontTx/>
              <a:buChar char="-"/>
            </a:pPr>
            <a:r>
              <a:rPr lang="es-ES" dirty="0"/>
              <a:t>Violento o peleonero(pendenciero).</a:t>
            </a:r>
          </a:p>
          <a:p>
            <a:pPr>
              <a:buFontTx/>
              <a:buChar char="-"/>
            </a:pPr>
            <a:r>
              <a:rPr lang="es-ES" dirty="0"/>
              <a:t>Codicioso o amigo del dinero .</a:t>
            </a:r>
          </a:p>
          <a:p>
            <a:pPr>
              <a:buFontTx/>
              <a:buChar char="-"/>
            </a:pPr>
            <a:r>
              <a:rPr lang="es-ES" dirty="0"/>
              <a:t>Recién convertido o neófito.</a:t>
            </a:r>
          </a:p>
          <a:p>
            <a:pPr>
              <a:buFontTx/>
              <a:buChar char="-"/>
            </a:pPr>
            <a:r>
              <a:rPr lang="es-ES" dirty="0"/>
              <a:t>Arrogante ni soberbio.</a:t>
            </a:r>
          </a:p>
          <a:p>
            <a:pPr>
              <a:buFontTx/>
              <a:buChar char="-"/>
            </a:pPr>
            <a:r>
              <a:rPr lang="es-ES" dirty="0"/>
              <a:t>Iracundo.</a:t>
            </a:r>
          </a:p>
          <a:p>
            <a:pPr>
              <a:buFontTx/>
              <a:buChar char="-"/>
            </a:pPr>
            <a:endParaRPr lang="es-ES" dirty="0"/>
          </a:p>
          <a:p>
            <a:pPr marL="0" indent="0">
              <a:buNone/>
            </a:pPr>
            <a:r>
              <a:rPr lang="es-ES" dirty="0"/>
              <a:t>                          </a:t>
            </a:r>
            <a:r>
              <a:rPr lang="es-ES" b="1" i="1" dirty="0"/>
              <a:t>24requisitos en total</a:t>
            </a:r>
          </a:p>
          <a:p>
            <a:pPr marL="0" indent="0">
              <a:buNone/>
            </a:pPr>
            <a:endParaRPr lang="es-ES" dirty="0"/>
          </a:p>
          <a:p>
            <a:pPr>
              <a:buFontTx/>
              <a:buChar char="-"/>
            </a:pPr>
            <a:endParaRPr lang="es-ES" dirty="0"/>
          </a:p>
          <a:p>
            <a:pPr>
              <a:buFontTx/>
              <a:buChar char="-"/>
            </a:pPr>
            <a:endParaRPr lang="es-ES" dirty="0"/>
          </a:p>
          <a:p>
            <a:pPr marL="0" indent="0">
              <a:buNone/>
            </a:pPr>
            <a:endParaRPr lang="es-CL" dirty="0"/>
          </a:p>
        </p:txBody>
      </p:sp>
      <p:sp>
        <p:nvSpPr>
          <p:cNvPr id="4" name="Marcador de contenido 3">
            <a:extLst>
              <a:ext uri="{FF2B5EF4-FFF2-40B4-BE49-F238E27FC236}">
                <a16:creationId xmlns:a16="http://schemas.microsoft.com/office/drawing/2014/main" id="{E5DC70D5-6D17-6AB9-152D-B5744E4F6294}"/>
              </a:ext>
            </a:extLst>
          </p:cNvPr>
          <p:cNvSpPr>
            <a:spLocks noGrp="1"/>
          </p:cNvSpPr>
          <p:nvPr>
            <p:ph sz="half" idx="2"/>
          </p:nvPr>
        </p:nvSpPr>
        <p:spPr>
          <a:xfrm>
            <a:off x="6275754" y="1680307"/>
            <a:ext cx="5845908" cy="5119078"/>
          </a:xfrm>
        </p:spPr>
        <p:txBody>
          <a:bodyPr>
            <a:normAutofit/>
          </a:bodyPr>
          <a:lstStyle/>
          <a:p>
            <a:pPr marL="0" indent="0">
              <a:buNone/>
            </a:pPr>
            <a:r>
              <a:rPr lang="es-ES" b="1" dirty="0"/>
              <a:t>También deben:</a:t>
            </a:r>
          </a:p>
          <a:p>
            <a:pPr>
              <a:buFontTx/>
              <a:buChar char="-"/>
            </a:pPr>
            <a:r>
              <a:rPr lang="es-ES" dirty="0"/>
              <a:t>Gobernar bien su casa.</a:t>
            </a:r>
          </a:p>
          <a:p>
            <a:pPr>
              <a:buFontTx/>
              <a:buChar char="-"/>
            </a:pPr>
            <a:r>
              <a:rPr lang="es-ES" dirty="0"/>
              <a:t>Que sus hijos le obedezcan con el debido respeto y que no tengan sospecha de rebeldía ni de libertinaje .</a:t>
            </a:r>
          </a:p>
          <a:p>
            <a:pPr>
              <a:buFontTx/>
              <a:buChar char="-"/>
            </a:pPr>
            <a:r>
              <a:rPr lang="es-ES" dirty="0"/>
              <a:t>Los incrédulos deben hablar bien de ellos.</a:t>
            </a:r>
          </a:p>
          <a:p>
            <a:pPr marL="0" indent="0">
              <a:buNone/>
            </a:pPr>
            <a:r>
              <a:rPr lang="es-ES" dirty="0"/>
              <a:t>- Apegarse a la palabra fiel(para exhortar a otros y defender la sana doctrina</a:t>
            </a:r>
          </a:p>
          <a:p>
            <a:pPr>
              <a:buFontTx/>
              <a:buChar char="-"/>
            </a:pPr>
            <a:endParaRPr lang="es-CL" dirty="0"/>
          </a:p>
        </p:txBody>
      </p:sp>
    </p:spTree>
    <p:extLst>
      <p:ext uri="{BB962C8B-B14F-4D97-AF65-F5344CB8AC3E}">
        <p14:creationId xmlns:p14="http://schemas.microsoft.com/office/powerpoint/2010/main" val="428579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B5342-65DF-DBF6-4326-8DDE36F0467C}"/>
              </a:ext>
            </a:extLst>
          </p:cNvPr>
          <p:cNvSpPr>
            <a:spLocks noGrp="1"/>
          </p:cNvSpPr>
          <p:nvPr>
            <p:ph type="title"/>
          </p:nvPr>
        </p:nvSpPr>
        <p:spPr>
          <a:xfrm>
            <a:off x="984738" y="365125"/>
            <a:ext cx="10369062" cy="4542937"/>
          </a:xfrm>
        </p:spPr>
        <p:txBody>
          <a:bodyPr/>
          <a:lstStyle/>
          <a:p>
            <a:r>
              <a:rPr lang="es-ES" dirty="0"/>
              <a:t>Dos casos mas en donde en el libro de los hechos aparecen los ancianos:</a:t>
            </a:r>
            <a:br>
              <a:rPr lang="es-ES" dirty="0"/>
            </a:br>
            <a:r>
              <a:rPr lang="es-ES" dirty="0"/>
              <a:t>- </a:t>
            </a:r>
            <a:r>
              <a:rPr lang="es-ES" sz="3600" dirty="0"/>
              <a:t>instrucciones de Pablo a los ancianos de Éfeso. </a:t>
            </a:r>
            <a:br>
              <a:rPr lang="es-ES" sz="3600" dirty="0"/>
            </a:br>
            <a:r>
              <a:rPr lang="es-ES" sz="3600" dirty="0"/>
              <a:t>- responsabilidad asignada a los lideres de las iglesias  en cuanto a la ofrenda.</a:t>
            </a:r>
            <a:endParaRPr lang="es-CL" sz="3600" dirty="0"/>
          </a:p>
        </p:txBody>
      </p:sp>
      <p:sp>
        <p:nvSpPr>
          <p:cNvPr id="3" name="Marcador de contenido 2">
            <a:extLst>
              <a:ext uri="{FF2B5EF4-FFF2-40B4-BE49-F238E27FC236}">
                <a16:creationId xmlns:a16="http://schemas.microsoft.com/office/drawing/2014/main" id="{32C8FFB6-B048-ABF2-C6BC-23821F8F4D42}"/>
              </a:ext>
            </a:extLst>
          </p:cNvPr>
          <p:cNvSpPr>
            <a:spLocks noGrp="1"/>
          </p:cNvSpPr>
          <p:nvPr>
            <p:ph idx="1"/>
          </p:nvPr>
        </p:nvSpPr>
        <p:spPr>
          <a:xfrm>
            <a:off x="539262" y="5580185"/>
            <a:ext cx="10814538" cy="596778"/>
          </a:xfrm>
        </p:spPr>
        <p:txBody>
          <a:bodyPr/>
          <a:lstStyle/>
          <a:p>
            <a:endParaRPr lang="es-CL" dirty="0"/>
          </a:p>
        </p:txBody>
      </p:sp>
    </p:spTree>
    <p:extLst>
      <p:ext uri="{BB962C8B-B14F-4D97-AF65-F5344CB8AC3E}">
        <p14:creationId xmlns:p14="http://schemas.microsoft.com/office/powerpoint/2010/main" val="57813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8CF5-92EB-4ECD-941C-A15AF5A3D2E4}"/>
              </a:ext>
            </a:extLst>
          </p:cNvPr>
          <p:cNvSpPr>
            <a:spLocks noGrp="1"/>
          </p:cNvSpPr>
          <p:nvPr>
            <p:ph type="title"/>
          </p:nvPr>
        </p:nvSpPr>
        <p:spPr>
          <a:xfrm>
            <a:off x="0" y="-275921"/>
            <a:ext cx="10515600" cy="1325563"/>
          </a:xfrm>
        </p:spPr>
        <p:txBody>
          <a:bodyPr>
            <a:normAutofit/>
          </a:bodyPr>
          <a:lstStyle/>
          <a:p>
            <a:r>
              <a:rPr lang="es-ES" sz="4000" dirty="0"/>
              <a:t>INTRO:</a:t>
            </a:r>
            <a:endParaRPr lang="es-CL" sz="4000" dirty="0"/>
          </a:p>
        </p:txBody>
      </p:sp>
      <p:sp>
        <p:nvSpPr>
          <p:cNvPr id="3" name="Marcador de contenido 2">
            <a:extLst>
              <a:ext uri="{FF2B5EF4-FFF2-40B4-BE49-F238E27FC236}">
                <a16:creationId xmlns:a16="http://schemas.microsoft.com/office/drawing/2014/main" id="{F7908E19-DCFF-5A72-E7E9-85614A5FF782}"/>
              </a:ext>
            </a:extLst>
          </p:cNvPr>
          <p:cNvSpPr>
            <a:spLocks noGrp="1"/>
          </p:cNvSpPr>
          <p:nvPr>
            <p:ph idx="1"/>
          </p:nvPr>
        </p:nvSpPr>
        <p:spPr>
          <a:xfrm>
            <a:off x="140677" y="697525"/>
            <a:ext cx="11940486" cy="5328138"/>
          </a:xfrm>
        </p:spPr>
        <p:txBody>
          <a:bodyPr>
            <a:normAutofit fontScale="85000" lnSpcReduction="20000"/>
          </a:bodyPr>
          <a:lstStyle/>
          <a:p>
            <a:pPr marL="0" indent="0">
              <a:buNone/>
            </a:pPr>
            <a:r>
              <a:rPr lang="es-ES" dirty="0"/>
              <a:t>Como podemos ver en el antiguo testamento, Dios tenia una forma de dirigir al pueblo, esa forma era a través de ancianos, jueces, jefes militares ,sacerdotes y reyes. Pero como vimos anteriormente , los ancianos tenían un papel preponderante en la toma de decisiones del pueblo.</a:t>
            </a:r>
          </a:p>
          <a:p>
            <a:pPr marL="0" indent="0">
              <a:buNone/>
            </a:pPr>
            <a:r>
              <a:rPr lang="es-ES" dirty="0"/>
              <a:t>También veremos  como en los tiempos de Jesús, la forma de liderazgo era  también a través de los ancianos del pueblo </a:t>
            </a:r>
            <a:r>
              <a:rPr lang="es-ES" b="1" dirty="0"/>
              <a:t>(junta de hombres sabios, concilio, consejo o sanedrín </a:t>
            </a:r>
            <a:r>
              <a:rPr lang="es-ES" dirty="0"/>
              <a:t>). Incluso Jesús habla que serian los lideres del pueblo que lo entregarían a la muerte  (</a:t>
            </a:r>
            <a:r>
              <a:rPr lang="es-ES" b="1" dirty="0"/>
              <a:t>lucas 9:22 – Mateo 16:21- Marcos 8:31</a:t>
            </a:r>
            <a:r>
              <a:rPr lang="es-ES" dirty="0"/>
              <a:t>)</a:t>
            </a:r>
          </a:p>
          <a:p>
            <a:pPr marL="0" indent="0">
              <a:buNone/>
            </a:pPr>
            <a:r>
              <a:rPr lang="es-ES" dirty="0"/>
              <a:t>Después veremos que en el libro de los hechos pasa exactamente lo mismo, los ancianos del pueblo tomaban las decisiones(</a:t>
            </a:r>
            <a:r>
              <a:rPr lang="es-ES" b="1" dirty="0"/>
              <a:t>concilio, consejo, junta suprema</a:t>
            </a:r>
            <a:r>
              <a:rPr lang="es-ES" dirty="0"/>
              <a:t>), incluso también tomaron decisiones </a:t>
            </a:r>
            <a:r>
              <a:rPr lang="es-ES" b="1" dirty="0"/>
              <a:t>en una clase de juicio </a:t>
            </a:r>
            <a:r>
              <a:rPr lang="es-ES" dirty="0"/>
              <a:t>para decidir que</a:t>
            </a:r>
            <a:r>
              <a:rPr lang="es-ES" b="1" dirty="0"/>
              <a:t> </a:t>
            </a:r>
            <a:r>
              <a:rPr lang="es-ES" dirty="0"/>
              <a:t> hacer con los discípulos cuando los encarcelaban( </a:t>
            </a:r>
            <a:r>
              <a:rPr lang="es-ES" b="1" dirty="0"/>
              <a:t>Hechos 4:5- Hechos 5:21 – Hechos 6:12 – hechos 6:15</a:t>
            </a:r>
            <a:r>
              <a:rPr lang="es-ES" dirty="0"/>
              <a:t>). En paralelo con todo esto, veremos que incluso la iglesia seguía esa misma forma de gobierno y reconocimiento hacia los ancianos, pero este liderazgo si era gobernado por Dios, por medio del Espíritu Santo.</a:t>
            </a:r>
          </a:p>
          <a:p>
            <a:pPr marL="0" indent="0">
              <a:buNone/>
            </a:pPr>
            <a:endParaRPr lang="es-ES" dirty="0"/>
          </a:p>
          <a:p>
            <a:pPr marL="0" indent="0">
              <a:buNone/>
            </a:pPr>
            <a:r>
              <a:rPr lang="es-ES" dirty="0">
                <a:highlight>
                  <a:srgbClr val="FFFF00"/>
                </a:highlight>
              </a:rPr>
              <a:t>Lo que tenemos que entender que el diseño bíblico es en base a la cultura judía, y es esa la explicación que el modelo de la iglesia bíblica seguía ocupando esos patrones).</a:t>
            </a:r>
          </a:p>
          <a:p>
            <a:pPr marL="0" indent="0">
              <a:buNone/>
            </a:pPr>
            <a:endParaRPr lang="es-CL" dirty="0"/>
          </a:p>
        </p:txBody>
      </p:sp>
    </p:spTree>
    <p:extLst>
      <p:ext uri="{BB962C8B-B14F-4D97-AF65-F5344CB8AC3E}">
        <p14:creationId xmlns:p14="http://schemas.microsoft.com/office/powerpoint/2010/main" val="196251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ABEC5-E251-F373-EBA4-CFAC2E9020AF}"/>
              </a:ext>
            </a:extLst>
          </p:cNvPr>
          <p:cNvSpPr>
            <a:spLocks noGrp="1"/>
          </p:cNvSpPr>
          <p:nvPr>
            <p:ph type="title"/>
          </p:nvPr>
        </p:nvSpPr>
        <p:spPr>
          <a:xfrm flipH="1">
            <a:off x="11353800" y="365125"/>
            <a:ext cx="76200"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19902042-994B-0C9B-8C35-5C8B5AA51EBC}"/>
              </a:ext>
            </a:extLst>
          </p:cNvPr>
          <p:cNvSpPr>
            <a:spLocks noGrp="1"/>
          </p:cNvSpPr>
          <p:nvPr>
            <p:ph idx="1"/>
          </p:nvPr>
        </p:nvSpPr>
        <p:spPr>
          <a:xfrm>
            <a:off x="0" y="0"/>
            <a:ext cx="12192000" cy="6961909"/>
          </a:xfrm>
        </p:spPr>
        <p:txBody>
          <a:bodyPr>
            <a:normAutofit fontScale="92500" lnSpcReduction="20000"/>
          </a:bodyPr>
          <a:lstStyle/>
          <a:p>
            <a:pPr marL="0" indent="0">
              <a:buNone/>
            </a:pPr>
            <a:endParaRPr lang="es-ES" sz="3200" b="1" dirty="0"/>
          </a:p>
          <a:p>
            <a:pPr marL="0" indent="0">
              <a:buNone/>
            </a:pPr>
            <a:r>
              <a:rPr lang="es-ES" sz="4300" dirty="0"/>
              <a:t>Pablo le da las ultimas instrucciones a los ancianos de la iglesia de Éfeso </a:t>
            </a:r>
          </a:p>
          <a:p>
            <a:pPr marL="0" indent="0">
              <a:buNone/>
            </a:pPr>
            <a:endParaRPr lang="es-ES" sz="3200" dirty="0"/>
          </a:p>
          <a:p>
            <a:pPr marL="0" indent="0">
              <a:buNone/>
            </a:pPr>
            <a:r>
              <a:rPr lang="es-ES" sz="3200" b="1" dirty="0"/>
              <a:t>Hechos 20:17-36 NVI</a:t>
            </a:r>
            <a:endParaRPr lang="es-ES" b="1" dirty="0"/>
          </a:p>
          <a:p>
            <a:pPr marL="0" indent="0" algn="l">
              <a:buNone/>
            </a:pPr>
            <a:r>
              <a:rPr lang="es-ES" b="0" i="0" dirty="0">
                <a:solidFill>
                  <a:srgbClr val="777A7B"/>
                </a:solidFill>
                <a:effectLst/>
                <a:latin typeface="Inter"/>
              </a:rPr>
              <a:t>17</a:t>
            </a:r>
            <a:r>
              <a:rPr lang="es-ES" b="0" i="0" dirty="0">
                <a:solidFill>
                  <a:srgbClr val="121212"/>
                </a:solidFill>
                <a:effectLst/>
                <a:latin typeface="Inter"/>
              </a:rPr>
              <a:t>Desde Mileto Pablo envió un mensaje a los </a:t>
            </a:r>
            <a:r>
              <a:rPr lang="es-ES" b="1" i="0" dirty="0">
                <a:solidFill>
                  <a:srgbClr val="121212"/>
                </a:solidFill>
                <a:effectLst/>
                <a:latin typeface="Inter"/>
              </a:rPr>
              <a:t>ancianos</a:t>
            </a:r>
            <a:r>
              <a:rPr lang="es-ES" b="0" i="0" dirty="0">
                <a:solidFill>
                  <a:srgbClr val="121212"/>
                </a:solidFill>
                <a:effectLst/>
                <a:latin typeface="Inter"/>
              </a:rPr>
              <a:t> de la iglesia de Éfeso, para que se reunieran con él.</a:t>
            </a:r>
          </a:p>
          <a:p>
            <a:pPr marL="0" indent="0" algn="l">
              <a:buNone/>
            </a:pPr>
            <a:r>
              <a:rPr lang="es-ES" b="0" i="0" dirty="0">
                <a:solidFill>
                  <a:srgbClr val="777A7B"/>
                </a:solidFill>
                <a:effectLst/>
                <a:latin typeface="Inter"/>
              </a:rPr>
              <a:t>18</a:t>
            </a:r>
            <a:r>
              <a:rPr lang="es-ES" b="0" i="0" dirty="0">
                <a:solidFill>
                  <a:srgbClr val="121212"/>
                </a:solidFill>
                <a:effectLst/>
                <a:latin typeface="Inter"/>
              </a:rPr>
              <a:t>Cuando los </a:t>
            </a:r>
            <a:r>
              <a:rPr lang="es-ES" b="1" i="0" dirty="0">
                <a:solidFill>
                  <a:srgbClr val="121212"/>
                </a:solidFill>
                <a:effectLst/>
                <a:latin typeface="Inter"/>
              </a:rPr>
              <a:t>ancianos</a:t>
            </a:r>
            <a:r>
              <a:rPr lang="es-ES" b="0" i="0" dirty="0">
                <a:solidFill>
                  <a:srgbClr val="121212"/>
                </a:solidFill>
                <a:effectLst/>
                <a:latin typeface="Inter"/>
              </a:rPr>
              <a:t> llegaron, les dijo:</a:t>
            </a:r>
          </a:p>
          <a:p>
            <a:pPr marL="0" indent="0" algn="l">
              <a:buNone/>
            </a:pPr>
            <a:r>
              <a:rPr lang="es-ES" b="0" i="0" dirty="0">
                <a:solidFill>
                  <a:srgbClr val="121212"/>
                </a:solidFill>
                <a:effectLst/>
                <a:latin typeface="Inter"/>
              </a:rPr>
              <a:t>«Ustedes saben cómo me he comportado todo el tiempo, desde el primer día que entré en Asia.</a:t>
            </a:r>
          </a:p>
          <a:p>
            <a:pPr marL="0" indent="0" algn="l">
              <a:buNone/>
            </a:pPr>
            <a:r>
              <a:rPr lang="es-ES" b="0" i="0" dirty="0">
                <a:solidFill>
                  <a:srgbClr val="777A7B"/>
                </a:solidFill>
                <a:effectLst/>
                <a:latin typeface="Inter"/>
              </a:rPr>
              <a:t>19</a:t>
            </a:r>
            <a:r>
              <a:rPr lang="es-ES" b="0" i="0" dirty="0">
                <a:solidFill>
                  <a:srgbClr val="121212"/>
                </a:solidFill>
                <a:effectLst/>
                <a:latin typeface="Inter"/>
              </a:rPr>
              <a:t>Saben que he servido al Señor con toda humildad y con muchas lágrimas, y que he sido puesto a prueba por las intrigas de los judíos.</a:t>
            </a:r>
          </a:p>
          <a:p>
            <a:pPr marL="0" indent="0" algn="l">
              <a:buNone/>
            </a:pPr>
            <a:r>
              <a:rPr lang="es-ES" b="0" i="0" dirty="0">
                <a:solidFill>
                  <a:srgbClr val="777A7B"/>
                </a:solidFill>
                <a:effectLst/>
                <a:latin typeface="Inter"/>
              </a:rPr>
              <a:t>20</a:t>
            </a:r>
            <a:r>
              <a:rPr lang="es-ES" b="0" i="0" dirty="0">
                <a:solidFill>
                  <a:srgbClr val="121212"/>
                </a:solidFill>
                <a:effectLst/>
                <a:latin typeface="Inter"/>
              </a:rPr>
              <a:t>También saben que no me he negado a serles útil, y que en público y en las casas he anunciado y enseñado</a:t>
            </a:r>
          </a:p>
          <a:p>
            <a:pPr marL="0" indent="0" algn="l">
              <a:buNone/>
            </a:pPr>
            <a:r>
              <a:rPr lang="es-ES" b="0" i="0" dirty="0">
                <a:solidFill>
                  <a:srgbClr val="777A7B"/>
                </a:solidFill>
                <a:effectLst/>
                <a:latin typeface="Inter"/>
              </a:rPr>
              <a:t>21</a:t>
            </a:r>
            <a:r>
              <a:rPr lang="es-ES" b="0" i="0" dirty="0">
                <a:solidFill>
                  <a:srgbClr val="121212"/>
                </a:solidFill>
                <a:effectLst/>
                <a:latin typeface="Inter"/>
              </a:rPr>
              <a:t>a los judíos y a los no judíos que deben volverse a Dios, y tener fe en nuestro Señor Jesucristo.</a:t>
            </a:r>
          </a:p>
          <a:p>
            <a:pPr marL="0" indent="0" algn="l">
              <a:buNone/>
            </a:pPr>
            <a:r>
              <a:rPr lang="es-ES" b="0" i="0" dirty="0">
                <a:solidFill>
                  <a:srgbClr val="777A7B"/>
                </a:solidFill>
                <a:effectLst/>
                <a:latin typeface="Inter"/>
              </a:rPr>
              <a:t>22</a:t>
            </a:r>
            <a:r>
              <a:rPr lang="es-ES" b="0" i="0" dirty="0">
                <a:solidFill>
                  <a:srgbClr val="121212"/>
                </a:solidFill>
                <a:effectLst/>
                <a:latin typeface="Inter"/>
              </a:rPr>
              <a:t>Ahora voy a Jerusalén, llevado por el Espíritu, pero no sé lo que allá me espera,</a:t>
            </a:r>
          </a:p>
          <a:p>
            <a:pPr marL="0" indent="0">
              <a:buNone/>
            </a:pPr>
            <a:endParaRPr lang="es-CL" b="1" dirty="0"/>
          </a:p>
        </p:txBody>
      </p:sp>
    </p:spTree>
    <p:extLst>
      <p:ext uri="{BB962C8B-B14F-4D97-AF65-F5344CB8AC3E}">
        <p14:creationId xmlns:p14="http://schemas.microsoft.com/office/powerpoint/2010/main" val="215277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C6688-B058-86A0-7C27-16616ECEA1AC}"/>
              </a:ext>
            </a:extLst>
          </p:cNvPr>
          <p:cNvSpPr>
            <a:spLocks noGrp="1"/>
          </p:cNvSpPr>
          <p:nvPr>
            <p:ph type="title"/>
          </p:nvPr>
        </p:nvSpPr>
        <p:spPr>
          <a:xfrm flipH="1">
            <a:off x="11207635" y="365126"/>
            <a:ext cx="45719" cy="175202"/>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D2C314C-24D5-4C69-C349-0E585D341FC2}"/>
              </a:ext>
            </a:extLst>
          </p:cNvPr>
          <p:cNvSpPr>
            <a:spLocks noGrp="1"/>
          </p:cNvSpPr>
          <p:nvPr>
            <p:ph idx="1"/>
          </p:nvPr>
        </p:nvSpPr>
        <p:spPr>
          <a:xfrm>
            <a:off x="114300" y="119496"/>
            <a:ext cx="10588336" cy="6619008"/>
          </a:xfrm>
        </p:spPr>
        <p:txBody>
          <a:bodyPr>
            <a:normAutofit/>
          </a:bodyPr>
          <a:lstStyle/>
          <a:p>
            <a:pPr algn="l"/>
            <a:r>
              <a:rPr lang="es-ES" b="0" i="0" dirty="0">
                <a:solidFill>
                  <a:srgbClr val="777A7B"/>
                </a:solidFill>
                <a:effectLst/>
                <a:latin typeface="Inter"/>
              </a:rPr>
              <a:t>23</a:t>
            </a:r>
            <a:r>
              <a:rPr lang="es-ES" b="0" i="0" dirty="0">
                <a:solidFill>
                  <a:srgbClr val="121212"/>
                </a:solidFill>
                <a:effectLst/>
                <a:latin typeface="Inter"/>
              </a:rPr>
              <a:t>a no ser lo que el Espíritu Santo me ha confirmado en todas las ciudades, de que me esperan cárceles y tribulaciones.</a:t>
            </a:r>
          </a:p>
          <a:p>
            <a:pPr algn="l"/>
            <a:r>
              <a:rPr lang="es-ES" b="0" i="0" dirty="0">
                <a:solidFill>
                  <a:srgbClr val="777A7B"/>
                </a:solidFill>
                <a:effectLst/>
                <a:latin typeface="Inter"/>
              </a:rPr>
              <a:t>24</a:t>
            </a:r>
            <a:r>
              <a:rPr lang="es-ES" b="0" i="0" dirty="0">
                <a:solidFill>
                  <a:srgbClr val="121212"/>
                </a:solidFill>
                <a:effectLst/>
                <a:latin typeface="Inter"/>
              </a:rPr>
              <a:t>Pero eso a mí no me preocupa, pues no considero mi vida de mucho valor, con tal de que pueda terminar con gozo mi carrera y el ministerio que el Señor Jesús me encomendó, de hablar del evangelio y de la gracia de Dios.</a:t>
            </a:r>
          </a:p>
          <a:p>
            <a:pPr algn="l"/>
            <a:r>
              <a:rPr lang="es-ES" b="0" i="0" dirty="0">
                <a:solidFill>
                  <a:srgbClr val="777A7B"/>
                </a:solidFill>
                <a:effectLst/>
                <a:latin typeface="Inter"/>
              </a:rPr>
              <a:t>25</a:t>
            </a:r>
            <a:r>
              <a:rPr lang="es-ES" b="0" i="0" dirty="0">
                <a:solidFill>
                  <a:srgbClr val="121212"/>
                </a:solidFill>
                <a:effectLst/>
                <a:latin typeface="Inter"/>
              </a:rPr>
              <a:t>Yo sé que no me volverá a ver ninguno de ustedes, entre quienes he estado proclamando el reino de Dios;</a:t>
            </a:r>
          </a:p>
          <a:p>
            <a:pPr algn="l"/>
            <a:r>
              <a:rPr lang="es-ES" b="0" i="0" dirty="0">
                <a:solidFill>
                  <a:srgbClr val="777A7B"/>
                </a:solidFill>
                <a:effectLst/>
                <a:latin typeface="Inter"/>
              </a:rPr>
              <a:t>26</a:t>
            </a:r>
            <a:r>
              <a:rPr lang="es-ES" b="0" i="0" dirty="0">
                <a:solidFill>
                  <a:srgbClr val="121212"/>
                </a:solidFill>
                <a:effectLst/>
                <a:latin typeface="Inter"/>
              </a:rPr>
              <a:t>por lo tanto, puedo asegurarles que estoy limpio de la sangre de todos,</a:t>
            </a:r>
          </a:p>
          <a:p>
            <a:pPr algn="l"/>
            <a:r>
              <a:rPr lang="es-ES" b="0" i="0" dirty="0">
                <a:solidFill>
                  <a:srgbClr val="777A7B"/>
                </a:solidFill>
                <a:effectLst/>
                <a:latin typeface="Inter"/>
              </a:rPr>
              <a:t>27</a:t>
            </a:r>
            <a:r>
              <a:rPr lang="es-ES" b="0" i="0" dirty="0">
                <a:solidFill>
                  <a:srgbClr val="121212"/>
                </a:solidFill>
                <a:effectLst/>
                <a:latin typeface="Inter"/>
              </a:rPr>
              <a:t>pues no me he negado a anunciarles el plan de Dios.</a:t>
            </a:r>
          </a:p>
          <a:p>
            <a:pPr lvl="1"/>
            <a:r>
              <a:rPr lang="es-ES" sz="2800" b="0" i="0" dirty="0">
                <a:solidFill>
                  <a:srgbClr val="777A7B"/>
                </a:solidFill>
                <a:effectLst/>
                <a:latin typeface="Inter"/>
              </a:rPr>
              <a:t>28</a:t>
            </a:r>
            <a:r>
              <a:rPr lang="es-ES" sz="2800" b="0" i="0" dirty="0">
                <a:solidFill>
                  <a:srgbClr val="121212"/>
                </a:solidFill>
                <a:effectLst/>
                <a:latin typeface="Inter"/>
              </a:rPr>
              <a:t>Yo les ruego que piensen en ustedes mismos, </a:t>
            </a:r>
            <a:r>
              <a:rPr lang="es-ES" sz="2800" b="0" i="0" dirty="0">
                <a:solidFill>
                  <a:srgbClr val="121212"/>
                </a:solidFill>
                <a:effectLst/>
                <a:highlight>
                  <a:srgbClr val="FFFF00"/>
                </a:highlight>
                <a:latin typeface="Inter"/>
              </a:rPr>
              <a:t>y que velen por el rebaño sobre el cual el Espíritu Santo los ha puesto como </a:t>
            </a:r>
            <a:r>
              <a:rPr lang="es-ES" sz="2800" b="1" i="0" dirty="0">
                <a:solidFill>
                  <a:srgbClr val="121212"/>
                </a:solidFill>
                <a:effectLst/>
                <a:latin typeface="Inter"/>
              </a:rPr>
              <a:t>obispos</a:t>
            </a:r>
            <a:r>
              <a:rPr lang="es-ES" sz="2800" b="0" i="0" dirty="0">
                <a:solidFill>
                  <a:srgbClr val="121212"/>
                </a:solidFill>
                <a:effectLst/>
                <a:latin typeface="Inter"/>
              </a:rPr>
              <a:t>, </a:t>
            </a:r>
            <a:r>
              <a:rPr lang="es-ES" sz="2800" b="0" i="0" dirty="0">
                <a:solidFill>
                  <a:srgbClr val="121212"/>
                </a:solidFill>
                <a:effectLst/>
                <a:highlight>
                  <a:srgbClr val="FFFF00"/>
                </a:highlight>
                <a:latin typeface="Inter"/>
              </a:rPr>
              <a:t>para que cuiden de la iglesia del Señor</a:t>
            </a:r>
            <a:r>
              <a:rPr lang="es-ES" sz="2800" b="0" i="0" dirty="0">
                <a:solidFill>
                  <a:srgbClr val="121212"/>
                </a:solidFill>
                <a:effectLst/>
                <a:latin typeface="Inter"/>
              </a:rPr>
              <a:t>, que él ganó por su propia sangre.</a:t>
            </a:r>
          </a:p>
          <a:p>
            <a:pPr marL="457200" lvl="1" indent="0">
              <a:buNone/>
            </a:pPr>
            <a:endParaRPr lang="es-CL" dirty="0"/>
          </a:p>
        </p:txBody>
      </p:sp>
    </p:spTree>
    <p:extLst>
      <p:ext uri="{BB962C8B-B14F-4D97-AF65-F5344CB8AC3E}">
        <p14:creationId xmlns:p14="http://schemas.microsoft.com/office/powerpoint/2010/main" val="87114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7B0AD-FA02-3D63-E13E-7918583EE0BD}"/>
              </a:ext>
            </a:extLst>
          </p:cNvPr>
          <p:cNvSpPr>
            <a:spLocks noGrp="1"/>
          </p:cNvSpPr>
          <p:nvPr>
            <p:ph type="title"/>
          </p:nvPr>
        </p:nvSpPr>
        <p:spPr>
          <a:xfrm flipH="1">
            <a:off x="11353798" y="365125"/>
            <a:ext cx="45719"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50A75345-F0C2-0A0C-1C3E-6D234CA787A7}"/>
              </a:ext>
            </a:extLst>
          </p:cNvPr>
          <p:cNvSpPr>
            <a:spLocks noGrp="1"/>
          </p:cNvSpPr>
          <p:nvPr>
            <p:ph idx="1"/>
          </p:nvPr>
        </p:nvSpPr>
        <p:spPr>
          <a:xfrm>
            <a:off x="0" y="218208"/>
            <a:ext cx="11353800" cy="6639791"/>
          </a:xfrm>
        </p:spPr>
        <p:txBody>
          <a:bodyPr>
            <a:normAutofit fontScale="92500"/>
          </a:bodyPr>
          <a:lstStyle/>
          <a:p>
            <a:pPr marL="0" indent="0" algn="l">
              <a:buNone/>
            </a:pPr>
            <a:r>
              <a:rPr lang="es-ES" b="0" i="0" dirty="0">
                <a:solidFill>
                  <a:srgbClr val="777A7B"/>
                </a:solidFill>
                <a:effectLst/>
                <a:latin typeface="Inter"/>
              </a:rPr>
              <a:t>29</a:t>
            </a:r>
            <a:r>
              <a:rPr lang="es-ES" b="0" i="0" dirty="0">
                <a:solidFill>
                  <a:srgbClr val="121212"/>
                </a:solidFill>
                <a:effectLst/>
                <a:latin typeface="Inter"/>
              </a:rPr>
              <a:t>Yo sé bien que después de mi partida vendrán lobos rapaces, que no perdonarán al rebaño.</a:t>
            </a:r>
          </a:p>
          <a:p>
            <a:pPr marL="0" indent="0" algn="l">
              <a:buNone/>
            </a:pPr>
            <a:r>
              <a:rPr lang="es-ES" b="0" i="0" dirty="0">
                <a:solidFill>
                  <a:srgbClr val="777A7B"/>
                </a:solidFill>
                <a:effectLst/>
                <a:latin typeface="Inter"/>
              </a:rPr>
              <a:t>30</a:t>
            </a:r>
            <a:r>
              <a:rPr lang="es-ES" b="0" i="0" dirty="0">
                <a:solidFill>
                  <a:srgbClr val="121212"/>
                </a:solidFill>
                <a:effectLst/>
                <a:latin typeface="Inter"/>
              </a:rPr>
              <a:t>Aun entre ustedes mismos, algunos se levantarán y con sus mentiras arrastrarán tras de sí a los discípulos.</a:t>
            </a:r>
          </a:p>
          <a:p>
            <a:pPr marL="0" indent="0" algn="l">
              <a:buNone/>
            </a:pPr>
            <a:r>
              <a:rPr lang="es-ES" b="0" i="0" dirty="0">
                <a:solidFill>
                  <a:srgbClr val="777A7B"/>
                </a:solidFill>
                <a:effectLst/>
                <a:latin typeface="Inter"/>
              </a:rPr>
              <a:t>31</a:t>
            </a:r>
            <a:r>
              <a:rPr lang="es-ES" b="0" i="0" dirty="0">
                <a:solidFill>
                  <a:srgbClr val="121212"/>
                </a:solidFill>
                <a:effectLst/>
                <a:latin typeface="Inter"/>
              </a:rPr>
              <a:t>Por lo tanto, manténganse atentos y recuerden que noche y día, durante tres años, con lágrimas en los ojos siempre he aconsejado a cada uno de ustedes.</a:t>
            </a:r>
          </a:p>
          <a:p>
            <a:pPr marL="0" indent="0" algn="l">
              <a:buNone/>
            </a:pPr>
            <a:r>
              <a:rPr lang="es-ES" b="0" i="0" dirty="0">
                <a:solidFill>
                  <a:srgbClr val="777A7B"/>
                </a:solidFill>
                <a:effectLst/>
                <a:latin typeface="Inter"/>
              </a:rPr>
              <a:t>32</a:t>
            </a:r>
            <a:r>
              <a:rPr lang="es-ES" b="0" i="0" dirty="0">
                <a:solidFill>
                  <a:srgbClr val="121212"/>
                </a:solidFill>
                <a:effectLst/>
                <a:latin typeface="Inter"/>
              </a:rPr>
              <a:t>Ahora los encomiendo a Dios y a su palabra de bondad, la cual puede edificarlos y darles la herencia prometida con todos los que han sido santificados.</a:t>
            </a:r>
          </a:p>
          <a:p>
            <a:pPr marL="0" indent="0" algn="l">
              <a:buNone/>
            </a:pPr>
            <a:r>
              <a:rPr lang="es-ES" b="0" i="0" dirty="0">
                <a:solidFill>
                  <a:srgbClr val="777A7B"/>
                </a:solidFill>
                <a:effectLst/>
                <a:latin typeface="Inter"/>
              </a:rPr>
              <a:t>33</a:t>
            </a:r>
            <a:r>
              <a:rPr lang="es-ES" b="0" i="0" dirty="0">
                <a:solidFill>
                  <a:srgbClr val="121212"/>
                </a:solidFill>
                <a:effectLst/>
                <a:latin typeface="Inter"/>
              </a:rPr>
              <a:t>Nunca he codiciado la plata ni el oro ni el vestido de nadie.</a:t>
            </a:r>
          </a:p>
          <a:p>
            <a:pPr marL="0" indent="0" algn="l">
              <a:buNone/>
            </a:pPr>
            <a:r>
              <a:rPr lang="es-ES" b="0" i="0" dirty="0">
                <a:solidFill>
                  <a:srgbClr val="777A7B"/>
                </a:solidFill>
                <a:effectLst/>
                <a:latin typeface="Inter"/>
              </a:rPr>
              <a:t>34</a:t>
            </a:r>
            <a:r>
              <a:rPr lang="es-ES" b="0" i="0" dirty="0">
                <a:solidFill>
                  <a:srgbClr val="121212"/>
                </a:solidFill>
                <a:effectLst/>
                <a:latin typeface="Inter"/>
              </a:rPr>
              <a:t>Bien saben ustedes que mis manos me han servido para ganar lo que nos faltaba a mí y a los que están conmigo.</a:t>
            </a:r>
          </a:p>
          <a:p>
            <a:pPr marL="0" indent="0" algn="l">
              <a:buNone/>
            </a:pPr>
            <a:r>
              <a:rPr lang="es-ES" b="0" i="0" dirty="0">
                <a:solidFill>
                  <a:srgbClr val="777A7B"/>
                </a:solidFill>
                <a:effectLst/>
                <a:latin typeface="Inter"/>
              </a:rPr>
              <a:t>35</a:t>
            </a:r>
            <a:r>
              <a:rPr lang="es-ES" b="0" i="0" dirty="0">
                <a:solidFill>
                  <a:srgbClr val="121212"/>
                </a:solidFill>
                <a:effectLst/>
                <a:latin typeface="Inter"/>
              </a:rPr>
              <a:t>Siempre les enseñé, y ustedes lo aprendieron, que a los necesitados se les ayuda trabajando como he trabajado yo, y recordando las palabras del Señor Jesús, que dijo: “Hay más bendición en dar que en recibir.”»</a:t>
            </a:r>
          </a:p>
          <a:p>
            <a:pPr marL="0" indent="0" algn="l">
              <a:buNone/>
            </a:pPr>
            <a:r>
              <a:rPr lang="es-ES" b="0" i="0" dirty="0">
                <a:solidFill>
                  <a:srgbClr val="777A7B"/>
                </a:solidFill>
                <a:effectLst/>
                <a:latin typeface="Inter"/>
              </a:rPr>
              <a:t>36</a:t>
            </a:r>
            <a:r>
              <a:rPr lang="es-ES" b="0" i="0" dirty="0">
                <a:solidFill>
                  <a:srgbClr val="121212"/>
                </a:solidFill>
                <a:effectLst/>
                <a:latin typeface="Inter"/>
              </a:rPr>
              <a:t>Dicho esto, Pablo se puso de rodillas y oró con ellos.</a:t>
            </a:r>
          </a:p>
          <a:p>
            <a:pPr marL="0" indent="0">
              <a:buNone/>
            </a:pPr>
            <a:endParaRPr lang="es-CL" dirty="0"/>
          </a:p>
        </p:txBody>
      </p:sp>
    </p:spTree>
    <p:extLst>
      <p:ext uri="{BB962C8B-B14F-4D97-AF65-F5344CB8AC3E}">
        <p14:creationId xmlns:p14="http://schemas.microsoft.com/office/powerpoint/2010/main" val="137852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92E98-91D9-557B-68CC-D53B72E2A7F9}"/>
              </a:ext>
            </a:extLst>
          </p:cNvPr>
          <p:cNvSpPr>
            <a:spLocks noGrp="1"/>
          </p:cNvSpPr>
          <p:nvPr>
            <p:ph type="title"/>
          </p:nvPr>
        </p:nvSpPr>
        <p:spPr>
          <a:xfrm flipH="1">
            <a:off x="11353798" y="365125"/>
            <a:ext cx="45719" cy="112857"/>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3462C4E8-A5DF-F974-89CA-630FF33B31B6}"/>
              </a:ext>
            </a:extLst>
          </p:cNvPr>
          <p:cNvSpPr>
            <a:spLocks noGrp="1"/>
          </p:cNvSpPr>
          <p:nvPr>
            <p:ph idx="1"/>
          </p:nvPr>
        </p:nvSpPr>
        <p:spPr>
          <a:xfrm>
            <a:off x="0" y="649921"/>
            <a:ext cx="10992517" cy="6454264"/>
          </a:xfrm>
        </p:spPr>
        <p:txBody>
          <a:bodyPr>
            <a:normAutofit/>
          </a:bodyPr>
          <a:lstStyle/>
          <a:p>
            <a:pPr marL="0" indent="0">
              <a:buNone/>
            </a:pPr>
            <a:r>
              <a:rPr lang="es-ES" sz="4000" dirty="0"/>
              <a:t>Los ancianos eran los que se encargaban de la ofrenda.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800" b="1" i="0" u="none" strike="noStrike" kern="1200" cap="none" spc="0" normalizeH="0" baseline="0" noProof="0" dirty="0">
                <a:ln>
                  <a:noFill/>
                </a:ln>
                <a:solidFill>
                  <a:prstClr val="black"/>
                </a:solidFill>
                <a:effectLst/>
                <a:uLnTx/>
                <a:uFillTx/>
                <a:latin typeface="Aptos" panose="02110004020202020204"/>
                <a:ea typeface="+mn-ea"/>
                <a:cs typeface="+mn-cs"/>
              </a:rPr>
              <a:t>Hechos 11:27-30</a:t>
            </a:r>
          </a:p>
          <a:p>
            <a:pPr marL="0" indent="0">
              <a:buNone/>
            </a:pPr>
            <a:endParaRPr lang="es-ES" sz="3200" b="1" dirty="0"/>
          </a:p>
          <a:p>
            <a:pPr marL="0" indent="0">
              <a:buNone/>
            </a:pPr>
            <a:r>
              <a:rPr lang="es-ES" b="0" i="0" dirty="0">
                <a:solidFill>
                  <a:srgbClr val="121212"/>
                </a:solidFill>
                <a:effectLst/>
                <a:latin typeface="Inter"/>
              </a:rPr>
              <a:t>Por aquellos días, unos profetas salieron de Jerusalén para visitar Antioquía.</a:t>
            </a:r>
          </a:p>
          <a:p>
            <a:pPr algn="l"/>
            <a:r>
              <a:rPr lang="es-ES" b="0" i="0" dirty="0">
                <a:solidFill>
                  <a:srgbClr val="777A7B"/>
                </a:solidFill>
                <a:effectLst/>
                <a:latin typeface="Inter"/>
              </a:rPr>
              <a:t>28</a:t>
            </a:r>
            <a:r>
              <a:rPr lang="es-ES" b="0" i="0" dirty="0">
                <a:solidFill>
                  <a:srgbClr val="121212"/>
                </a:solidFill>
                <a:effectLst/>
                <a:latin typeface="Inter"/>
              </a:rPr>
              <a:t>Uno de ellos, llamado </a:t>
            </a:r>
            <a:r>
              <a:rPr lang="es-ES" b="0" i="0" dirty="0" err="1">
                <a:solidFill>
                  <a:srgbClr val="121212"/>
                </a:solidFill>
                <a:effectLst/>
                <a:latin typeface="Inter"/>
              </a:rPr>
              <a:t>Agabo</a:t>
            </a:r>
            <a:r>
              <a:rPr lang="es-ES" b="0" i="0" dirty="0">
                <a:solidFill>
                  <a:srgbClr val="121212"/>
                </a:solidFill>
                <a:effectLst/>
                <a:latin typeface="Inter"/>
              </a:rPr>
              <a:t>, se levantó para anunciar la hambruna que estaba por llegar a toda la tierra, y que el Espíritu le había dado a saber. Esto sucedió en los días del emperador Claudio.</a:t>
            </a:r>
          </a:p>
          <a:p>
            <a:pPr algn="l"/>
            <a:r>
              <a:rPr lang="es-ES" b="0" i="0" dirty="0">
                <a:solidFill>
                  <a:srgbClr val="777A7B"/>
                </a:solidFill>
                <a:effectLst/>
                <a:latin typeface="Inter"/>
              </a:rPr>
              <a:t>29</a:t>
            </a:r>
            <a:r>
              <a:rPr lang="es-ES" b="0" i="0" dirty="0">
                <a:solidFill>
                  <a:srgbClr val="121212"/>
                </a:solidFill>
                <a:effectLst/>
                <a:latin typeface="Inter"/>
              </a:rPr>
              <a:t>Entonces los discípulos acordaron socorrer a los hermanos que vivían en Judea, según lo que cada uno tuviera,</a:t>
            </a:r>
          </a:p>
          <a:p>
            <a:pPr algn="l"/>
            <a:r>
              <a:rPr lang="es-ES" b="0" i="0" dirty="0">
                <a:solidFill>
                  <a:srgbClr val="777A7B"/>
                </a:solidFill>
                <a:effectLst/>
                <a:latin typeface="Inter"/>
              </a:rPr>
              <a:t>30</a:t>
            </a:r>
            <a:r>
              <a:rPr lang="es-ES" b="0" i="0" dirty="0">
                <a:solidFill>
                  <a:srgbClr val="121212"/>
                </a:solidFill>
                <a:effectLst/>
                <a:latin typeface="Inter"/>
              </a:rPr>
              <a:t>y por medio de Bernabé y de Saulo enviaron ayuda a los </a:t>
            </a:r>
            <a:r>
              <a:rPr lang="es-ES" b="1" i="0" dirty="0">
                <a:solidFill>
                  <a:srgbClr val="121212"/>
                </a:solidFill>
                <a:effectLst/>
                <a:latin typeface="Inter"/>
              </a:rPr>
              <a:t>ancianos</a:t>
            </a:r>
            <a:r>
              <a:rPr lang="es-ES" b="0" i="0" dirty="0">
                <a:solidFill>
                  <a:srgbClr val="121212"/>
                </a:solidFill>
                <a:effectLst/>
                <a:latin typeface="Inter"/>
              </a:rPr>
              <a:t>.</a:t>
            </a:r>
          </a:p>
          <a:p>
            <a:pPr marL="0" indent="0">
              <a:buNone/>
            </a:pPr>
            <a:endParaRPr lang="es-CL" dirty="0"/>
          </a:p>
        </p:txBody>
      </p:sp>
    </p:spTree>
    <p:extLst>
      <p:ext uri="{BB962C8B-B14F-4D97-AF65-F5344CB8AC3E}">
        <p14:creationId xmlns:p14="http://schemas.microsoft.com/office/powerpoint/2010/main" val="130656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5119E-9A5A-3202-CD4F-DBDCC8E9E6CF}"/>
              </a:ext>
            </a:extLst>
          </p:cNvPr>
          <p:cNvSpPr>
            <a:spLocks noGrp="1"/>
          </p:cNvSpPr>
          <p:nvPr>
            <p:ph type="title"/>
          </p:nvPr>
        </p:nvSpPr>
        <p:spPr>
          <a:xfrm flipH="1">
            <a:off x="11384280" y="365125"/>
            <a:ext cx="45719"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77748B39-3B08-5B4E-8373-17BE1E5D35F1}"/>
              </a:ext>
            </a:extLst>
          </p:cNvPr>
          <p:cNvSpPr>
            <a:spLocks noGrp="1"/>
          </p:cNvSpPr>
          <p:nvPr>
            <p:ph idx="1"/>
          </p:nvPr>
        </p:nvSpPr>
        <p:spPr>
          <a:xfrm>
            <a:off x="139239" y="124690"/>
            <a:ext cx="10695016" cy="6495761"/>
          </a:xfrm>
        </p:spPr>
        <p:txBody>
          <a:bodyPr/>
          <a:lstStyle/>
          <a:p>
            <a:pPr marL="0" indent="0">
              <a:buNone/>
            </a:pPr>
            <a:endParaRPr lang="es-ES" dirty="0"/>
          </a:p>
          <a:p>
            <a:pPr marL="0" indent="0">
              <a:buNone/>
            </a:pPr>
            <a:r>
              <a:rPr lang="es-CL" sz="3600" b="1" dirty="0"/>
              <a:t>Indicaciones, recomendaciones y  funciones de los ancianos.</a:t>
            </a:r>
          </a:p>
          <a:p>
            <a:pPr marL="0" indent="0">
              <a:buNone/>
            </a:pPr>
            <a:endParaRPr lang="es-CL" sz="4000" b="1" dirty="0"/>
          </a:p>
          <a:p>
            <a:pPr marL="0" indent="0">
              <a:buNone/>
            </a:pPr>
            <a:r>
              <a:rPr lang="es-CL" b="1" dirty="0"/>
              <a:t>1Timoteo5:17-18</a:t>
            </a:r>
            <a:r>
              <a:rPr lang="es-CL" dirty="0"/>
              <a:t> los ancianos que hacen bien su trabajo son dignos de doble honor(doble sueldo)( </a:t>
            </a:r>
            <a:r>
              <a:rPr lang="es-CL" b="1" dirty="0"/>
              <a:t>leer versión NTV</a:t>
            </a:r>
            <a:r>
              <a:rPr lang="es-CL" dirty="0"/>
              <a:t>)</a:t>
            </a:r>
          </a:p>
          <a:p>
            <a:pPr marL="0" indent="0">
              <a:buNone/>
            </a:pPr>
            <a:r>
              <a:rPr lang="es-CL" b="1" dirty="0"/>
              <a:t>1Timoteo 5:19 </a:t>
            </a:r>
            <a:r>
              <a:rPr lang="es-CL" dirty="0"/>
              <a:t>No se admiten acusaciones contra un anciano, a no ser que esta sea respaldada por dos o tres testigos.</a:t>
            </a:r>
          </a:p>
          <a:p>
            <a:pPr marL="0" indent="0">
              <a:buNone/>
            </a:pPr>
            <a:r>
              <a:rPr lang="es-CL" b="1" dirty="0"/>
              <a:t>Hebreos 13:7</a:t>
            </a:r>
            <a:r>
              <a:rPr lang="es-CL" dirty="0"/>
              <a:t> Acuérdense de sus dirigentes.</a:t>
            </a:r>
          </a:p>
          <a:p>
            <a:pPr marL="0" indent="0">
              <a:buNone/>
            </a:pPr>
            <a:r>
              <a:rPr lang="es-CL" b="1" dirty="0"/>
              <a:t>Hebreos 13:17</a:t>
            </a:r>
            <a:r>
              <a:rPr lang="es-CL" dirty="0"/>
              <a:t> obedezcan a sus lideres y hagan lo que ellos dicen.</a:t>
            </a:r>
          </a:p>
          <a:p>
            <a:pPr marL="0" indent="0">
              <a:buNone/>
            </a:pPr>
            <a:r>
              <a:rPr lang="es-CL" b="1" dirty="0"/>
              <a:t>1Pedro 5:3 </a:t>
            </a:r>
            <a:r>
              <a:rPr lang="es-CL" dirty="0"/>
              <a:t>Los ancianos tienen que dar el ejemplo.</a:t>
            </a:r>
          </a:p>
          <a:p>
            <a:pPr marL="0" indent="0">
              <a:buNone/>
            </a:pPr>
            <a:r>
              <a:rPr lang="es-CL" b="1" dirty="0"/>
              <a:t>Santiago 5:14</a:t>
            </a:r>
            <a:r>
              <a:rPr lang="es-CL" dirty="0"/>
              <a:t> Los ancianos oran por los enfermos con aceite.</a:t>
            </a:r>
            <a:endParaRPr lang="es-CL" sz="4000" dirty="0"/>
          </a:p>
        </p:txBody>
      </p:sp>
    </p:spTree>
    <p:extLst>
      <p:ext uri="{BB962C8B-B14F-4D97-AF65-F5344CB8AC3E}">
        <p14:creationId xmlns:p14="http://schemas.microsoft.com/office/powerpoint/2010/main" val="29469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C1F25-CE5D-FB92-867C-6D9577BB63B2}"/>
              </a:ext>
            </a:extLst>
          </p:cNvPr>
          <p:cNvSpPr>
            <a:spLocks noGrp="1"/>
          </p:cNvSpPr>
          <p:nvPr>
            <p:ph type="title"/>
          </p:nvPr>
        </p:nvSpPr>
        <p:spPr>
          <a:xfrm>
            <a:off x="171939" y="165832"/>
            <a:ext cx="11455400" cy="1190137"/>
          </a:xfrm>
        </p:spPr>
        <p:txBody>
          <a:bodyPr>
            <a:normAutofit fontScale="90000"/>
          </a:bodyPr>
          <a:lstStyle/>
          <a:p>
            <a:r>
              <a:rPr lang="es-ES" dirty="0"/>
              <a:t>                 ¿Que hacen los ancianos?</a:t>
            </a:r>
            <a:br>
              <a:rPr lang="es-ES" dirty="0"/>
            </a:br>
            <a:r>
              <a:rPr lang="es-ES" sz="3600" dirty="0"/>
              <a:t>Los ancianos son los que cuidan ,supervisan y dirigen la obra de Dios </a:t>
            </a:r>
            <a:endParaRPr lang="es-CL" sz="3600" dirty="0"/>
          </a:p>
        </p:txBody>
      </p:sp>
      <p:sp>
        <p:nvSpPr>
          <p:cNvPr id="3" name="Marcador de contenido 2">
            <a:extLst>
              <a:ext uri="{FF2B5EF4-FFF2-40B4-BE49-F238E27FC236}">
                <a16:creationId xmlns:a16="http://schemas.microsoft.com/office/drawing/2014/main" id="{151999F9-7330-15C7-E6E3-ABAF017EED11}"/>
              </a:ext>
            </a:extLst>
          </p:cNvPr>
          <p:cNvSpPr>
            <a:spLocks noGrp="1"/>
          </p:cNvSpPr>
          <p:nvPr>
            <p:ph idx="1"/>
          </p:nvPr>
        </p:nvSpPr>
        <p:spPr>
          <a:xfrm>
            <a:off x="78154" y="1617785"/>
            <a:ext cx="12035692" cy="5119077"/>
          </a:xfrm>
        </p:spPr>
        <p:txBody>
          <a:bodyPr>
            <a:normAutofit/>
          </a:bodyPr>
          <a:lstStyle/>
          <a:p>
            <a:pPr marL="0" indent="0">
              <a:buNone/>
            </a:pPr>
            <a:r>
              <a:rPr lang="es-ES" b="1" dirty="0"/>
              <a:t>Tito1:7</a:t>
            </a:r>
            <a:r>
              <a:rPr lang="es-ES" dirty="0"/>
              <a:t>( versión </a:t>
            </a:r>
            <a:r>
              <a:rPr lang="es-ES" b="1" dirty="0"/>
              <a:t>TLA</a:t>
            </a:r>
            <a:r>
              <a:rPr lang="es-ES" dirty="0"/>
              <a:t> )</a:t>
            </a:r>
            <a:r>
              <a:rPr lang="es-ES" b="1" dirty="0">
                <a:solidFill>
                  <a:srgbClr val="FF0000"/>
                </a:solidFill>
              </a:rPr>
              <a:t>Vigilar o supervisar.</a:t>
            </a:r>
          </a:p>
          <a:p>
            <a:pPr marL="0" indent="0">
              <a:buNone/>
            </a:pPr>
            <a:r>
              <a:rPr lang="es-ES" dirty="0"/>
              <a:t>'Dios les ha encargado a los líderes de la iglesia </a:t>
            </a:r>
            <a:r>
              <a:rPr lang="es-ES" dirty="0">
                <a:highlight>
                  <a:srgbClr val="FFFF00"/>
                </a:highlight>
              </a:rPr>
              <a:t>que vigilen el trabajo de todos</a:t>
            </a:r>
            <a:r>
              <a:rPr lang="es-ES" b="1" dirty="0">
                <a:highlight>
                  <a:srgbClr val="FFFF00"/>
                </a:highlight>
              </a:rPr>
              <a:t> </a:t>
            </a:r>
            <a:r>
              <a:rPr lang="es-ES" b="1" dirty="0"/>
              <a:t>(estar pendientes)</a:t>
            </a:r>
            <a:r>
              <a:rPr lang="es-ES" dirty="0"/>
              <a:t>, </a:t>
            </a:r>
            <a:r>
              <a:rPr lang="es-ES" dirty="0">
                <a:highlight>
                  <a:srgbClr val="FFFF00"/>
                </a:highlight>
              </a:rPr>
              <a:t>para que todo se haga bien</a:t>
            </a:r>
            <a:r>
              <a:rPr lang="es-ES" dirty="0"/>
              <a:t>. Por eso, no deben ser tiranos, ni enojarse con facilidad ni emborracharse. Tampoco deben ser violentos, ni tramposos en sus negocios. ‘</a:t>
            </a:r>
          </a:p>
          <a:p>
            <a:pPr marL="0" indent="0">
              <a:buNone/>
            </a:pPr>
            <a:endParaRPr lang="es-ES" dirty="0"/>
          </a:p>
          <a:p>
            <a:pPr marL="0" indent="0">
              <a:buNone/>
            </a:pPr>
            <a:r>
              <a:rPr lang="es-ES" b="1" dirty="0"/>
              <a:t>1Timoteo 5:17</a:t>
            </a:r>
            <a:r>
              <a:rPr lang="es-ES" dirty="0"/>
              <a:t>(versión </a:t>
            </a:r>
            <a:r>
              <a:rPr lang="es-ES" b="1" dirty="0"/>
              <a:t>NVI</a:t>
            </a:r>
            <a:r>
              <a:rPr lang="es-ES" dirty="0"/>
              <a:t>) </a:t>
            </a:r>
            <a:r>
              <a:rPr lang="es-ES" b="1" dirty="0"/>
              <a:t>Dirigir los asuntos de la iglesia.</a:t>
            </a:r>
          </a:p>
          <a:p>
            <a:pPr marL="0" indent="0">
              <a:buNone/>
            </a:pPr>
            <a:r>
              <a:rPr lang="es-ES" dirty="0"/>
              <a:t>'Los líderes que </a:t>
            </a:r>
            <a:r>
              <a:rPr lang="es-ES" b="1" dirty="0"/>
              <a:t>dirigen</a:t>
            </a:r>
            <a:r>
              <a:rPr lang="es-ES" dirty="0"/>
              <a:t> bien los asuntos de la iglesia son dignos de doble honor, especialmente los que dedican sus esfuerzos a la predicación y a la enseñanza. '</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594076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26AE8-5140-55B6-C2D2-B088B55301B5}"/>
              </a:ext>
            </a:extLst>
          </p:cNvPr>
          <p:cNvSpPr>
            <a:spLocks noGrp="1"/>
          </p:cNvSpPr>
          <p:nvPr>
            <p:ph type="title"/>
          </p:nvPr>
        </p:nvSpPr>
        <p:spPr>
          <a:xfrm>
            <a:off x="539261" y="224447"/>
            <a:ext cx="10652369" cy="1588721"/>
          </a:xfrm>
        </p:spPr>
        <p:txBody>
          <a:bodyPr>
            <a:normAutofit fontScale="90000"/>
          </a:bodyPr>
          <a:lstStyle/>
          <a:p>
            <a:r>
              <a:rPr lang="es-ES" dirty="0"/>
              <a:t>                  ¿Que hacen los ancianos?</a:t>
            </a:r>
            <a:br>
              <a:rPr lang="es-ES" dirty="0"/>
            </a:br>
            <a:r>
              <a:rPr lang="es-ES" sz="3600" dirty="0"/>
              <a:t>Los ancianos son los que cuidan , supervisan y dirigen los asuntos de la iglesia.</a:t>
            </a:r>
            <a:endParaRPr lang="es-CL" sz="3600" dirty="0"/>
          </a:p>
        </p:txBody>
      </p:sp>
      <p:sp>
        <p:nvSpPr>
          <p:cNvPr id="3" name="Marcador de contenido 2">
            <a:extLst>
              <a:ext uri="{FF2B5EF4-FFF2-40B4-BE49-F238E27FC236}">
                <a16:creationId xmlns:a16="http://schemas.microsoft.com/office/drawing/2014/main" id="{AA40413B-8DC7-A351-4F5A-794C4B1F61B9}"/>
              </a:ext>
            </a:extLst>
          </p:cNvPr>
          <p:cNvSpPr>
            <a:spLocks noGrp="1"/>
          </p:cNvSpPr>
          <p:nvPr>
            <p:ph idx="1"/>
          </p:nvPr>
        </p:nvSpPr>
        <p:spPr>
          <a:xfrm>
            <a:off x="54708" y="1813168"/>
            <a:ext cx="12137292" cy="5044832"/>
          </a:xfrm>
        </p:spPr>
        <p:txBody>
          <a:bodyPr/>
          <a:lstStyle/>
          <a:p>
            <a:pPr marL="0" indent="0">
              <a:buNone/>
            </a:pPr>
            <a:endParaRPr lang="es-ES" b="1" i="0" dirty="0">
              <a:solidFill>
                <a:srgbClr val="121212"/>
              </a:solidFill>
              <a:effectLst/>
              <a:latin typeface="Inter"/>
            </a:endParaRPr>
          </a:p>
          <a:p>
            <a:pPr marL="0" indent="0">
              <a:buNone/>
            </a:pPr>
            <a:r>
              <a:rPr lang="es-ES" b="1" i="0" dirty="0">
                <a:solidFill>
                  <a:srgbClr val="121212"/>
                </a:solidFill>
                <a:effectLst/>
                <a:latin typeface="Inter"/>
              </a:rPr>
              <a:t>1Timoteo 3:4-6 </a:t>
            </a:r>
            <a:r>
              <a:rPr lang="es-ES" b="0" i="0" dirty="0">
                <a:solidFill>
                  <a:srgbClr val="121212"/>
                </a:solidFill>
                <a:effectLst/>
                <a:latin typeface="Inter"/>
              </a:rPr>
              <a:t>(versión </a:t>
            </a:r>
            <a:r>
              <a:rPr lang="es-ES" b="1" i="0" dirty="0">
                <a:solidFill>
                  <a:srgbClr val="121212"/>
                </a:solidFill>
                <a:effectLst/>
                <a:latin typeface="Inter"/>
              </a:rPr>
              <a:t>NVI</a:t>
            </a:r>
            <a:r>
              <a:rPr lang="es-ES" b="0" i="0" dirty="0">
                <a:solidFill>
                  <a:srgbClr val="121212"/>
                </a:solidFill>
                <a:effectLst/>
                <a:latin typeface="Inter"/>
              </a:rPr>
              <a:t>) </a:t>
            </a:r>
            <a:r>
              <a:rPr lang="es-ES" b="1" i="0" dirty="0">
                <a:solidFill>
                  <a:srgbClr val="FF0000"/>
                </a:solidFill>
                <a:effectLst/>
                <a:latin typeface="Inter"/>
              </a:rPr>
              <a:t>Cuidan la iglesia.</a:t>
            </a:r>
          </a:p>
          <a:p>
            <a:pPr marL="0" indent="0">
              <a:buNone/>
            </a:pPr>
            <a:r>
              <a:rPr lang="es-ES" b="0" i="0" dirty="0">
                <a:solidFill>
                  <a:srgbClr val="121212"/>
                </a:solidFill>
                <a:effectLst/>
                <a:latin typeface="Inter"/>
              </a:rPr>
              <a:t>Debe gobernar bien su casa y hacer que sus hijos le obedezcan con el debido respeto; porque el que no sabe gobernar su propia familia, ¿cómo podrá </a:t>
            </a:r>
            <a:r>
              <a:rPr lang="es-ES" b="1" i="0" dirty="0">
                <a:solidFill>
                  <a:srgbClr val="121212"/>
                </a:solidFill>
                <a:effectLst/>
                <a:latin typeface="Inter"/>
              </a:rPr>
              <a:t>cuidar</a:t>
            </a:r>
            <a:r>
              <a:rPr lang="es-ES" b="0" i="0" dirty="0">
                <a:solidFill>
                  <a:srgbClr val="121212"/>
                </a:solidFill>
                <a:effectLst/>
                <a:latin typeface="Inter"/>
              </a:rPr>
              <a:t> de la iglesia de Dios?</a:t>
            </a:r>
          </a:p>
          <a:p>
            <a:pPr marL="0" indent="0">
              <a:buNone/>
            </a:pP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299746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0A623-F0C0-3A49-F171-C1E59144BDCB}"/>
              </a:ext>
            </a:extLst>
          </p:cNvPr>
          <p:cNvSpPr>
            <a:spLocks noGrp="1"/>
          </p:cNvSpPr>
          <p:nvPr>
            <p:ph type="title"/>
          </p:nvPr>
        </p:nvSpPr>
        <p:spPr>
          <a:xfrm>
            <a:off x="218831" y="365125"/>
            <a:ext cx="11134969" cy="1325563"/>
          </a:xfrm>
        </p:spPr>
        <p:txBody>
          <a:bodyPr>
            <a:normAutofit fontScale="90000"/>
          </a:bodyPr>
          <a:lstStyle/>
          <a:p>
            <a:r>
              <a:rPr lang="es-ES" dirty="0"/>
              <a:t>             ¿Que hacen los ancianos?</a:t>
            </a:r>
            <a:br>
              <a:rPr lang="es-ES" dirty="0"/>
            </a:br>
            <a:r>
              <a:rPr lang="es-ES" sz="3600" dirty="0"/>
              <a:t>Los ancianos son los que cuidan, </a:t>
            </a:r>
            <a:r>
              <a:rPr lang="es-ES" sz="3600" b="1" dirty="0"/>
              <a:t>guían o pastorean ,</a:t>
            </a:r>
            <a:r>
              <a:rPr lang="es-ES" sz="3600" dirty="0"/>
              <a:t> supervisan y dirigen la obra de Dios.</a:t>
            </a:r>
            <a:endParaRPr lang="es-CL" sz="3600" dirty="0"/>
          </a:p>
        </p:txBody>
      </p:sp>
      <p:sp>
        <p:nvSpPr>
          <p:cNvPr id="3" name="Marcador de contenido 2">
            <a:extLst>
              <a:ext uri="{FF2B5EF4-FFF2-40B4-BE49-F238E27FC236}">
                <a16:creationId xmlns:a16="http://schemas.microsoft.com/office/drawing/2014/main" id="{11AAAF87-F6F6-0CAE-1981-A06009AF1781}"/>
              </a:ext>
            </a:extLst>
          </p:cNvPr>
          <p:cNvSpPr>
            <a:spLocks noGrp="1"/>
          </p:cNvSpPr>
          <p:nvPr>
            <p:ph idx="1"/>
          </p:nvPr>
        </p:nvSpPr>
        <p:spPr>
          <a:xfrm>
            <a:off x="0" y="1828799"/>
            <a:ext cx="11353800" cy="5029201"/>
          </a:xfrm>
        </p:spPr>
        <p:txBody>
          <a:bodyPr>
            <a:normAutofit/>
          </a:bodyPr>
          <a:lstStyle/>
          <a:p>
            <a:pPr marL="0" indent="0">
              <a:buNone/>
            </a:pPr>
            <a:r>
              <a:rPr lang="es-CL" dirty="0"/>
              <a:t>1Pedro 5:1-4 (versión </a:t>
            </a:r>
            <a:r>
              <a:rPr lang="es-CL" b="1" dirty="0"/>
              <a:t>NTV</a:t>
            </a:r>
            <a:r>
              <a:rPr lang="es-CL" dirty="0"/>
              <a:t>) </a:t>
            </a:r>
            <a:r>
              <a:rPr lang="es-CL" dirty="0">
                <a:solidFill>
                  <a:srgbClr val="FF0000"/>
                </a:solidFill>
              </a:rPr>
              <a:t>pastorean y guían con su ejemplo.</a:t>
            </a:r>
          </a:p>
          <a:p>
            <a:pPr marL="0" indent="0">
              <a:buNone/>
            </a:pPr>
            <a:endParaRPr lang="es-ES" b="1" i="0" dirty="0">
              <a:solidFill>
                <a:srgbClr val="777A7B"/>
              </a:solidFill>
              <a:effectLst/>
              <a:latin typeface="Inter"/>
            </a:endParaRPr>
          </a:p>
          <a:p>
            <a:pPr marL="0" indent="0">
              <a:buNone/>
            </a:pPr>
            <a:r>
              <a:rPr lang="es-ES" b="0" i="0" dirty="0">
                <a:solidFill>
                  <a:srgbClr val="777A7B"/>
                </a:solidFill>
                <a:effectLst/>
                <a:latin typeface="Inter"/>
              </a:rPr>
              <a:t>1</a:t>
            </a:r>
            <a:r>
              <a:rPr lang="es-ES" b="0" i="0" dirty="0">
                <a:solidFill>
                  <a:srgbClr val="121212"/>
                </a:solidFill>
                <a:effectLst/>
                <a:latin typeface="Inter"/>
              </a:rPr>
              <a:t>Y ahora, una palabra para ustedes los </a:t>
            </a:r>
            <a:r>
              <a:rPr lang="es-ES" b="1" i="0" dirty="0">
                <a:solidFill>
                  <a:srgbClr val="121212"/>
                </a:solidFill>
                <a:effectLst/>
                <a:latin typeface="Inter"/>
              </a:rPr>
              <a:t>ancianos</a:t>
            </a:r>
            <a:r>
              <a:rPr lang="es-ES" b="0" i="0" dirty="0">
                <a:solidFill>
                  <a:srgbClr val="121212"/>
                </a:solidFill>
                <a:effectLst/>
                <a:latin typeface="Inter"/>
              </a:rPr>
              <a:t> en las iglesias. </a:t>
            </a:r>
            <a:r>
              <a:rPr lang="es-ES" b="1" i="0" dirty="0">
                <a:solidFill>
                  <a:srgbClr val="121212"/>
                </a:solidFill>
                <a:effectLst/>
                <a:latin typeface="Inter"/>
              </a:rPr>
              <a:t>También soy un anciano </a:t>
            </a:r>
            <a:r>
              <a:rPr lang="es-ES" b="0" i="0" dirty="0">
                <a:solidFill>
                  <a:srgbClr val="121212"/>
                </a:solidFill>
                <a:effectLst/>
                <a:latin typeface="Inter"/>
              </a:rPr>
              <a:t>y testigo de los sufrimientos de Cristo. Y yo también voy a participar de su gloria cuando él sea revelado a todo el mundo. </a:t>
            </a:r>
            <a:r>
              <a:rPr lang="es-ES" b="1" i="0" dirty="0">
                <a:solidFill>
                  <a:srgbClr val="121212"/>
                </a:solidFill>
                <a:effectLst/>
                <a:latin typeface="Inter"/>
              </a:rPr>
              <a:t>Como anciano </a:t>
            </a:r>
            <a:r>
              <a:rPr lang="es-ES" b="0" i="0" dirty="0">
                <a:solidFill>
                  <a:srgbClr val="121212"/>
                </a:solidFill>
                <a:effectLst/>
                <a:latin typeface="Inter"/>
              </a:rPr>
              <a:t>igual que ustedes, les ruego: </a:t>
            </a:r>
            <a:r>
              <a:rPr lang="es-ES" b="0" i="0" dirty="0">
                <a:solidFill>
                  <a:srgbClr val="777A7B"/>
                </a:solidFill>
                <a:effectLst/>
                <a:highlight>
                  <a:srgbClr val="FFFF00"/>
                </a:highlight>
                <a:latin typeface="Inter"/>
              </a:rPr>
              <a:t>2</a:t>
            </a:r>
            <a:r>
              <a:rPr lang="es-ES" b="0" i="0" dirty="0">
                <a:solidFill>
                  <a:srgbClr val="121212"/>
                </a:solidFill>
                <a:effectLst/>
                <a:highlight>
                  <a:srgbClr val="FFFF00"/>
                </a:highlight>
                <a:latin typeface="Inter"/>
              </a:rPr>
              <a:t>cuiden( </a:t>
            </a:r>
            <a:r>
              <a:rPr lang="es-ES" b="1" i="0" dirty="0">
                <a:solidFill>
                  <a:srgbClr val="121212"/>
                </a:solidFill>
                <a:effectLst/>
                <a:highlight>
                  <a:srgbClr val="FFFF00"/>
                </a:highlight>
                <a:latin typeface="Inter"/>
              </a:rPr>
              <a:t>apacentar o pastorear</a:t>
            </a:r>
            <a:r>
              <a:rPr lang="es-ES" b="0" i="0" dirty="0">
                <a:solidFill>
                  <a:srgbClr val="121212"/>
                </a:solidFill>
                <a:effectLst/>
                <a:highlight>
                  <a:srgbClr val="FFFF00"/>
                </a:highlight>
                <a:latin typeface="Inter"/>
              </a:rPr>
              <a:t>) del rebaño </a:t>
            </a:r>
            <a:r>
              <a:rPr lang="es-ES" b="0" i="0" dirty="0">
                <a:solidFill>
                  <a:srgbClr val="121212"/>
                </a:solidFill>
                <a:effectLst/>
                <a:latin typeface="Inter"/>
              </a:rPr>
              <a:t>que Dios les ha </a:t>
            </a:r>
            <a:r>
              <a:rPr lang="es-ES" b="1" i="0" dirty="0">
                <a:solidFill>
                  <a:srgbClr val="121212"/>
                </a:solidFill>
                <a:effectLst/>
                <a:highlight>
                  <a:srgbClr val="FFFF00"/>
                </a:highlight>
                <a:latin typeface="Inter"/>
              </a:rPr>
              <a:t>encomendado</a:t>
            </a:r>
            <a:r>
              <a:rPr lang="es-ES" b="0" i="0" dirty="0">
                <a:solidFill>
                  <a:srgbClr val="121212"/>
                </a:solidFill>
                <a:effectLst/>
                <a:latin typeface="Inter"/>
              </a:rPr>
              <a:t>. Háganlo con gusto, no de mala gana ni por el beneficio personal que puedan obtener de ello, sino porque están deseosos de servir a Dios. </a:t>
            </a:r>
            <a:r>
              <a:rPr lang="es-ES" b="0" i="0" dirty="0">
                <a:solidFill>
                  <a:srgbClr val="777A7B"/>
                </a:solidFill>
                <a:effectLst/>
                <a:latin typeface="Inter"/>
              </a:rPr>
              <a:t>3</a:t>
            </a:r>
            <a:r>
              <a:rPr lang="es-ES" b="0" i="0" dirty="0">
                <a:solidFill>
                  <a:srgbClr val="121212"/>
                </a:solidFill>
                <a:effectLst/>
                <a:latin typeface="Inter"/>
              </a:rPr>
              <a:t>No abusen de la autoridad que tienen sobre los que están a su cargo, sino </a:t>
            </a:r>
            <a:r>
              <a:rPr lang="es-ES" b="0" i="0" dirty="0">
                <a:solidFill>
                  <a:srgbClr val="121212"/>
                </a:solidFill>
                <a:effectLst/>
                <a:highlight>
                  <a:srgbClr val="FFFF00"/>
                </a:highlight>
                <a:latin typeface="Inter"/>
              </a:rPr>
              <a:t>guíenlos</a:t>
            </a:r>
            <a:r>
              <a:rPr lang="es-ES" b="0" i="0" dirty="0">
                <a:solidFill>
                  <a:srgbClr val="121212"/>
                </a:solidFill>
                <a:effectLst/>
                <a:latin typeface="Inter"/>
              </a:rPr>
              <a:t> con su buen ejemplo. </a:t>
            </a:r>
            <a:r>
              <a:rPr lang="es-ES" b="0" i="0" dirty="0">
                <a:solidFill>
                  <a:srgbClr val="777A7B"/>
                </a:solidFill>
                <a:effectLst/>
                <a:latin typeface="Inter"/>
              </a:rPr>
              <a:t>4</a:t>
            </a:r>
            <a:r>
              <a:rPr lang="es-ES" b="0" i="0" dirty="0">
                <a:solidFill>
                  <a:srgbClr val="121212"/>
                </a:solidFill>
                <a:effectLst/>
                <a:latin typeface="Inter"/>
              </a:rPr>
              <a:t>Así, cuando venga el Gran Pastor, recibirán una corona de gloria y honor eternos. </a:t>
            </a:r>
          </a:p>
          <a:p>
            <a:pPr marL="0" indent="0">
              <a:buNone/>
            </a:pPr>
            <a:endParaRPr lang="es-CL" dirty="0"/>
          </a:p>
        </p:txBody>
      </p:sp>
    </p:spTree>
    <p:extLst>
      <p:ext uri="{BB962C8B-B14F-4D97-AF65-F5344CB8AC3E}">
        <p14:creationId xmlns:p14="http://schemas.microsoft.com/office/powerpoint/2010/main" val="361786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7AB17-E765-CD36-801F-A1A067D79890}"/>
              </a:ext>
            </a:extLst>
          </p:cNvPr>
          <p:cNvSpPr>
            <a:spLocks noGrp="1"/>
          </p:cNvSpPr>
          <p:nvPr>
            <p:ph type="title"/>
          </p:nvPr>
        </p:nvSpPr>
        <p:spPr>
          <a:xfrm>
            <a:off x="11399517" y="365125"/>
            <a:ext cx="72046"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04C5C3B0-1F70-8233-418A-E8607FE006C5}"/>
              </a:ext>
            </a:extLst>
          </p:cNvPr>
          <p:cNvSpPr>
            <a:spLocks noGrp="1"/>
          </p:cNvSpPr>
          <p:nvPr>
            <p:ph idx="1"/>
          </p:nvPr>
        </p:nvSpPr>
        <p:spPr>
          <a:xfrm>
            <a:off x="72046" y="183860"/>
            <a:ext cx="10866117" cy="6503729"/>
          </a:xfrm>
        </p:spPr>
        <p:txBody>
          <a:bodyPr>
            <a:noAutofit/>
          </a:bodyPr>
          <a:lstStyle/>
          <a:p>
            <a:pPr marL="0" indent="0">
              <a:buNone/>
            </a:pPr>
            <a:r>
              <a:rPr lang="es-ES" sz="4000" b="1" dirty="0"/>
              <a:t>Sinónimos de la traducción de ancianos</a:t>
            </a:r>
          </a:p>
          <a:p>
            <a:endParaRPr lang="es-ES" dirty="0"/>
          </a:p>
          <a:p>
            <a:r>
              <a:rPr lang="es-ES" dirty="0"/>
              <a:t>En algunas versiones de la biblia se traduce como:</a:t>
            </a:r>
          </a:p>
          <a:p>
            <a:endParaRPr lang="es-ES" dirty="0"/>
          </a:p>
          <a:p>
            <a:pPr marL="0" indent="0">
              <a:buNone/>
            </a:pPr>
            <a:r>
              <a:rPr lang="es-ES" dirty="0"/>
              <a:t>-Obispos (RVC)</a:t>
            </a:r>
          </a:p>
          <a:p>
            <a:pPr marL="0" indent="0">
              <a:buNone/>
            </a:pPr>
            <a:r>
              <a:rPr lang="es-ES" dirty="0"/>
              <a:t>-Ancianos (RVR – NBLA – NTV- PECHITA)</a:t>
            </a:r>
          </a:p>
          <a:p>
            <a:pPr marL="0" indent="0">
              <a:buNone/>
            </a:pPr>
            <a:r>
              <a:rPr lang="es-ES" dirty="0"/>
              <a:t>-Lideres religiosos (NVI)</a:t>
            </a:r>
          </a:p>
          <a:p>
            <a:pPr marL="0" indent="0">
              <a:buNone/>
            </a:pPr>
            <a:r>
              <a:rPr lang="es-ES" dirty="0"/>
              <a:t>-Lideres (TLA)</a:t>
            </a:r>
          </a:p>
          <a:p>
            <a:pPr marL="0" indent="0">
              <a:buNone/>
            </a:pPr>
            <a:r>
              <a:rPr lang="es-ES" dirty="0"/>
              <a:t>-Supervisores (BIBLIA ISRAELITA)</a:t>
            </a:r>
          </a:p>
          <a:p>
            <a:pPr marL="0" indent="0">
              <a:buNone/>
            </a:pPr>
            <a:r>
              <a:rPr lang="es-ES" dirty="0"/>
              <a:t>-Dirigentes (BLPH)</a:t>
            </a:r>
          </a:p>
          <a:p>
            <a:pPr marL="0" indent="0">
              <a:buNone/>
            </a:pPr>
            <a:r>
              <a:rPr lang="es-ES" dirty="0"/>
              <a:t>-Los que cuidan ()</a:t>
            </a:r>
            <a:endParaRPr lang="es-CL" dirty="0"/>
          </a:p>
        </p:txBody>
      </p:sp>
    </p:spTree>
    <p:extLst>
      <p:ext uri="{BB962C8B-B14F-4D97-AF65-F5344CB8AC3E}">
        <p14:creationId xmlns:p14="http://schemas.microsoft.com/office/powerpoint/2010/main" val="1429880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B7481-B997-9123-98C1-EDC435FFB56C}"/>
              </a:ext>
            </a:extLst>
          </p:cNvPr>
          <p:cNvSpPr>
            <a:spLocks noGrp="1"/>
          </p:cNvSpPr>
          <p:nvPr>
            <p:ph type="title"/>
          </p:nvPr>
        </p:nvSpPr>
        <p:spPr>
          <a:xfrm>
            <a:off x="4014020" y="0"/>
            <a:ext cx="10515600" cy="746702"/>
          </a:xfrm>
        </p:spPr>
        <p:txBody>
          <a:bodyPr/>
          <a:lstStyle/>
          <a:p>
            <a:r>
              <a:rPr lang="es-ES" dirty="0"/>
              <a:t>Síntesis </a:t>
            </a:r>
            <a:endParaRPr lang="es-CL" dirty="0"/>
          </a:p>
        </p:txBody>
      </p:sp>
      <p:sp>
        <p:nvSpPr>
          <p:cNvPr id="3" name="Marcador de contenido 2">
            <a:extLst>
              <a:ext uri="{FF2B5EF4-FFF2-40B4-BE49-F238E27FC236}">
                <a16:creationId xmlns:a16="http://schemas.microsoft.com/office/drawing/2014/main" id="{96338B4C-6B14-6FF5-A040-B4FC414B1BC7}"/>
              </a:ext>
            </a:extLst>
          </p:cNvPr>
          <p:cNvSpPr>
            <a:spLocks noGrp="1"/>
          </p:cNvSpPr>
          <p:nvPr>
            <p:ph idx="1"/>
          </p:nvPr>
        </p:nvSpPr>
        <p:spPr>
          <a:xfrm>
            <a:off x="127819" y="816077"/>
            <a:ext cx="12064181" cy="5948517"/>
          </a:xfrm>
        </p:spPr>
        <p:txBody>
          <a:bodyPr/>
          <a:lstStyle/>
          <a:p>
            <a:pPr marL="0" indent="0">
              <a:buNone/>
            </a:pPr>
            <a:r>
              <a:rPr lang="es-ES" dirty="0"/>
              <a:t>En todo lo expuesto, pudimos ver que siempre Dios tuvo su forma de liderazgo , pero este  liderazgo  tenía que exponerle al pueblo la sabiduría que venia de parte de Dios por medio de las escrituras, ese es el </a:t>
            </a:r>
            <a:r>
              <a:rPr lang="es-ES" b="1" dirty="0"/>
              <a:t>parámetro </a:t>
            </a:r>
            <a:r>
              <a:rPr lang="es-ES" dirty="0"/>
              <a:t>y el </a:t>
            </a:r>
            <a:r>
              <a:rPr lang="es-ES" b="1" dirty="0"/>
              <a:t>estándar</a:t>
            </a:r>
            <a:r>
              <a:rPr lang="es-ES" dirty="0"/>
              <a:t> que el Señor dejo a su pueblo.</a:t>
            </a:r>
            <a:endParaRPr lang="es-CL" dirty="0"/>
          </a:p>
          <a:p>
            <a:pPr marL="0" indent="0">
              <a:buNone/>
            </a:pPr>
            <a:r>
              <a:rPr lang="es-CL" dirty="0"/>
              <a:t>Vimos como el diseño de Dios es muy claro, que no tienen muchas formas de interpretarse , ese diseño de liderazgo es a través de los </a:t>
            </a:r>
            <a:r>
              <a:rPr lang="es-CL" b="1" dirty="0"/>
              <a:t>ancianos</a:t>
            </a:r>
            <a:r>
              <a:rPr lang="es-CL" dirty="0"/>
              <a:t> del pueblo “plural” nunca las tomas de decisiones son de forma singular, ya que la biblia menciona que en la multitud de consejo esta la sabiduría.</a:t>
            </a:r>
          </a:p>
          <a:p>
            <a:pPr marL="0" indent="0">
              <a:buNone/>
            </a:pPr>
            <a:r>
              <a:rPr lang="es-CL" sz="3200" b="1" dirty="0"/>
              <a:t>En resumen , la labor de los  ancianos o líderes  de la iglesia es :</a:t>
            </a:r>
          </a:p>
          <a:p>
            <a:pPr marL="0" indent="0">
              <a:buNone/>
            </a:pPr>
            <a:r>
              <a:rPr lang="es-CL" dirty="0"/>
              <a:t> </a:t>
            </a:r>
            <a:r>
              <a:rPr lang="es-CL" dirty="0">
                <a:highlight>
                  <a:srgbClr val="FFFF00"/>
                </a:highlight>
              </a:rPr>
              <a:t>supervisar, cuidar, pastorear y dirigir la obra de Dios</a:t>
            </a:r>
            <a:r>
              <a:rPr lang="es-CL" dirty="0"/>
              <a:t>, y velar porque cada uno de los discípulos este haciendo su labor y obedeciendo la palabra de Dios.</a:t>
            </a:r>
            <a:endParaRPr lang="es-ES" dirty="0"/>
          </a:p>
        </p:txBody>
      </p:sp>
    </p:spTree>
    <p:extLst>
      <p:ext uri="{BB962C8B-B14F-4D97-AF65-F5344CB8AC3E}">
        <p14:creationId xmlns:p14="http://schemas.microsoft.com/office/powerpoint/2010/main" val="126205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B9E34-12F0-552F-FC5D-66DAB7125912}"/>
              </a:ext>
            </a:extLst>
          </p:cNvPr>
          <p:cNvSpPr>
            <a:spLocks noGrp="1"/>
          </p:cNvSpPr>
          <p:nvPr>
            <p:ph type="title"/>
          </p:nvPr>
        </p:nvSpPr>
        <p:spPr>
          <a:xfrm>
            <a:off x="3016738" y="867508"/>
            <a:ext cx="7971485" cy="445477"/>
          </a:xfrm>
        </p:spPr>
        <p:txBody>
          <a:bodyPr>
            <a:normAutofit fontScale="90000"/>
          </a:bodyPr>
          <a:lstStyle/>
          <a:p>
            <a:r>
              <a:rPr lang="es-ES" sz="4900" dirty="0"/>
              <a:t>       Jesús ante el </a:t>
            </a:r>
            <a:r>
              <a:rPr lang="es-ES" sz="4900" b="1" dirty="0"/>
              <a:t>concilio</a:t>
            </a:r>
            <a:br>
              <a:rPr lang="es-ES" sz="4900" b="1" dirty="0"/>
            </a:br>
            <a:r>
              <a:rPr lang="es-ES" dirty="0"/>
              <a:t>     </a:t>
            </a:r>
            <a:r>
              <a:rPr lang="es-ES" sz="4000" dirty="0"/>
              <a:t>juicio para condenar a Jesús. </a:t>
            </a:r>
            <a:br>
              <a:rPr lang="es-ES" sz="3600" dirty="0"/>
            </a:br>
            <a:endParaRPr lang="es-CL" sz="3600" dirty="0"/>
          </a:p>
        </p:txBody>
      </p:sp>
      <p:sp>
        <p:nvSpPr>
          <p:cNvPr id="3" name="Marcador de contenido 2">
            <a:extLst>
              <a:ext uri="{FF2B5EF4-FFF2-40B4-BE49-F238E27FC236}">
                <a16:creationId xmlns:a16="http://schemas.microsoft.com/office/drawing/2014/main" id="{4CD9227E-6A1C-9504-C76C-45D7C48209CE}"/>
              </a:ext>
            </a:extLst>
          </p:cNvPr>
          <p:cNvSpPr>
            <a:spLocks noGrp="1"/>
          </p:cNvSpPr>
          <p:nvPr>
            <p:ph idx="1"/>
          </p:nvPr>
        </p:nvSpPr>
        <p:spPr>
          <a:xfrm>
            <a:off x="242277" y="1609970"/>
            <a:ext cx="11119338" cy="4738932"/>
          </a:xfrm>
        </p:spPr>
        <p:txBody>
          <a:bodyPr>
            <a:normAutofit/>
          </a:bodyPr>
          <a:lstStyle/>
          <a:p>
            <a:pPr marL="0" indent="0" algn="l">
              <a:buNone/>
            </a:pPr>
            <a:r>
              <a:rPr lang="es-ES" b="1" dirty="0">
                <a:latin typeface="Inter"/>
              </a:rPr>
              <a:t>Lucas 22:66-70</a:t>
            </a:r>
            <a:r>
              <a:rPr lang="es-ES" dirty="0">
                <a:latin typeface="Inter"/>
              </a:rPr>
              <a:t> (Versión LBLA)</a:t>
            </a:r>
            <a:endParaRPr lang="es-ES" dirty="0">
              <a:effectLst/>
              <a:latin typeface="Inter"/>
            </a:endParaRPr>
          </a:p>
          <a:p>
            <a:pPr marL="0" indent="0" algn="l">
              <a:buNone/>
            </a:pPr>
            <a:r>
              <a:rPr lang="es-ES" b="0" i="0" dirty="0">
                <a:solidFill>
                  <a:srgbClr val="777A7B"/>
                </a:solidFill>
                <a:effectLst/>
                <a:latin typeface="Inter"/>
              </a:rPr>
              <a:t>66</a:t>
            </a:r>
            <a:r>
              <a:rPr lang="es-ES" b="0" i="0" dirty="0">
                <a:solidFill>
                  <a:srgbClr val="121212"/>
                </a:solidFill>
                <a:effectLst/>
                <a:latin typeface="Inter"/>
              </a:rPr>
              <a:t>Cuando se hizo de día, se reunió el </a:t>
            </a:r>
            <a:r>
              <a:rPr lang="es-ES" b="1" i="0" dirty="0">
                <a:solidFill>
                  <a:srgbClr val="121212"/>
                </a:solidFill>
                <a:effectLst/>
                <a:latin typeface="Inter"/>
              </a:rPr>
              <a:t>Concilio</a:t>
            </a:r>
            <a:r>
              <a:rPr lang="es-ES" b="0" i="0" dirty="0">
                <a:solidFill>
                  <a:srgbClr val="121212"/>
                </a:solidFill>
                <a:effectLst/>
                <a:latin typeface="Inter"/>
              </a:rPr>
              <a:t> de los ancianos del pueblo, tanto los principales sacerdotes como los escribas, y llevaron a Jesús ante su </a:t>
            </a:r>
            <a:r>
              <a:rPr lang="es-ES" b="1" i="0" dirty="0">
                <a:solidFill>
                  <a:srgbClr val="121212"/>
                </a:solidFill>
                <a:effectLst/>
                <a:latin typeface="Inter"/>
              </a:rPr>
              <a:t>Concilio</a:t>
            </a:r>
            <a:r>
              <a:rPr lang="es-ES" b="0" i="0" dirty="0">
                <a:solidFill>
                  <a:srgbClr val="121212"/>
                </a:solidFill>
                <a:effectLst/>
                <a:latin typeface="Inter"/>
              </a:rPr>
              <a:t>, diciendo: </a:t>
            </a:r>
            <a:r>
              <a:rPr lang="es-ES" b="0" i="0" dirty="0">
                <a:solidFill>
                  <a:srgbClr val="777A7B"/>
                </a:solidFill>
                <a:effectLst/>
                <a:latin typeface="Inter"/>
              </a:rPr>
              <a:t>67</a:t>
            </a:r>
            <a:r>
              <a:rPr lang="es-ES" b="0" i="0" dirty="0">
                <a:solidFill>
                  <a:srgbClr val="121212"/>
                </a:solidFill>
                <a:effectLst/>
                <a:latin typeface="Inter"/>
              </a:rPr>
              <a:t>«Si Tú eres el Cristo, dínoslo». Pero Él les dijo: </a:t>
            </a:r>
            <a:r>
              <a:rPr lang="es-ES" b="0" i="0" dirty="0">
                <a:solidFill>
                  <a:srgbClr val="FF3D4D"/>
                </a:solidFill>
                <a:effectLst/>
                <a:latin typeface="Inter"/>
              </a:rPr>
              <a:t>«Si se los digo, no creerán;</a:t>
            </a:r>
            <a:r>
              <a:rPr lang="es-ES" b="0" i="0" dirty="0">
                <a:solidFill>
                  <a:srgbClr val="121212"/>
                </a:solidFill>
                <a:effectLst/>
                <a:latin typeface="Inter"/>
              </a:rPr>
              <a:t> </a:t>
            </a:r>
            <a:r>
              <a:rPr lang="es-ES" b="0" i="0" dirty="0">
                <a:solidFill>
                  <a:srgbClr val="777A7B"/>
                </a:solidFill>
                <a:effectLst/>
                <a:latin typeface="Inter"/>
              </a:rPr>
              <a:t>68</a:t>
            </a:r>
            <a:r>
              <a:rPr lang="es-ES" b="0" i="0" dirty="0">
                <a:solidFill>
                  <a:srgbClr val="FF3D4D"/>
                </a:solidFill>
                <a:effectLst/>
                <a:latin typeface="Inter"/>
              </a:rPr>
              <a:t>y si les pregunto, no responderán.</a:t>
            </a:r>
            <a:r>
              <a:rPr lang="es-ES" b="0" i="0" dirty="0">
                <a:solidFill>
                  <a:srgbClr val="121212"/>
                </a:solidFill>
                <a:effectLst/>
                <a:latin typeface="Inter"/>
              </a:rPr>
              <a:t> </a:t>
            </a:r>
            <a:r>
              <a:rPr lang="es-ES" b="0" i="0" dirty="0">
                <a:solidFill>
                  <a:srgbClr val="777A7B"/>
                </a:solidFill>
                <a:effectLst/>
                <a:latin typeface="Inter"/>
              </a:rPr>
              <a:t>69</a:t>
            </a:r>
            <a:r>
              <a:rPr lang="es-ES" b="0" i="0" dirty="0">
                <a:solidFill>
                  <a:srgbClr val="FF3D4D"/>
                </a:solidFill>
                <a:effectLst/>
                <a:latin typeface="Inter"/>
              </a:rPr>
              <a:t>Pero de ahora en adelante, </a:t>
            </a:r>
            <a:r>
              <a:rPr lang="es-ES" b="0" i="0" cap="small" dirty="0">
                <a:solidFill>
                  <a:srgbClr val="FF3D4D"/>
                </a:solidFill>
                <a:effectLst/>
                <a:latin typeface="Inter"/>
              </a:rPr>
              <a:t>el</a:t>
            </a:r>
            <a:r>
              <a:rPr lang="es-ES" b="0" i="0" dirty="0">
                <a:solidFill>
                  <a:srgbClr val="FF3D4D"/>
                </a:solidFill>
                <a:effectLst/>
                <a:latin typeface="Inter"/>
              </a:rPr>
              <a:t> H</a:t>
            </a:r>
            <a:r>
              <a:rPr lang="es-ES" b="0" i="0" cap="small" dirty="0">
                <a:solidFill>
                  <a:srgbClr val="FF3D4D"/>
                </a:solidFill>
                <a:effectLst/>
                <a:latin typeface="Inter"/>
              </a:rPr>
              <a:t>ijo del</a:t>
            </a:r>
            <a:r>
              <a:rPr lang="es-ES" b="0" i="0" dirty="0">
                <a:solidFill>
                  <a:srgbClr val="FF3D4D"/>
                </a:solidFill>
                <a:effectLst/>
                <a:latin typeface="Inter"/>
              </a:rPr>
              <a:t> H</a:t>
            </a:r>
            <a:r>
              <a:rPr lang="es-ES" b="0" i="0" cap="small" dirty="0">
                <a:solidFill>
                  <a:srgbClr val="FF3D4D"/>
                </a:solidFill>
                <a:effectLst/>
                <a:latin typeface="Inter"/>
              </a:rPr>
              <a:t>ombre estará sentado a la diestra</a:t>
            </a:r>
            <a:r>
              <a:rPr lang="es-ES" b="0" i="0" dirty="0">
                <a:solidFill>
                  <a:srgbClr val="FF3D4D"/>
                </a:solidFill>
                <a:effectLst/>
                <a:latin typeface="Inter"/>
              </a:rPr>
              <a:t> del poder </a:t>
            </a:r>
            <a:r>
              <a:rPr lang="es-ES" b="0" i="0" cap="small" dirty="0">
                <a:solidFill>
                  <a:srgbClr val="FF3D4D"/>
                </a:solidFill>
                <a:effectLst/>
                <a:latin typeface="Inter"/>
              </a:rPr>
              <a:t>de</a:t>
            </a:r>
            <a:r>
              <a:rPr lang="es-ES" b="0" i="0" dirty="0">
                <a:solidFill>
                  <a:srgbClr val="FF3D4D"/>
                </a:solidFill>
                <a:effectLst/>
                <a:latin typeface="Inter"/>
              </a:rPr>
              <a:t> D</a:t>
            </a:r>
            <a:r>
              <a:rPr lang="es-ES" b="0" i="0" cap="small" dirty="0">
                <a:solidFill>
                  <a:srgbClr val="FF3D4D"/>
                </a:solidFill>
                <a:effectLst/>
                <a:latin typeface="Inter"/>
              </a:rPr>
              <a:t>ios</a:t>
            </a:r>
            <a:r>
              <a:rPr lang="es-ES" b="0" i="0" dirty="0">
                <a:solidFill>
                  <a:srgbClr val="FF3D4D"/>
                </a:solidFill>
                <a:effectLst/>
                <a:latin typeface="Inter"/>
              </a:rPr>
              <a:t>».</a:t>
            </a:r>
            <a:endParaRPr lang="es-ES" b="0" i="0" dirty="0">
              <a:solidFill>
                <a:srgbClr val="121212"/>
              </a:solidFill>
              <a:effectLst/>
              <a:latin typeface="Inter"/>
            </a:endParaRPr>
          </a:p>
          <a:p>
            <a:pPr algn="l"/>
            <a:r>
              <a:rPr lang="es-ES" b="0" i="0" dirty="0">
                <a:solidFill>
                  <a:srgbClr val="777A7B"/>
                </a:solidFill>
                <a:effectLst/>
                <a:latin typeface="Inter"/>
              </a:rPr>
              <a:t>70</a:t>
            </a:r>
            <a:r>
              <a:rPr lang="es-ES" b="0" i="0" dirty="0">
                <a:solidFill>
                  <a:srgbClr val="121212"/>
                </a:solidFill>
                <a:effectLst/>
                <a:latin typeface="Inter"/>
              </a:rPr>
              <a:t>Dijeron todos: «Entonces, ¿Tú eres el Hijo de Dios?». </a:t>
            </a:r>
            <a:r>
              <a:rPr lang="es-ES" b="0" i="0" dirty="0">
                <a:solidFill>
                  <a:srgbClr val="FF3D4D"/>
                </a:solidFill>
                <a:effectLst/>
                <a:latin typeface="Inter"/>
              </a:rPr>
              <a:t>«Ustedes dicen que Yo soy»,</a:t>
            </a:r>
            <a:r>
              <a:rPr lang="es-ES" b="0" i="0" dirty="0">
                <a:solidFill>
                  <a:srgbClr val="121212"/>
                </a:solidFill>
                <a:effectLst/>
                <a:latin typeface="Inter"/>
              </a:rPr>
              <a:t> les respondió Jesús. </a:t>
            </a:r>
            <a:r>
              <a:rPr lang="es-ES" b="0" i="0" dirty="0">
                <a:solidFill>
                  <a:srgbClr val="777A7B"/>
                </a:solidFill>
                <a:effectLst/>
                <a:latin typeface="Inter"/>
              </a:rPr>
              <a:t>71</a:t>
            </a:r>
            <a:r>
              <a:rPr lang="es-ES" b="0" i="0" dirty="0">
                <a:solidFill>
                  <a:srgbClr val="121212"/>
                </a:solidFill>
                <a:effectLst/>
                <a:latin typeface="Inter"/>
              </a:rPr>
              <a:t>Y ellos dijeron: «¿Qué necesidad tenemos ya de testimonio? Pues nosotros mismos lo hemos oído de Su propia boca».</a:t>
            </a:r>
          </a:p>
          <a:p>
            <a:pPr marL="0" indent="0">
              <a:buNone/>
            </a:pPr>
            <a:endParaRPr lang="es-CL" dirty="0"/>
          </a:p>
        </p:txBody>
      </p:sp>
    </p:spTree>
    <p:extLst>
      <p:ext uri="{BB962C8B-B14F-4D97-AF65-F5344CB8AC3E}">
        <p14:creationId xmlns:p14="http://schemas.microsoft.com/office/powerpoint/2010/main" val="93243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6BB9F-B990-98D7-E54E-44078AE1A8D8}"/>
              </a:ext>
            </a:extLst>
          </p:cNvPr>
          <p:cNvSpPr>
            <a:spLocks noGrp="1"/>
          </p:cNvSpPr>
          <p:nvPr>
            <p:ph type="ctrTitle"/>
          </p:nvPr>
        </p:nvSpPr>
        <p:spPr/>
        <p:txBody>
          <a:bodyPr/>
          <a:lstStyle/>
          <a:p>
            <a:r>
              <a:rPr lang="es-CL" dirty="0"/>
              <a:t>EL LIDERAZGO SEGÚN LA BIBLIA</a:t>
            </a:r>
          </a:p>
        </p:txBody>
      </p:sp>
      <p:sp>
        <p:nvSpPr>
          <p:cNvPr id="3" name="Subtítulo 2">
            <a:extLst>
              <a:ext uri="{FF2B5EF4-FFF2-40B4-BE49-F238E27FC236}">
                <a16:creationId xmlns:a16="http://schemas.microsoft.com/office/drawing/2014/main" id="{CE0AF458-91E7-C72C-0F63-BF913FE1CE3B}"/>
              </a:ext>
            </a:extLst>
          </p:cNvPr>
          <p:cNvSpPr>
            <a:spLocks noGrp="1"/>
          </p:cNvSpPr>
          <p:nvPr>
            <p:ph type="subTitle" idx="1"/>
          </p:nvPr>
        </p:nvSpPr>
        <p:spPr>
          <a:xfrm>
            <a:off x="1524000" y="4079875"/>
            <a:ext cx="9144000" cy="1655762"/>
          </a:xfrm>
        </p:spPr>
        <p:txBody>
          <a:bodyPr>
            <a:normAutofit/>
          </a:bodyPr>
          <a:lstStyle/>
          <a:p>
            <a:r>
              <a:rPr lang="es-CL" sz="4000" dirty="0"/>
              <a:t>ANTIGUO TESTAMENTO</a:t>
            </a:r>
          </a:p>
        </p:txBody>
      </p:sp>
    </p:spTree>
    <p:extLst>
      <p:ext uri="{BB962C8B-B14F-4D97-AF65-F5344CB8AC3E}">
        <p14:creationId xmlns:p14="http://schemas.microsoft.com/office/powerpoint/2010/main" val="224618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F6691-6538-53E5-1190-76B02C036860}"/>
              </a:ext>
            </a:extLst>
          </p:cNvPr>
          <p:cNvSpPr>
            <a:spLocks noGrp="1"/>
          </p:cNvSpPr>
          <p:nvPr>
            <p:ph type="title"/>
          </p:nvPr>
        </p:nvSpPr>
        <p:spPr>
          <a:xfrm>
            <a:off x="1676400" y="75363"/>
            <a:ext cx="10515600" cy="1325563"/>
          </a:xfrm>
        </p:spPr>
        <p:txBody>
          <a:bodyPr/>
          <a:lstStyle/>
          <a:p>
            <a:r>
              <a:rPr lang="es-CL" dirty="0"/>
              <a:t>El liderazgo en el pueblo de Israel</a:t>
            </a:r>
          </a:p>
        </p:txBody>
      </p:sp>
      <p:sp>
        <p:nvSpPr>
          <p:cNvPr id="3" name="Marcador de contenido 2">
            <a:extLst>
              <a:ext uri="{FF2B5EF4-FFF2-40B4-BE49-F238E27FC236}">
                <a16:creationId xmlns:a16="http://schemas.microsoft.com/office/drawing/2014/main" id="{171C499F-B0DB-BFA1-F5F6-2DEBB9C45152}"/>
              </a:ext>
            </a:extLst>
          </p:cNvPr>
          <p:cNvSpPr>
            <a:spLocks noGrp="1"/>
          </p:cNvSpPr>
          <p:nvPr>
            <p:ph idx="1"/>
          </p:nvPr>
        </p:nvSpPr>
        <p:spPr>
          <a:xfrm>
            <a:off x="552659" y="1557495"/>
            <a:ext cx="10841334" cy="5225142"/>
          </a:xfrm>
        </p:spPr>
        <p:txBody>
          <a:bodyPr>
            <a:normAutofit lnSpcReduction="10000"/>
          </a:bodyPr>
          <a:lstStyle/>
          <a:p>
            <a:pPr marL="0" indent="0">
              <a:buNone/>
            </a:pPr>
            <a:r>
              <a:rPr lang="es-CL" dirty="0"/>
              <a:t>En su historia el pueblo de Israel tuvo distintas formas de gobierno, pero siempre el fin era el mismo, que el pueblo sea gobernado según los </a:t>
            </a:r>
            <a:r>
              <a:rPr lang="es-CL" b="1" dirty="0">
                <a:highlight>
                  <a:srgbClr val="FFFF00"/>
                </a:highlight>
              </a:rPr>
              <a:t>estándares</a:t>
            </a:r>
            <a:r>
              <a:rPr lang="es-CL" dirty="0"/>
              <a:t> de Dios.</a:t>
            </a:r>
          </a:p>
          <a:p>
            <a:pPr marL="0" indent="0">
              <a:buNone/>
            </a:pPr>
            <a:r>
              <a:rPr lang="es-CL" sz="3200" b="1" dirty="0"/>
              <a:t>El liderazgo en todas sus formas:</a:t>
            </a:r>
          </a:p>
          <a:p>
            <a:r>
              <a:rPr lang="es-CL" dirty="0"/>
              <a:t> Ancianos o lideres.</a:t>
            </a:r>
          </a:p>
          <a:p>
            <a:r>
              <a:rPr lang="es-CL" dirty="0"/>
              <a:t>Jefes por familias</a:t>
            </a:r>
          </a:p>
          <a:p>
            <a:r>
              <a:rPr lang="es-CL" dirty="0"/>
              <a:t>Jueces .</a:t>
            </a:r>
          </a:p>
          <a:p>
            <a:r>
              <a:rPr lang="es-CL" dirty="0"/>
              <a:t>Sacerdotes.</a:t>
            </a:r>
          </a:p>
          <a:p>
            <a:r>
              <a:rPr lang="es-CL" dirty="0"/>
              <a:t>Comandantes o caudillos(jefes militares).</a:t>
            </a:r>
          </a:p>
          <a:p>
            <a:r>
              <a:rPr lang="es-CL" dirty="0"/>
              <a:t>Profetas.</a:t>
            </a:r>
          </a:p>
          <a:p>
            <a:r>
              <a:rPr lang="es-CL" dirty="0"/>
              <a:t>Reyes.</a:t>
            </a:r>
          </a:p>
          <a:p>
            <a:pPr marL="0" indent="0">
              <a:buNone/>
            </a:pPr>
            <a:endParaRPr lang="es-CL" dirty="0"/>
          </a:p>
        </p:txBody>
      </p:sp>
    </p:spTree>
    <p:extLst>
      <p:ext uri="{BB962C8B-B14F-4D97-AF65-F5344CB8AC3E}">
        <p14:creationId xmlns:p14="http://schemas.microsoft.com/office/powerpoint/2010/main" val="73945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9DFEC-81E5-82E0-9AE2-271B9EEF3BB7}"/>
              </a:ext>
            </a:extLst>
          </p:cNvPr>
          <p:cNvSpPr>
            <a:spLocks noGrp="1"/>
          </p:cNvSpPr>
          <p:nvPr>
            <p:ph type="title"/>
          </p:nvPr>
        </p:nvSpPr>
        <p:spPr>
          <a:xfrm>
            <a:off x="1266092" y="144062"/>
            <a:ext cx="10515600" cy="1325563"/>
          </a:xfrm>
        </p:spPr>
        <p:txBody>
          <a:bodyPr/>
          <a:lstStyle/>
          <a:p>
            <a:r>
              <a:rPr lang="es-CL" dirty="0"/>
              <a:t>Contexto bíblico y fundamentos de nuestras creencias. </a:t>
            </a:r>
          </a:p>
        </p:txBody>
      </p:sp>
      <p:sp>
        <p:nvSpPr>
          <p:cNvPr id="3" name="Marcador de contenido 2">
            <a:extLst>
              <a:ext uri="{FF2B5EF4-FFF2-40B4-BE49-F238E27FC236}">
                <a16:creationId xmlns:a16="http://schemas.microsoft.com/office/drawing/2014/main" id="{9BAEEC86-7891-02C9-20FA-B191A7DD6F58}"/>
              </a:ext>
            </a:extLst>
          </p:cNvPr>
          <p:cNvSpPr>
            <a:spLocks noGrp="1"/>
          </p:cNvSpPr>
          <p:nvPr>
            <p:ph idx="1"/>
          </p:nvPr>
        </p:nvSpPr>
        <p:spPr>
          <a:xfrm>
            <a:off x="717754" y="1469625"/>
            <a:ext cx="10429568" cy="4888313"/>
          </a:xfrm>
        </p:spPr>
        <p:txBody>
          <a:bodyPr>
            <a:normAutofit/>
          </a:bodyPr>
          <a:lstStyle/>
          <a:p>
            <a:pPr marL="0" indent="0">
              <a:buNone/>
            </a:pPr>
            <a:r>
              <a:rPr lang="es-CL" dirty="0"/>
              <a:t>Acá veremos como ya en los comienzos del pueblo de Israel la biblia ya empieza a dar luz de como era el liderazgo en el pueblo.</a:t>
            </a:r>
          </a:p>
          <a:p>
            <a:pPr marL="0" indent="0">
              <a:buNone/>
            </a:pPr>
            <a:r>
              <a:rPr lang="es-CL" dirty="0"/>
              <a:t>Cuando Dios envía a Moisés a liberar a su pueblo, el orden de Dios desde el principio fue el hablar primero con los ancianos del pueblo.</a:t>
            </a:r>
          </a:p>
          <a:p>
            <a:pPr marL="0" indent="0">
              <a:buNone/>
            </a:pPr>
            <a:r>
              <a:rPr lang="es-CL" dirty="0"/>
              <a:t>Eso da luz en como Dios ya en los comienzos de la biblia empieza a dar esta forma de hacer las cosas.</a:t>
            </a:r>
          </a:p>
          <a:p>
            <a:pPr marL="0" indent="0">
              <a:buNone/>
            </a:pPr>
            <a:endParaRPr lang="es-CL" dirty="0"/>
          </a:p>
        </p:txBody>
      </p:sp>
    </p:spTree>
    <p:extLst>
      <p:ext uri="{BB962C8B-B14F-4D97-AF65-F5344CB8AC3E}">
        <p14:creationId xmlns:p14="http://schemas.microsoft.com/office/powerpoint/2010/main" val="51554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D6A2-1748-C0F2-ADDC-0CE2DB84BA81}"/>
              </a:ext>
            </a:extLst>
          </p:cNvPr>
          <p:cNvSpPr>
            <a:spLocks noGrp="1"/>
          </p:cNvSpPr>
          <p:nvPr>
            <p:ph type="title"/>
          </p:nvPr>
        </p:nvSpPr>
        <p:spPr>
          <a:xfrm>
            <a:off x="1524001" y="492369"/>
            <a:ext cx="10370006" cy="992554"/>
          </a:xfrm>
        </p:spPr>
        <p:txBody>
          <a:bodyPr>
            <a:normAutofit/>
          </a:bodyPr>
          <a:lstStyle/>
          <a:p>
            <a:r>
              <a:rPr lang="es-CL" dirty="0"/>
              <a:t>Instrucciones de Dios a Moisés.</a:t>
            </a:r>
          </a:p>
        </p:txBody>
      </p:sp>
      <p:sp>
        <p:nvSpPr>
          <p:cNvPr id="3" name="Marcador de contenido 2">
            <a:extLst>
              <a:ext uri="{FF2B5EF4-FFF2-40B4-BE49-F238E27FC236}">
                <a16:creationId xmlns:a16="http://schemas.microsoft.com/office/drawing/2014/main" id="{964E095A-3202-61C0-8C44-D1766CFCE706}"/>
              </a:ext>
            </a:extLst>
          </p:cNvPr>
          <p:cNvSpPr>
            <a:spLocks noGrp="1"/>
          </p:cNvSpPr>
          <p:nvPr>
            <p:ph idx="1"/>
          </p:nvPr>
        </p:nvSpPr>
        <p:spPr>
          <a:xfrm>
            <a:off x="0" y="2015197"/>
            <a:ext cx="11307853" cy="6413696"/>
          </a:xfrm>
        </p:spPr>
        <p:txBody>
          <a:bodyPr/>
          <a:lstStyle/>
          <a:p>
            <a:pPr marL="0" indent="0" algn="l">
              <a:buNone/>
            </a:pPr>
            <a:r>
              <a:rPr lang="es-ES" b="1" i="0" dirty="0">
                <a:solidFill>
                  <a:srgbClr val="121212"/>
                </a:solidFill>
                <a:effectLst/>
                <a:latin typeface="Inter"/>
              </a:rPr>
              <a:t>Éxodo 3:16,18.</a:t>
            </a:r>
          </a:p>
          <a:p>
            <a:pPr marL="0" indent="0" algn="l">
              <a:buNone/>
            </a:pPr>
            <a:r>
              <a:rPr lang="es-ES" b="0" i="0" dirty="0">
                <a:solidFill>
                  <a:srgbClr val="121212"/>
                </a:solidFill>
                <a:effectLst/>
                <a:latin typeface="Inter"/>
              </a:rPr>
              <a:t>Ve, reúne a los </a:t>
            </a:r>
            <a:r>
              <a:rPr lang="es-ES" b="1" i="0" dirty="0">
                <a:solidFill>
                  <a:srgbClr val="121212"/>
                </a:solidFill>
                <a:effectLst/>
                <a:latin typeface="Inter"/>
              </a:rPr>
              <a:t>ancianos</a:t>
            </a:r>
            <a:r>
              <a:rPr lang="es-ES" b="0" i="0" dirty="0">
                <a:solidFill>
                  <a:srgbClr val="121212"/>
                </a:solidFill>
                <a:effectLst/>
                <a:latin typeface="Inter"/>
              </a:rPr>
              <a:t> de Israel y diles: “El SEÑOR, el Dios de sus padres, el Dios de Abraham, de Isaac y de Jacob, se me apareció y me dijo: ‘De cierto yo los he visitado y he visto lo que se les ha hecho en Egipto. </a:t>
            </a:r>
            <a:r>
              <a:rPr lang="es-ES" b="0" i="0" dirty="0">
                <a:solidFill>
                  <a:srgbClr val="777A7B"/>
                </a:solidFill>
                <a:effectLst/>
                <a:latin typeface="Inter"/>
              </a:rPr>
              <a:t>17</a:t>
            </a:r>
            <a:r>
              <a:rPr lang="es-ES" b="0" i="0" dirty="0">
                <a:solidFill>
                  <a:srgbClr val="121212"/>
                </a:solidFill>
                <a:effectLst/>
                <a:latin typeface="Inter"/>
              </a:rPr>
              <a:t>Y he dicho que yo los sacaré de la aflicción de Egipto a la tierra de los cananeos, heteos, amorreos, ferezeos, </a:t>
            </a:r>
            <a:r>
              <a:rPr lang="es-ES" b="0" i="0" dirty="0" err="1">
                <a:solidFill>
                  <a:srgbClr val="121212"/>
                </a:solidFill>
                <a:effectLst/>
                <a:latin typeface="Inter"/>
              </a:rPr>
              <a:t>heveos</a:t>
            </a:r>
            <a:r>
              <a:rPr lang="es-ES" b="0" i="0" dirty="0">
                <a:solidFill>
                  <a:srgbClr val="121212"/>
                </a:solidFill>
                <a:effectLst/>
                <a:latin typeface="Inter"/>
              </a:rPr>
              <a:t> y jebuseos; a una tierra que fluye leche y miel’”.</a:t>
            </a:r>
          </a:p>
          <a:p>
            <a:pPr algn="l"/>
            <a:r>
              <a:rPr lang="es-ES" b="0" i="0" dirty="0">
                <a:solidFill>
                  <a:srgbClr val="777A7B"/>
                </a:solidFill>
                <a:effectLst/>
                <a:latin typeface="Inter"/>
              </a:rPr>
              <a:t>18</a:t>
            </a:r>
            <a:r>
              <a:rPr lang="es-ES" b="0" i="0" dirty="0">
                <a:solidFill>
                  <a:srgbClr val="121212"/>
                </a:solidFill>
                <a:effectLst/>
                <a:latin typeface="Inter"/>
              </a:rPr>
              <a:t>»Ellos escucharán tu voz</a:t>
            </a:r>
            <a:r>
              <a:rPr lang="es-ES" b="1" i="0" dirty="0">
                <a:solidFill>
                  <a:srgbClr val="121212"/>
                </a:solidFill>
                <a:effectLst/>
                <a:latin typeface="Inter"/>
              </a:rPr>
              <a:t>, y tú irás con los ancianos de Israel al rey de Egipto</a:t>
            </a:r>
            <a:r>
              <a:rPr lang="es-ES" b="0" i="0" dirty="0">
                <a:solidFill>
                  <a:srgbClr val="121212"/>
                </a:solidFill>
                <a:effectLst/>
                <a:latin typeface="Inter"/>
              </a:rPr>
              <a:t>, y le dirás: “El SEÑOR, el Dios de los hebreos, ha venido a nuestro encuentro. Ahora permite que vayamos al desierto, a tres días de camino, para ofrecer sacrificios al SEÑOR nuestro Dios”.</a:t>
            </a:r>
          </a:p>
          <a:p>
            <a:endParaRPr lang="es-CL" dirty="0"/>
          </a:p>
        </p:txBody>
      </p:sp>
    </p:spTree>
    <p:extLst>
      <p:ext uri="{BB962C8B-B14F-4D97-AF65-F5344CB8AC3E}">
        <p14:creationId xmlns:p14="http://schemas.microsoft.com/office/powerpoint/2010/main" val="261866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0186D-C91C-C9F0-26DF-81F1C4DC1CC2}"/>
              </a:ext>
            </a:extLst>
          </p:cNvPr>
          <p:cNvSpPr>
            <a:spLocks noGrp="1"/>
          </p:cNvSpPr>
          <p:nvPr>
            <p:ph type="title"/>
          </p:nvPr>
        </p:nvSpPr>
        <p:spPr/>
        <p:txBody>
          <a:bodyPr>
            <a:normAutofit fontScale="90000"/>
          </a:bodyPr>
          <a:lstStyle/>
          <a:p>
            <a:r>
              <a:rPr lang="es-CL" dirty="0"/>
              <a:t>Primeras labores importantes que muestra la biblia en relación a la función de los lideres o ancianos.</a:t>
            </a:r>
          </a:p>
        </p:txBody>
      </p:sp>
      <p:sp>
        <p:nvSpPr>
          <p:cNvPr id="3" name="Marcador de contenido 2">
            <a:extLst>
              <a:ext uri="{FF2B5EF4-FFF2-40B4-BE49-F238E27FC236}">
                <a16:creationId xmlns:a16="http://schemas.microsoft.com/office/drawing/2014/main" id="{0392F08B-ABA2-7B17-D96C-9CD00CC75E13}"/>
              </a:ext>
            </a:extLst>
          </p:cNvPr>
          <p:cNvSpPr>
            <a:spLocks noGrp="1"/>
          </p:cNvSpPr>
          <p:nvPr>
            <p:ph idx="1"/>
          </p:nvPr>
        </p:nvSpPr>
        <p:spPr>
          <a:xfrm>
            <a:off x="187569" y="2141537"/>
            <a:ext cx="11166231" cy="4351338"/>
          </a:xfrm>
        </p:spPr>
        <p:txBody>
          <a:bodyPr>
            <a:normAutofit/>
          </a:bodyPr>
          <a:lstStyle/>
          <a:p>
            <a:pPr marL="0" indent="0">
              <a:buNone/>
            </a:pPr>
            <a:r>
              <a:rPr lang="es-CL" dirty="0"/>
              <a:t>Siempre vemos la imagen de Moisés y Aaron visitando al faraón , pero como vemos en el texto anterior , vemos que su primera visita al rey de Egipto  Dios envía a Moisés y Aarón junto con los ancianos de Israel .</a:t>
            </a:r>
          </a:p>
          <a:p>
            <a:pPr marL="0" indent="0">
              <a:buNone/>
            </a:pPr>
            <a:endParaRPr lang="es-CL" dirty="0"/>
          </a:p>
          <a:p>
            <a:pPr marL="0" indent="0">
              <a:buNone/>
            </a:pPr>
            <a:r>
              <a:rPr lang="es-CL" dirty="0"/>
              <a:t>¿Porque ya en el antiguo testamento vemos que el diseño de Dios nunca fue que solo una persona gobernara o guiara al pueblo?</a:t>
            </a:r>
          </a:p>
          <a:p>
            <a:pPr marL="0" indent="0">
              <a:buNone/>
            </a:pPr>
            <a:r>
              <a:rPr lang="es-CL" dirty="0"/>
              <a:t>Éxodo 18:13-26  </a:t>
            </a:r>
          </a:p>
          <a:p>
            <a:pPr marL="0" indent="0">
              <a:buNone/>
            </a:pPr>
            <a:r>
              <a:rPr lang="es-CL" dirty="0"/>
              <a:t> visita y consejo de </a:t>
            </a:r>
            <a:r>
              <a:rPr lang="es-CL" dirty="0" err="1"/>
              <a:t>Jetro</a:t>
            </a:r>
            <a:r>
              <a:rPr lang="es-CL" dirty="0"/>
              <a:t> , suegro de Moisés.</a:t>
            </a:r>
          </a:p>
          <a:p>
            <a:pPr marL="0" indent="0">
              <a:buNone/>
            </a:pPr>
            <a:r>
              <a:rPr lang="es-CL" b="1" dirty="0"/>
              <a:t>Leer texto</a:t>
            </a:r>
          </a:p>
          <a:p>
            <a:pPr marL="0" indent="0">
              <a:buNone/>
            </a:pPr>
            <a:endParaRPr lang="es-CL" dirty="0"/>
          </a:p>
        </p:txBody>
      </p:sp>
    </p:spTree>
    <p:extLst>
      <p:ext uri="{BB962C8B-B14F-4D97-AF65-F5344CB8AC3E}">
        <p14:creationId xmlns:p14="http://schemas.microsoft.com/office/powerpoint/2010/main" val="13067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B3F00-FDCD-CDE9-05C4-2478112EA1A6}"/>
              </a:ext>
            </a:extLst>
          </p:cNvPr>
          <p:cNvSpPr>
            <a:spLocks noGrp="1"/>
          </p:cNvSpPr>
          <p:nvPr>
            <p:ph type="title"/>
          </p:nvPr>
        </p:nvSpPr>
        <p:spPr>
          <a:xfrm flipH="1">
            <a:off x="11353800" y="365126"/>
            <a:ext cx="81116" cy="116656"/>
          </a:xfrm>
        </p:spPr>
        <p:txBody>
          <a:bodyPr>
            <a:normAutofit fontScale="90000"/>
          </a:bodyPr>
          <a:lstStyle/>
          <a:p>
            <a:endParaRPr lang="es-CL"/>
          </a:p>
        </p:txBody>
      </p:sp>
      <p:sp>
        <p:nvSpPr>
          <p:cNvPr id="3" name="Marcador de contenido 2">
            <a:extLst>
              <a:ext uri="{FF2B5EF4-FFF2-40B4-BE49-F238E27FC236}">
                <a16:creationId xmlns:a16="http://schemas.microsoft.com/office/drawing/2014/main" id="{ACC7985E-5695-D033-6E6C-595E6D9AC647}"/>
              </a:ext>
            </a:extLst>
          </p:cNvPr>
          <p:cNvSpPr>
            <a:spLocks noGrp="1"/>
          </p:cNvSpPr>
          <p:nvPr>
            <p:ph idx="1"/>
          </p:nvPr>
        </p:nvSpPr>
        <p:spPr>
          <a:xfrm>
            <a:off x="88489" y="391448"/>
            <a:ext cx="11838039" cy="6382978"/>
          </a:xfrm>
        </p:spPr>
        <p:txBody>
          <a:bodyPr>
            <a:normAutofit lnSpcReduction="10000"/>
          </a:bodyPr>
          <a:lstStyle/>
          <a:p>
            <a:pPr algn="l"/>
            <a:r>
              <a:rPr lang="es-ES" b="0" i="0" dirty="0">
                <a:solidFill>
                  <a:srgbClr val="777A7B"/>
                </a:solidFill>
                <a:effectLst/>
                <a:latin typeface="Inter"/>
              </a:rPr>
              <a:t>13</a:t>
            </a:r>
            <a:r>
              <a:rPr lang="es-ES" b="0" i="0" dirty="0">
                <a:solidFill>
                  <a:srgbClr val="121212"/>
                </a:solidFill>
                <a:effectLst/>
                <a:latin typeface="Inter"/>
              </a:rPr>
              <a:t>Al día siguiente, Moisés ocupó su lugar como juez del pueblo, y los israelitas estuvieron de pie ante Moisés desde la mañana hasta la noche. </a:t>
            </a:r>
            <a:r>
              <a:rPr lang="es-ES" b="0" i="0" dirty="0">
                <a:solidFill>
                  <a:srgbClr val="777A7B"/>
                </a:solidFill>
                <a:effectLst/>
                <a:latin typeface="Inter"/>
              </a:rPr>
              <a:t>14</a:t>
            </a:r>
            <a:r>
              <a:rPr lang="es-ES" b="0" i="0" dirty="0">
                <a:solidFill>
                  <a:srgbClr val="121212"/>
                </a:solidFill>
                <a:effectLst/>
                <a:latin typeface="Inter"/>
              </a:rPr>
              <a:t>Cuando su suegro vio cómo procedía Moisés con el pueblo, dijo:</a:t>
            </a:r>
          </a:p>
          <a:p>
            <a:pPr algn="l"/>
            <a:r>
              <a:rPr lang="es-ES" b="0" i="0" dirty="0">
                <a:solidFill>
                  <a:srgbClr val="121212"/>
                </a:solidFill>
                <a:effectLst/>
                <a:latin typeface="Inter"/>
              </a:rPr>
              <a:t>—¡Pero qué es lo que haces con esta gente! ¿Cómo es que solo tú te sientas, mientras todo este pueblo se queda de pie ante ti desde la mañana hasta la noche?</a:t>
            </a:r>
          </a:p>
          <a:p>
            <a:pPr algn="l"/>
            <a:r>
              <a:rPr lang="es-ES" b="0" i="0" dirty="0">
                <a:solidFill>
                  <a:srgbClr val="777A7B"/>
                </a:solidFill>
                <a:effectLst/>
                <a:latin typeface="Inter"/>
              </a:rPr>
              <a:t>15</a:t>
            </a:r>
            <a:r>
              <a:rPr lang="es-ES" b="0" i="0" dirty="0">
                <a:solidFill>
                  <a:srgbClr val="121212"/>
                </a:solidFill>
                <a:effectLst/>
                <a:latin typeface="Inter"/>
              </a:rPr>
              <a:t>—Es que el pueblo viene a verme para consultar a Dios —contestó Moisés—. </a:t>
            </a:r>
            <a:r>
              <a:rPr lang="es-ES" b="0" i="0" dirty="0">
                <a:solidFill>
                  <a:srgbClr val="777A7B"/>
                </a:solidFill>
                <a:effectLst/>
                <a:latin typeface="Inter"/>
              </a:rPr>
              <a:t>16</a:t>
            </a:r>
            <a:r>
              <a:rPr lang="es-ES" b="0" i="0" dirty="0">
                <a:solidFill>
                  <a:srgbClr val="121212"/>
                </a:solidFill>
                <a:effectLst/>
                <a:latin typeface="Inter"/>
              </a:rPr>
              <a:t>Cuando tienen algún problema, me lo traen a mí para que yo dicte sentencia entre las dos partes. Además, </a:t>
            </a:r>
            <a:r>
              <a:rPr lang="es-ES" b="1" i="0" dirty="0">
                <a:solidFill>
                  <a:srgbClr val="121212"/>
                </a:solidFill>
                <a:effectLst/>
                <a:latin typeface="Inter"/>
              </a:rPr>
              <a:t>les doy a conocer las enseñanzas y las leyes de Dios.</a:t>
            </a:r>
          </a:p>
          <a:p>
            <a:pPr algn="l"/>
            <a:r>
              <a:rPr lang="es-ES" b="0" i="0" dirty="0">
                <a:solidFill>
                  <a:srgbClr val="777A7B"/>
                </a:solidFill>
                <a:effectLst/>
                <a:latin typeface="Inter"/>
              </a:rPr>
              <a:t>17</a:t>
            </a:r>
            <a:r>
              <a:rPr lang="es-ES" b="0" i="0" dirty="0">
                <a:solidFill>
                  <a:srgbClr val="121212"/>
                </a:solidFill>
                <a:effectLst/>
                <a:latin typeface="Inter"/>
              </a:rPr>
              <a:t>—</a:t>
            </a:r>
            <a:r>
              <a:rPr lang="es-ES" b="1" i="0" dirty="0">
                <a:solidFill>
                  <a:srgbClr val="121212"/>
                </a:solidFill>
                <a:effectLst/>
                <a:latin typeface="Inter"/>
              </a:rPr>
              <a:t>No está bien lo que estás haciendo </a:t>
            </a:r>
            <a:r>
              <a:rPr lang="es-ES" b="0" i="0" dirty="0">
                <a:solidFill>
                  <a:srgbClr val="121212"/>
                </a:solidFill>
                <a:effectLst/>
                <a:latin typeface="Inter"/>
              </a:rPr>
              <a:t>—le respondió su suegro—, </a:t>
            </a:r>
            <a:r>
              <a:rPr lang="es-ES" b="1" i="0" dirty="0">
                <a:solidFill>
                  <a:srgbClr val="777A7B"/>
                </a:solidFill>
                <a:effectLst/>
                <a:latin typeface="Inter"/>
              </a:rPr>
              <a:t>18</a:t>
            </a:r>
            <a:r>
              <a:rPr lang="es-ES" b="1" i="0" dirty="0">
                <a:solidFill>
                  <a:srgbClr val="121212"/>
                </a:solidFill>
                <a:effectLst/>
                <a:latin typeface="Inter"/>
              </a:rPr>
              <a:t>pues te cansas tú y se cansa la gente que te acompaña</a:t>
            </a:r>
            <a:r>
              <a:rPr lang="es-ES" b="0" i="0" dirty="0">
                <a:solidFill>
                  <a:srgbClr val="121212"/>
                </a:solidFill>
                <a:effectLst/>
                <a:latin typeface="Inter"/>
              </a:rPr>
              <a:t>. </a:t>
            </a:r>
            <a:r>
              <a:rPr lang="es-ES" b="1" i="0" dirty="0">
                <a:solidFill>
                  <a:srgbClr val="121212"/>
                </a:solidFill>
                <a:effectLst/>
                <a:latin typeface="Inter"/>
              </a:rPr>
              <a:t>La tarea es demasiado pesada para ti; no la puedes desempeñar tú solo</a:t>
            </a:r>
            <a:r>
              <a:rPr lang="es-ES" b="0" i="0" dirty="0">
                <a:solidFill>
                  <a:srgbClr val="121212"/>
                </a:solidFill>
                <a:effectLst/>
                <a:latin typeface="Inter"/>
              </a:rPr>
              <a:t>. </a:t>
            </a:r>
            <a:r>
              <a:rPr lang="es-ES" b="0" i="0" dirty="0">
                <a:solidFill>
                  <a:srgbClr val="777A7B"/>
                </a:solidFill>
                <a:effectLst/>
                <a:latin typeface="Inter"/>
              </a:rPr>
              <a:t>19</a:t>
            </a:r>
            <a:r>
              <a:rPr lang="es-ES" b="0" i="0" dirty="0">
                <a:solidFill>
                  <a:srgbClr val="121212"/>
                </a:solidFill>
                <a:effectLst/>
                <a:latin typeface="Inter"/>
              </a:rPr>
              <a:t>Oye bien el consejo que voy a darte y que Dios esté contigo. Tú debes representar al pueblo ante Dios y presentarle los problemas que ellos tienen. </a:t>
            </a:r>
            <a:r>
              <a:rPr lang="es-ES" b="1" i="0" dirty="0">
                <a:solidFill>
                  <a:srgbClr val="777A7B"/>
                </a:solidFill>
                <a:effectLst/>
                <a:latin typeface="Inter"/>
              </a:rPr>
              <a:t>20</a:t>
            </a:r>
            <a:r>
              <a:rPr lang="es-ES" b="1" i="0" dirty="0">
                <a:solidFill>
                  <a:srgbClr val="121212"/>
                </a:solidFill>
                <a:effectLst/>
                <a:latin typeface="Inter"/>
              </a:rPr>
              <a:t>A ellos los debes instruir en las leyes y en las enseñanzas de Dios, y darles a conocer la conducta que deben llevar y las obligaciones que deben cumplir.</a:t>
            </a:r>
            <a:r>
              <a:rPr lang="es-ES" b="0" i="0" dirty="0">
                <a:solidFill>
                  <a:srgbClr val="121212"/>
                </a:solidFill>
                <a:effectLst/>
                <a:latin typeface="Inter"/>
              </a:rPr>
              <a:t> </a:t>
            </a:r>
            <a:r>
              <a:rPr lang="es-ES" b="0" i="0" dirty="0">
                <a:solidFill>
                  <a:srgbClr val="777A7B"/>
                </a:solidFill>
                <a:effectLst/>
                <a:latin typeface="Inter"/>
              </a:rPr>
              <a:t>21</a:t>
            </a: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100559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7D907-E175-D6BA-0F31-CCE01513F51C}"/>
              </a:ext>
            </a:extLst>
          </p:cNvPr>
          <p:cNvSpPr>
            <a:spLocks noGrp="1"/>
          </p:cNvSpPr>
          <p:nvPr>
            <p:ph type="title"/>
          </p:nvPr>
        </p:nvSpPr>
        <p:spPr>
          <a:xfrm flipH="1">
            <a:off x="12690987" y="197977"/>
            <a:ext cx="444910" cy="1325563"/>
          </a:xfrm>
        </p:spPr>
        <p:txBody>
          <a:bodyPr/>
          <a:lstStyle/>
          <a:p>
            <a:endParaRPr lang="es-CL"/>
          </a:p>
        </p:txBody>
      </p:sp>
      <p:sp>
        <p:nvSpPr>
          <p:cNvPr id="3" name="Marcador de contenido 2">
            <a:extLst>
              <a:ext uri="{FF2B5EF4-FFF2-40B4-BE49-F238E27FC236}">
                <a16:creationId xmlns:a16="http://schemas.microsoft.com/office/drawing/2014/main" id="{A6287F01-08BB-5688-B182-9F8F55A6F274}"/>
              </a:ext>
            </a:extLst>
          </p:cNvPr>
          <p:cNvSpPr>
            <a:spLocks noGrp="1"/>
          </p:cNvSpPr>
          <p:nvPr>
            <p:ph idx="1"/>
          </p:nvPr>
        </p:nvSpPr>
        <p:spPr>
          <a:xfrm>
            <a:off x="462116" y="197977"/>
            <a:ext cx="10891684" cy="6556784"/>
          </a:xfrm>
        </p:spPr>
        <p:txBody>
          <a:bodyPr>
            <a:normAutofit/>
          </a:bodyPr>
          <a:lstStyle/>
          <a:p>
            <a:pPr algn="l"/>
            <a:r>
              <a:rPr lang="es-ES" b="1" i="0" dirty="0">
                <a:solidFill>
                  <a:srgbClr val="121212"/>
                </a:solidFill>
                <a:effectLst/>
                <a:latin typeface="Inter"/>
              </a:rPr>
              <a:t>Elige tú mismo </a:t>
            </a:r>
            <a:r>
              <a:rPr lang="es-ES" b="0" i="0" dirty="0">
                <a:solidFill>
                  <a:srgbClr val="121212"/>
                </a:solidFill>
                <a:effectLst/>
                <a:latin typeface="Inter"/>
              </a:rPr>
              <a:t>entre el pueblo</a:t>
            </a:r>
            <a:r>
              <a:rPr lang="es-ES" b="1" i="0" dirty="0">
                <a:solidFill>
                  <a:srgbClr val="121212"/>
                </a:solidFill>
                <a:effectLst/>
                <a:latin typeface="Inter"/>
              </a:rPr>
              <a:t> hombres capaces y temerosos de Dios, que amen la verdad y aborrezcan las ganancias mal habidas</a:t>
            </a:r>
            <a:r>
              <a:rPr lang="es-ES" b="0" i="0" dirty="0">
                <a:solidFill>
                  <a:srgbClr val="121212"/>
                </a:solidFill>
                <a:effectLst/>
                <a:latin typeface="Inter"/>
              </a:rPr>
              <a:t>, y nómbralos como oficiales sobre mil, cien, cincuenta y diez personas. </a:t>
            </a:r>
            <a:r>
              <a:rPr lang="es-ES" b="0" i="0" dirty="0">
                <a:solidFill>
                  <a:srgbClr val="777A7B"/>
                </a:solidFill>
                <a:effectLst/>
                <a:latin typeface="Inter"/>
              </a:rPr>
              <a:t>22</a:t>
            </a:r>
            <a:r>
              <a:rPr lang="es-ES" b="0" i="0" dirty="0">
                <a:solidFill>
                  <a:srgbClr val="121212"/>
                </a:solidFill>
                <a:effectLst/>
                <a:latin typeface="Inter"/>
              </a:rPr>
              <a:t>Serán ellos los que sirvan como jueces de </a:t>
            </a:r>
            <a:r>
              <a:rPr lang="es-ES" b="1" i="0" dirty="0">
                <a:solidFill>
                  <a:srgbClr val="121212"/>
                </a:solidFill>
                <a:effectLst/>
                <a:latin typeface="Inter"/>
              </a:rPr>
              <a:t>tiempo completo</a:t>
            </a:r>
            <a:r>
              <a:rPr lang="es-ES" b="0" i="0" dirty="0">
                <a:solidFill>
                  <a:srgbClr val="121212"/>
                </a:solidFill>
                <a:effectLst/>
                <a:latin typeface="Inter"/>
              </a:rPr>
              <a:t>, atendiendo los casos sencillos, y los casos difíciles te los traerán a ti</a:t>
            </a:r>
            <a:r>
              <a:rPr lang="es-ES" b="1" i="0" dirty="0">
                <a:solidFill>
                  <a:srgbClr val="121212"/>
                </a:solidFill>
                <a:effectLst/>
                <a:latin typeface="Inter"/>
              </a:rPr>
              <a:t>. Eso te aligerará la carga, porque te ayudarán a llevarla</a:t>
            </a:r>
            <a:r>
              <a:rPr lang="es-ES" b="0" i="0" dirty="0">
                <a:solidFill>
                  <a:srgbClr val="121212"/>
                </a:solidFill>
                <a:effectLst/>
                <a:latin typeface="Inter"/>
              </a:rPr>
              <a:t>. </a:t>
            </a:r>
            <a:r>
              <a:rPr lang="es-ES" b="0" i="0" dirty="0">
                <a:solidFill>
                  <a:srgbClr val="777A7B"/>
                </a:solidFill>
                <a:effectLst/>
                <a:latin typeface="Inter"/>
              </a:rPr>
              <a:t>23</a:t>
            </a:r>
            <a:r>
              <a:rPr lang="es-ES" b="0" i="0" dirty="0">
                <a:solidFill>
                  <a:srgbClr val="121212"/>
                </a:solidFill>
                <a:effectLst/>
                <a:latin typeface="Inter"/>
              </a:rPr>
              <a:t>Si pones esto en práctica y Dios así te lo ordena, podrás aguantar; el pueblo, por su parte, se irá a casa satisfecho.</a:t>
            </a:r>
          </a:p>
          <a:p>
            <a:pPr algn="l"/>
            <a:r>
              <a:rPr lang="es-ES" b="0" i="0" dirty="0">
                <a:solidFill>
                  <a:srgbClr val="777A7B"/>
                </a:solidFill>
                <a:effectLst/>
                <a:latin typeface="Inter"/>
              </a:rPr>
              <a:t>24</a:t>
            </a:r>
            <a:r>
              <a:rPr lang="es-ES" b="0" i="0" dirty="0">
                <a:solidFill>
                  <a:srgbClr val="121212"/>
                </a:solidFill>
                <a:effectLst/>
                <a:latin typeface="Inter"/>
              </a:rPr>
              <a:t>Moisés atendió a la voz de su suegro y siguió sus sugerencias. </a:t>
            </a:r>
            <a:r>
              <a:rPr lang="es-ES" b="1" i="0" dirty="0">
                <a:solidFill>
                  <a:srgbClr val="777A7B"/>
                </a:solidFill>
                <a:effectLst/>
                <a:latin typeface="Inter"/>
              </a:rPr>
              <a:t>25</a:t>
            </a:r>
            <a:r>
              <a:rPr lang="es-ES" b="1" i="0" dirty="0">
                <a:solidFill>
                  <a:srgbClr val="121212"/>
                </a:solidFill>
                <a:effectLst/>
                <a:latin typeface="Inter"/>
              </a:rPr>
              <a:t>Escogió entre todos los israelitas hombres capaces </a:t>
            </a:r>
            <a:r>
              <a:rPr lang="es-ES" b="0" i="0" dirty="0">
                <a:solidFill>
                  <a:srgbClr val="121212"/>
                </a:solidFill>
                <a:effectLst/>
                <a:latin typeface="Inter"/>
              </a:rPr>
              <a:t>y los puso al frente de los israelitas como oficiales sobre mil, cien, cincuenta y diez personas. </a:t>
            </a:r>
            <a:r>
              <a:rPr lang="es-ES" b="0" i="0" dirty="0">
                <a:solidFill>
                  <a:srgbClr val="777A7B"/>
                </a:solidFill>
                <a:effectLst/>
                <a:latin typeface="Inter"/>
              </a:rPr>
              <a:t>26</a:t>
            </a:r>
            <a:r>
              <a:rPr lang="es-ES" b="0" i="0" dirty="0">
                <a:solidFill>
                  <a:srgbClr val="121212"/>
                </a:solidFill>
                <a:effectLst/>
                <a:latin typeface="Inter"/>
              </a:rPr>
              <a:t>Estos oficiales servían como jueces de tiempo completo, atendiendo los casos sencillos, pero remitiendo a Moisés los casos difíciles.</a:t>
            </a:r>
          </a:p>
          <a:p>
            <a:endParaRPr lang="es-CL" dirty="0"/>
          </a:p>
        </p:txBody>
      </p:sp>
    </p:spTree>
    <p:extLst>
      <p:ext uri="{BB962C8B-B14F-4D97-AF65-F5344CB8AC3E}">
        <p14:creationId xmlns:p14="http://schemas.microsoft.com/office/powerpoint/2010/main" val="1536312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BF330-E31E-F888-1D33-1028CD2E87FD}"/>
              </a:ext>
            </a:extLst>
          </p:cNvPr>
          <p:cNvSpPr>
            <a:spLocks noGrp="1"/>
          </p:cNvSpPr>
          <p:nvPr>
            <p:ph type="title"/>
          </p:nvPr>
        </p:nvSpPr>
        <p:spPr>
          <a:xfrm>
            <a:off x="1140542" y="206477"/>
            <a:ext cx="10658168" cy="934065"/>
          </a:xfrm>
        </p:spPr>
        <p:txBody>
          <a:bodyPr>
            <a:normAutofit/>
          </a:bodyPr>
          <a:lstStyle/>
          <a:p>
            <a:r>
              <a:rPr lang="es-CL" dirty="0"/>
              <a:t>Partes importantes de este texto:</a:t>
            </a:r>
          </a:p>
        </p:txBody>
      </p:sp>
      <p:sp>
        <p:nvSpPr>
          <p:cNvPr id="3" name="Marcador de contenido 2">
            <a:extLst>
              <a:ext uri="{FF2B5EF4-FFF2-40B4-BE49-F238E27FC236}">
                <a16:creationId xmlns:a16="http://schemas.microsoft.com/office/drawing/2014/main" id="{5604BC96-0330-F9E8-A0FD-0D7365DE3DE4}"/>
              </a:ext>
            </a:extLst>
          </p:cNvPr>
          <p:cNvSpPr>
            <a:spLocks noGrp="1"/>
          </p:cNvSpPr>
          <p:nvPr>
            <p:ph idx="1"/>
          </p:nvPr>
        </p:nvSpPr>
        <p:spPr>
          <a:xfrm>
            <a:off x="0" y="673509"/>
            <a:ext cx="11551675" cy="6728002"/>
          </a:xfrm>
        </p:spPr>
        <p:txBody>
          <a:bodyPr>
            <a:normAutofit/>
          </a:bodyPr>
          <a:lstStyle/>
          <a:p>
            <a:endParaRPr lang="es-CL" dirty="0"/>
          </a:p>
          <a:p>
            <a:r>
              <a:rPr lang="es-CL" dirty="0"/>
              <a:t>Moisés les transmitía las leyes de Dios(su palabra) </a:t>
            </a:r>
          </a:p>
          <a:p>
            <a:r>
              <a:rPr lang="es-CL" dirty="0"/>
              <a:t>Se cansaba el y todo el pueblo. </a:t>
            </a:r>
          </a:p>
          <a:p>
            <a:r>
              <a:rPr lang="es-CL" dirty="0"/>
              <a:t>No podía llevar la carga el solo.</a:t>
            </a:r>
          </a:p>
          <a:p>
            <a:r>
              <a:rPr lang="es-CL" dirty="0"/>
              <a:t>Se le dio el gran consejo a Moisés de que necesitaba ayuda.</a:t>
            </a:r>
          </a:p>
          <a:p>
            <a:r>
              <a:rPr lang="es-CL" dirty="0"/>
              <a:t>Las personas que tenían que ser elegidas tenían que cumplir con algunos requisitos ( al igual que en el nuevo testamento)</a:t>
            </a:r>
          </a:p>
          <a:p>
            <a:r>
              <a:rPr lang="es-CL" dirty="0"/>
              <a:t>Estaban a tiempo completo.</a:t>
            </a:r>
          </a:p>
          <a:p>
            <a:r>
              <a:rPr lang="es-CL" dirty="0"/>
              <a:t>Con esta decisión se le aligeraba la carga a este pobre Moisés </a:t>
            </a:r>
          </a:p>
          <a:p>
            <a:pPr marL="0" indent="0">
              <a:buNone/>
            </a:pPr>
            <a:r>
              <a:rPr lang="es-CL" b="1" dirty="0"/>
              <a:t>Leer textos </a:t>
            </a:r>
            <a:r>
              <a:rPr lang="es-CL" dirty="0"/>
              <a:t>(estos textos se entrelazan entre si)</a:t>
            </a:r>
            <a:endParaRPr lang="es-CL" b="1" dirty="0"/>
          </a:p>
          <a:p>
            <a:pPr marL="0" indent="0">
              <a:buNone/>
            </a:pPr>
            <a:r>
              <a:rPr lang="es-CL" b="1" dirty="0"/>
              <a:t>Números 11:10-17.</a:t>
            </a:r>
          </a:p>
          <a:p>
            <a:pPr marL="0" indent="0">
              <a:buNone/>
            </a:pPr>
            <a:r>
              <a:rPr lang="es-CL" dirty="0"/>
              <a:t> </a:t>
            </a:r>
            <a:r>
              <a:rPr lang="es-CL" b="1" dirty="0"/>
              <a:t>Deuteronomio 1:9-18 </a:t>
            </a:r>
            <a:r>
              <a:rPr lang="es-CL" b="1" dirty="0">
                <a:highlight>
                  <a:srgbClr val="FFFF00"/>
                </a:highlight>
              </a:rPr>
              <a:t>Fundamental.</a:t>
            </a:r>
            <a:endParaRPr lang="es-CL" dirty="0">
              <a:highlight>
                <a:srgbClr val="FFFF00"/>
              </a:highlight>
            </a:endParaRPr>
          </a:p>
        </p:txBody>
      </p:sp>
    </p:spTree>
    <p:extLst>
      <p:ext uri="{BB962C8B-B14F-4D97-AF65-F5344CB8AC3E}">
        <p14:creationId xmlns:p14="http://schemas.microsoft.com/office/powerpoint/2010/main" val="315825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01853-1AC1-183B-6F82-424D443723CD}"/>
              </a:ext>
            </a:extLst>
          </p:cNvPr>
          <p:cNvSpPr>
            <a:spLocks noGrp="1"/>
          </p:cNvSpPr>
          <p:nvPr>
            <p:ph type="title"/>
          </p:nvPr>
        </p:nvSpPr>
        <p:spPr>
          <a:xfrm>
            <a:off x="189522" y="576141"/>
            <a:ext cx="10515600" cy="885336"/>
          </a:xfrm>
        </p:spPr>
        <p:txBody>
          <a:bodyPr>
            <a:normAutofit/>
          </a:bodyPr>
          <a:lstStyle/>
          <a:p>
            <a:r>
              <a:rPr lang="es-CL" sz="2800" b="1" dirty="0"/>
              <a:t>Deuteronomio 1:9-18</a:t>
            </a:r>
          </a:p>
        </p:txBody>
      </p:sp>
      <p:sp>
        <p:nvSpPr>
          <p:cNvPr id="3" name="Marcador de contenido 2">
            <a:extLst>
              <a:ext uri="{FF2B5EF4-FFF2-40B4-BE49-F238E27FC236}">
                <a16:creationId xmlns:a16="http://schemas.microsoft.com/office/drawing/2014/main" id="{71CC3007-9F0D-48C5-E7EA-B72A6D6C1A41}"/>
              </a:ext>
            </a:extLst>
          </p:cNvPr>
          <p:cNvSpPr>
            <a:spLocks noGrp="1"/>
          </p:cNvSpPr>
          <p:nvPr>
            <p:ph idx="1"/>
          </p:nvPr>
        </p:nvSpPr>
        <p:spPr>
          <a:xfrm>
            <a:off x="0" y="1250462"/>
            <a:ext cx="12192000" cy="5673969"/>
          </a:xfrm>
        </p:spPr>
        <p:txBody>
          <a:bodyPr>
            <a:normAutofit fontScale="92500" lnSpcReduction="10000"/>
          </a:bodyPr>
          <a:lstStyle/>
          <a:p>
            <a:pPr algn="l"/>
            <a:r>
              <a:rPr lang="es-ES" b="0" i="0" dirty="0">
                <a:solidFill>
                  <a:srgbClr val="777A7B"/>
                </a:solidFill>
                <a:effectLst/>
                <a:latin typeface="Inter"/>
              </a:rPr>
              <a:t>9</a:t>
            </a:r>
            <a:r>
              <a:rPr lang="es-ES" b="0" i="0" dirty="0">
                <a:solidFill>
                  <a:srgbClr val="121212"/>
                </a:solidFill>
                <a:effectLst/>
                <a:latin typeface="Inter"/>
              </a:rPr>
              <a:t>En aquel tiempo les dije: «</a:t>
            </a:r>
            <a:r>
              <a:rPr lang="es-ES" b="1" i="0" dirty="0">
                <a:solidFill>
                  <a:srgbClr val="121212"/>
                </a:solidFill>
                <a:effectLst/>
                <a:latin typeface="Inter"/>
              </a:rPr>
              <a:t>Yo solo no puedo con todos ustedes</a:t>
            </a:r>
            <a:r>
              <a:rPr lang="es-ES" b="0" i="0" dirty="0">
                <a:solidFill>
                  <a:srgbClr val="121212"/>
                </a:solidFill>
                <a:effectLst/>
                <a:latin typeface="Inter"/>
              </a:rPr>
              <a:t>. </a:t>
            </a:r>
            <a:r>
              <a:rPr lang="es-ES" b="0" i="0" dirty="0">
                <a:solidFill>
                  <a:srgbClr val="777A7B"/>
                </a:solidFill>
                <a:effectLst/>
                <a:latin typeface="Inter"/>
              </a:rPr>
              <a:t>10</a:t>
            </a:r>
            <a:r>
              <a:rPr lang="es-ES" b="0" i="0" dirty="0">
                <a:solidFill>
                  <a:srgbClr val="121212"/>
                </a:solidFill>
                <a:effectLst/>
                <a:latin typeface="Inter"/>
              </a:rPr>
              <a:t>El </a:t>
            </a:r>
            <a:r>
              <a:rPr lang="es-ES" b="0" i="0" cap="small" dirty="0">
                <a:solidFill>
                  <a:srgbClr val="121212"/>
                </a:solidFill>
                <a:effectLst/>
                <a:latin typeface="Inter"/>
              </a:rPr>
              <a:t>Señor</a:t>
            </a:r>
            <a:r>
              <a:rPr lang="es-ES" b="0" i="0" dirty="0">
                <a:solidFill>
                  <a:srgbClr val="121212"/>
                </a:solidFill>
                <a:effectLst/>
                <a:latin typeface="Inter"/>
              </a:rPr>
              <a:t> su Dios los ha hecho tan numerosos que hoy ustedes son tantos como las estrellas del cielo. </a:t>
            </a:r>
            <a:r>
              <a:rPr lang="es-ES" b="0" i="0" dirty="0">
                <a:solidFill>
                  <a:srgbClr val="777A7B"/>
                </a:solidFill>
                <a:effectLst/>
                <a:latin typeface="Inter"/>
              </a:rPr>
              <a:t>11</a:t>
            </a:r>
            <a:r>
              <a:rPr lang="es-ES" b="0" i="0" dirty="0">
                <a:solidFill>
                  <a:srgbClr val="121212"/>
                </a:solidFill>
                <a:effectLst/>
                <a:latin typeface="Inter"/>
              </a:rPr>
              <a:t>¡Que el </a:t>
            </a:r>
            <a:r>
              <a:rPr lang="es-ES" b="0" i="0" cap="small" dirty="0">
                <a:solidFill>
                  <a:srgbClr val="121212"/>
                </a:solidFill>
                <a:effectLst/>
                <a:latin typeface="Inter"/>
              </a:rPr>
              <a:t>Señor</a:t>
            </a:r>
            <a:r>
              <a:rPr lang="es-ES" b="0" i="0" dirty="0">
                <a:solidFill>
                  <a:srgbClr val="121212"/>
                </a:solidFill>
                <a:effectLst/>
                <a:latin typeface="Inter"/>
              </a:rPr>
              <a:t>, el Dios de sus antepasados, los multiplique mil veces más y los bendiga tal como lo prometió! </a:t>
            </a:r>
            <a:r>
              <a:rPr lang="es-ES" b="0" i="0" dirty="0">
                <a:solidFill>
                  <a:srgbClr val="777A7B"/>
                </a:solidFill>
                <a:effectLst/>
                <a:latin typeface="Inter"/>
              </a:rPr>
              <a:t>12</a:t>
            </a:r>
            <a:r>
              <a:rPr lang="es-ES" b="1" i="0" dirty="0">
                <a:solidFill>
                  <a:srgbClr val="121212"/>
                </a:solidFill>
                <a:effectLst/>
                <a:latin typeface="Inter"/>
              </a:rPr>
              <a:t>¿Cómo puedo seguir ocupándome yo solo de todos los problemas, las cargas y los pleitos de ustedes?</a:t>
            </a:r>
            <a:r>
              <a:rPr lang="es-ES" b="0" i="0" dirty="0">
                <a:solidFill>
                  <a:srgbClr val="121212"/>
                </a:solidFill>
                <a:effectLst/>
                <a:latin typeface="Inter"/>
              </a:rPr>
              <a:t> </a:t>
            </a:r>
            <a:r>
              <a:rPr lang="es-ES" b="1" i="0" dirty="0">
                <a:solidFill>
                  <a:srgbClr val="777A7B"/>
                </a:solidFill>
                <a:effectLst/>
                <a:highlight>
                  <a:srgbClr val="FFFF00"/>
                </a:highlight>
                <a:latin typeface="Inter"/>
              </a:rPr>
              <a:t>13</a:t>
            </a:r>
            <a:r>
              <a:rPr lang="es-ES" b="1" i="0" dirty="0">
                <a:solidFill>
                  <a:srgbClr val="121212"/>
                </a:solidFill>
                <a:effectLst/>
                <a:highlight>
                  <a:srgbClr val="FFFF00"/>
                </a:highlight>
                <a:latin typeface="Inter"/>
              </a:rPr>
              <a:t>Designen de cada una de sus tribus a hombres sabios, inteligentes y experimentados para que sean sus jefes</a:t>
            </a:r>
            <a:r>
              <a:rPr lang="es-ES" b="0" i="0" dirty="0">
                <a:solidFill>
                  <a:srgbClr val="121212"/>
                </a:solidFill>
                <a:effectLst/>
                <a:latin typeface="Inter"/>
              </a:rPr>
              <a:t>».</a:t>
            </a:r>
          </a:p>
          <a:p>
            <a:pPr algn="l"/>
            <a:r>
              <a:rPr lang="es-ES" b="0" i="0" dirty="0">
                <a:solidFill>
                  <a:srgbClr val="777A7B"/>
                </a:solidFill>
                <a:effectLst/>
                <a:latin typeface="Inter"/>
              </a:rPr>
              <a:t>14</a:t>
            </a:r>
            <a:r>
              <a:rPr lang="es-ES" b="0" i="0" dirty="0">
                <a:solidFill>
                  <a:srgbClr val="121212"/>
                </a:solidFill>
                <a:effectLst/>
                <a:latin typeface="Inter"/>
              </a:rPr>
              <a:t>Ustedes me respondieron: «Tu plan de acción nos parece excelente».</a:t>
            </a:r>
          </a:p>
          <a:p>
            <a:pPr algn="l"/>
            <a:r>
              <a:rPr lang="es-ES" b="1" i="0" dirty="0">
                <a:solidFill>
                  <a:srgbClr val="777A7B"/>
                </a:solidFill>
                <a:effectLst/>
                <a:latin typeface="Inter"/>
              </a:rPr>
              <a:t>15</a:t>
            </a:r>
            <a:r>
              <a:rPr lang="es-ES" b="1" i="0" dirty="0">
                <a:solidFill>
                  <a:srgbClr val="121212"/>
                </a:solidFill>
                <a:effectLst/>
                <a:latin typeface="Inter"/>
              </a:rPr>
              <a:t>Así que tomé a los líderes de sus tribus</a:t>
            </a:r>
            <a:r>
              <a:rPr lang="es-ES" b="0" i="0" dirty="0">
                <a:solidFill>
                  <a:srgbClr val="121212"/>
                </a:solidFill>
                <a:effectLst/>
                <a:latin typeface="Inter"/>
              </a:rPr>
              <a:t>, </a:t>
            </a:r>
            <a:r>
              <a:rPr lang="es-ES" b="1" i="0" dirty="0">
                <a:solidFill>
                  <a:srgbClr val="121212"/>
                </a:solidFill>
                <a:effectLst/>
                <a:highlight>
                  <a:srgbClr val="FFFF00"/>
                </a:highlight>
                <a:latin typeface="Inter"/>
              </a:rPr>
              <a:t>hombres sabios y experimentados, y les di autoridad sobre ustedes</a:t>
            </a:r>
            <a:r>
              <a:rPr lang="es-ES" b="0" i="0" dirty="0">
                <a:solidFill>
                  <a:srgbClr val="121212"/>
                </a:solidFill>
                <a:effectLst/>
                <a:latin typeface="Inter"/>
              </a:rPr>
              <a:t>. Los puse como oficiales de mil, cien, cincuenta y diez personas, además de ponerlos como oficiales de las tribus. </a:t>
            </a:r>
            <a:r>
              <a:rPr lang="es-ES" b="0" i="0" dirty="0">
                <a:solidFill>
                  <a:srgbClr val="777A7B"/>
                </a:solidFill>
                <a:effectLst/>
                <a:latin typeface="Inter"/>
              </a:rPr>
              <a:t>16</a:t>
            </a:r>
            <a:r>
              <a:rPr lang="es-ES" b="0" i="0" dirty="0">
                <a:solidFill>
                  <a:srgbClr val="121212"/>
                </a:solidFill>
                <a:effectLst/>
                <a:latin typeface="Inter"/>
              </a:rPr>
              <a:t>Además, en aquel tiempo di a sus jueces la siguiente orden: «Atiendan todos los litigios entre sus hermanos y juzguen con imparcialidad, tanto a los israelitas como a los extranjeros. </a:t>
            </a:r>
            <a:r>
              <a:rPr lang="es-ES" b="0" i="0" dirty="0">
                <a:solidFill>
                  <a:srgbClr val="777A7B"/>
                </a:solidFill>
                <a:effectLst/>
                <a:latin typeface="Inter"/>
              </a:rPr>
              <a:t>17</a:t>
            </a:r>
            <a:r>
              <a:rPr lang="es-ES" b="0" i="0" dirty="0">
                <a:solidFill>
                  <a:srgbClr val="121212"/>
                </a:solidFill>
                <a:effectLst/>
                <a:latin typeface="Inter"/>
              </a:rPr>
              <a:t>No sean parciales en el juicio; consideren de igual manera la causa de los débiles y la de los poderosos. No se dejen intimidar por nadie, porque el juicio es de Dios. Los casos que no sean capaces de resolver, tráiganmelos, que yo los atenderé». </a:t>
            </a:r>
            <a:r>
              <a:rPr lang="es-ES" b="0" i="0" dirty="0">
                <a:solidFill>
                  <a:srgbClr val="777A7B"/>
                </a:solidFill>
                <a:effectLst/>
                <a:latin typeface="Inter"/>
              </a:rPr>
              <a:t>18</a:t>
            </a:r>
            <a:r>
              <a:rPr lang="es-ES" b="0" i="0" dirty="0">
                <a:solidFill>
                  <a:srgbClr val="121212"/>
                </a:solidFill>
                <a:effectLst/>
                <a:latin typeface="Inter"/>
              </a:rPr>
              <a:t>Fue en aquel tiempo cuando yo ordené todo lo que ustedes debían hacer.</a:t>
            </a:r>
          </a:p>
          <a:p>
            <a:endParaRPr lang="es-CL" dirty="0"/>
          </a:p>
        </p:txBody>
      </p:sp>
    </p:spTree>
    <p:extLst>
      <p:ext uri="{BB962C8B-B14F-4D97-AF65-F5344CB8AC3E}">
        <p14:creationId xmlns:p14="http://schemas.microsoft.com/office/powerpoint/2010/main" val="4277208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38B46-EE43-B156-AB71-4CCF05B63959}"/>
              </a:ext>
            </a:extLst>
          </p:cNvPr>
          <p:cNvSpPr>
            <a:spLocks noGrp="1"/>
          </p:cNvSpPr>
          <p:nvPr>
            <p:ph type="title"/>
          </p:nvPr>
        </p:nvSpPr>
        <p:spPr>
          <a:xfrm>
            <a:off x="11308080" y="365126"/>
            <a:ext cx="45719" cy="146152"/>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E9C78C8-4911-23A5-0E87-4736DB15C6A6}"/>
              </a:ext>
            </a:extLst>
          </p:cNvPr>
          <p:cNvSpPr>
            <a:spLocks noGrp="1"/>
          </p:cNvSpPr>
          <p:nvPr>
            <p:ph idx="1"/>
          </p:nvPr>
        </p:nvSpPr>
        <p:spPr>
          <a:xfrm>
            <a:off x="481781" y="511278"/>
            <a:ext cx="11562735" cy="6253316"/>
          </a:xfrm>
        </p:spPr>
        <p:txBody>
          <a:bodyPr>
            <a:normAutofit fontScale="92500" lnSpcReduction="10000"/>
          </a:bodyPr>
          <a:lstStyle/>
          <a:p>
            <a:pPr marL="0" indent="0" algn="l">
              <a:buNone/>
            </a:pPr>
            <a:r>
              <a:rPr lang="es-ES" b="1" dirty="0">
                <a:latin typeface="Inter"/>
              </a:rPr>
              <a:t>N</a:t>
            </a:r>
            <a:r>
              <a:rPr lang="es-ES" b="1" i="0" dirty="0">
                <a:effectLst/>
                <a:latin typeface="Inter"/>
              </a:rPr>
              <a:t>úmeros 11:10-17</a:t>
            </a:r>
          </a:p>
          <a:p>
            <a:pPr marL="0" indent="0" algn="l">
              <a:buNone/>
            </a:pPr>
            <a:r>
              <a:rPr lang="es-ES" b="0" i="0" dirty="0">
                <a:solidFill>
                  <a:srgbClr val="777A7B"/>
                </a:solidFill>
                <a:effectLst/>
                <a:latin typeface="Inter"/>
              </a:rPr>
              <a:t>10</a:t>
            </a:r>
            <a:r>
              <a:rPr lang="es-ES" b="0" i="0" dirty="0">
                <a:solidFill>
                  <a:srgbClr val="121212"/>
                </a:solidFill>
                <a:effectLst/>
                <a:latin typeface="Inter"/>
              </a:rPr>
              <a:t>Moisés escuchó que las familias del pueblo lloraban, cada una a la entrada de su tienda, con lo cual hacían que la ira del </a:t>
            </a:r>
            <a:r>
              <a:rPr lang="es-ES" b="0" i="0" cap="small" dirty="0">
                <a:solidFill>
                  <a:srgbClr val="121212"/>
                </a:solidFill>
                <a:effectLst/>
                <a:latin typeface="Inter"/>
              </a:rPr>
              <a:t>Señor</a:t>
            </a:r>
            <a:r>
              <a:rPr lang="es-ES" b="0" i="0" dirty="0">
                <a:solidFill>
                  <a:srgbClr val="121212"/>
                </a:solidFill>
                <a:effectLst/>
                <a:latin typeface="Inter"/>
              </a:rPr>
              <a:t> se encendiera en extremo. Entonces, muy disgustado, </a:t>
            </a:r>
            <a:r>
              <a:rPr lang="es-ES" b="0" i="0" dirty="0">
                <a:solidFill>
                  <a:srgbClr val="777A7B"/>
                </a:solidFill>
                <a:effectLst/>
                <a:latin typeface="Inter"/>
              </a:rPr>
              <a:t>11</a:t>
            </a:r>
            <a:r>
              <a:rPr lang="es-ES" b="0" i="0" dirty="0">
                <a:solidFill>
                  <a:srgbClr val="121212"/>
                </a:solidFill>
                <a:effectLst/>
                <a:latin typeface="Inter"/>
              </a:rPr>
              <a:t>Moisés oró al </a:t>
            </a:r>
            <a:r>
              <a:rPr lang="es-ES" b="0" i="0" cap="small" dirty="0">
                <a:solidFill>
                  <a:srgbClr val="121212"/>
                </a:solidFill>
                <a:effectLst/>
                <a:latin typeface="Inter"/>
              </a:rPr>
              <a:t>Señor</a:t>
            </a:r>
            <a:r>
              <a:rPr lang="es-ES" b="0" i="0" dirty="0">
                <a:solidFill>
                  <a:srgbClr val="121212"/>
                </a:solidFill>
                <a:effectLst/>
                <a:latin typeface="Inter"/>
              </a:rPr>
              <a:t>:</a:t>
            </a:r>
          </a:p>
          <a:p>
            <a:pPr algn="l"/>
            <a:r>
              <a:rPr lang="es-ES" b="0" i="0" dirty="0">
                <a:solidFill>
                  <a:srgbClr val="121212"/>
                </a:solidFill>
                <a:effectLst/>
                <a:latin typeface="Inter"/>
              </a:rPr>
              <a:t>—Si yo soy tu siervo, ¿por qué me tratas mal? ¿Por qué me niegas tu favor y me obligas a </a:t>
            </a:r>
            <a:r>
              <a:rPr lang="es-ES" b="1" i="0" dirty="0">
                <a:solidFill>
                  <a:srgbClr val="121212"/>
                </a:solidFill>
                <a:effectLst/>
                <a:latin typeface="Inter"/>
              </a:rPr>
              <a:t>cargar con todo este pueblo</a:t>
            </a:r>
            <a:r>
              <a:rPr lang="es-ES" b="0" i="0" dirty="0">
                <a:solidFill>
                  <a:srgbClr val="121212"/>
                </a:solidFill>
                <a:effectLst/>
                <a:latin typeface="Inter"/>
              </a:rPr>
              <a:t>? </a:t>
            </a:r>
            <a:r>
              <a:rPr lang="es-ES" b="0" i="0" dirty="0">
                <a:solidFill>
                  <a:srgbClr val="777A7B"/>
                </a:solidFill>
                <a:effectLst/>
                <a:latin typeface="Inter"/>
              </a:rPr>
              <a:t>12</a:t>
            </a:r>
            <a:r>
              <a:rPr lang="es-ES" b="0" i="0" dirty="0">
                <a:solidFill>
                  <a:srgbClr val="121212"/>
                </a:solidFill>
                <a:effectLst/>
                <a:latin typeface="Inter"/>
              </a:rPr>
              <a:t>¿Acaso yo lo concebí o lo di a luz para que me exijas que lo lleve en mi regazo como si fuera su nodriza y lo lleve hasta la tierra que prometiste a sus antepasados? </a:t>
            </a:r>
            <a:r>
              <a:rPr lang="es-ES" b="0" i="0" dirty="0">
                <a:solidFill>
                  <a:srgbClr val="777A7B"/>
                </a:solidFill>
                <a:effectLst/>
                <a:latin typeface="Inter"/>
              </a:rPr>
              <a:t>13</a:t>
            </a:r>
            <a:r>
              <a:rPr lang="es-ES" b="0" i="0" dirty="0">
                <a:solidFill>
                  <a:srgbClr val="121212"/>
                </a:solidFill>
                <a:effectLst/>
                <a:latin typeface="Inter"/>
              </a:rPr>
              <a:t>Todo este pueblo viene llorando a pedirme carne. ¿De dónde voy a sacarla? </a:t>
            </a:r>
            <a:r>
              <a:rPr lang="es-ES" b="1" i="0" dirty="0">
                <a:solidFill>
                  <a:srgbClr val="777A7B"/>
                </a:solidFill>
                <a:effectLst/>
                <a:latin typeface="Inter"/>
              </a:rPr>
              <a:t>14</a:t>
            </a:r>
            <a:r>
              <a:rPr lang="es-ES" b="1" i="0" dirty="0">
                <a:solidFill>
                  <a:srgbClr val="121212"/>
                </a:solidFill>
                <a:effectLst/>
                <a:latin typeface="Inter"/>
              </a:rPr>
              <a:t>Yo solo no puedo con todo este pueblo</a:t>
            </a:r>
            <a:r>
              <a:rPr lang="es-ES" b="0" i="0" dirty="0">
                <a:solidFill>
                  <a:srgbClr val="121212"/>
                </a:solidFill>
                <a:effectLst/>
                <a:latin typeface="Inter"/>
              </a:rPr>
              <a:t>. </a:t>
            </a:r>
            <a:r>
              <a:rPr lang="es-ES" b="1" i="0" dirty="0">
                <a:solidFill>
                  <a:srgbClr val="121212"/>
                </a:solidFill>
                <a:effectLst/>
                <a:latin typeface="Inter"/>
              </a:rPr>
              <a:t>¡Es una carga demasiado pesada para mí! </a:t>
            </a:r>
            <a:r>
              <a:rPr lang="es-ES" b="0" i="0" dirty="0">
                <a:solidFill>
                  <a:srgbClr val="777A7B"/>
                </a:solidFill>
                <a:effectLst/>
                <a:latin typeface="Inter"/>
              </a:rPr>
              <a:t>15</a:t>
            </a:r>
            <a:r>
              <a:rPr lang="es-ES" b="0" i="0" dirty="0">
                <a:solidFill>
                  <a:srgbClr val="121212"/>
                </a:solidFill>
                <a:effectLst/>
                <a:latin typeface="Inter"/>
              </a:rPr>
              <a:t>Si este es el trato que vas a darme, ¡me harás un favor si me quitas la vida! ¡Así me veré libre de mi desgracia!</a:t>
            </a:r>
            <a:endParaRPr lang="es-ES" b="1" i="0" dirty="0">
              <a:solidFill>
                <a:srgbClr val="121212"/>
              </a:solidFill>
              <a:effectLst/>
              <a:latin typeface="Inter"/>
            </a:endParaRPr>
          </a:p>
          <a:p>
            <a:pPr algn="l"/>
            <a:r>
              <a:rPr lang="es-ES" b="0" i="0" dirty="0">
                <a:solidFill>
                  <a:srgbClr val="777A7B"/>
                </a:solidFill>
                <a:effectLst/>
                <a:latin typeface="Inter"/>
              </a:rPr>
              <a:t>16</a:t>
            </a:r>
            <a:r>
              <a:rPr lang="es-ES" b="0" i="0" dirty="0">
                <a:solidFill>
                  <a:srgbClr val="121212"/>
                </a:solidFill>
                <a:effectLst/>
                <a:latin typeface="Inter"/>
              </a:rPr>
              <a:t>El </a:t>
            </a:r>
            <a:r>
              <a:rPr lang="es-ES" b="0" i="0" cap="small" dirty="0">
                <a:solidFill>
                  <a:srgbClr val="121212"/>
                </a:solidFill>
                <a:effectLst/>
                <a:latin typeface="Inter"/>
              </a:rPr>
              <a:t>Señor</a:t>
            </a:r>
            <a:r>
              <a:rPr lang="es-ES" b="0" i="0" dirty="0">
                <a:solidFill>
                  <a:srgbClr val="121212"/>
                </a:solidFill>
                <a:effectLst/>
                <a:latin typeface="Inter"/>
              </a:rPr>
              <a:t> respondió a Moisés:</a:t>
            </a:r>
          </a:p>
          <a:p>
            <a:pPr algn="l"/>
            <a:r>
              <a:rPr lang="es-ES" b="0" i="0" dirty="0">
                <a:solidFill>
                  <a:srgbClr val="121212"/>
                </a:solidFill>
                <a:effectLst/>
                <a:latin typeface="Inter"/>
              </a:rPr>
              <a:t>—Tráeme a setenta ancianos de Israel y asegúrate de que sean </a:t>
            </a:r>
            <a:r>
              <a:rPr lang="es-ES" b="1" i="0" dirty="0">
                <a:solidFill>
                  <a:srgbClr val="121212"/>
                </a:solidFill>
                <a:effectLst/>
                <a:latin typeface="Inter"/>
              </a:rPr>
              <a:t>ancianos y oficiales del pueblo</a:t>
            </a:r>
            <a:r>
              <a:rPr lang="es-ES" b="0" i="0" dirty="0">
                <a:solidFill>
                  <a:srgbClr val="121212"/>
                </a:solidFill>
                <a:effectLst/>
                <a:latin typeface="Inter"/>
              </a:rPr>
              <a:t>. Llévalos a la Tienda de reunión y haz que esperen allí contigo. </a:t>
            </a:r>
            <a:r>
              <a:rPr lang="es-ES" b="0" i="0" dirty="0">
                <a:solidFill>
                  <a:srgbClr val="777A7B"/>
                </a:solidFill>
                <a:effectLst/>
                <a:latin typeface="Inter"/>
              </a:rPr>
              <a:t>17</a:t>
            </a:r>
            <a:r>
              <a:rPr lang="es-ES" b="0" i="0" dirty="0">
                <a:solidFill>
                  <a:srgbClr val="121212"/>
                </a:solidFill>
                <a:effectLst/>
                <a:latin typeface="Inter"/>
              </a:rPr>
              <a:t>Yo descenderé para hablar contigo y compartiré con ellos el Espíritu que está sobre ti, </a:t>
            </a:r>
            <a:r>
              <a:rPr lang="es-ES" b="1" i="0" dirty="0">
                <a:solidFill>
                  <a:srgbClr val="121212"/>
                </a:solidFill>
                <a:effectLst/>
                <a:latin typeface="Inter"/>
              </a:rPr>
              <a:t>para que te ayuden a llevar la carga de este pueblo. Así no tendrás que llevarla tú solo.</a:t>
            </a:r>
          </a:p>
          <a:p>
            <a:pPr algn="l"/>
            <a:endParaRPr lang="es-ES" b="1" i="0" dirty="0">
              <a:solidFill>
                <a:srgbClr val="121212"/>
              </a:solidFill>
              <a:effectLst/>
              <a:latin typeface="Inter"/>
            </a:endParaRPr>
          </a:p>
          <a:p>
            <a:endParaRPr lang="es-CL" dirty="0"/>
          </a:p>
        </p:txBody>
      </p:sp>
    </p:spTree>
    <p:extLst>
      <p:ext uri="{BB962C8B-B14F-4D97-AF65-F5344CB8AC3E}">
        <p14:creationId xmlns:p14="http://schemas.microsoft.com/office/powerpoint/2010/main" val="21526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7882-156F-DE54-AFC7-EE5897C3E28E}"/>
              </a:ext>
            </a:extLst>
          </p:cNvPr>
          <p:cNvSpPr>
            <a:spLocks noGrp="1"/>
          </p:cNvSpPr>
          <p:nvPr>
            <p:ph type="title"/>
          </p:nvPr>
        </p:nvSpPr>
        <p:spPr>
          <a:xfrm>
            <a:off x="1676400" y="0"/>
            <a:ext cx="10515600" cy="1325563"/>
          </a:xfrm>
        </p:spPr>
        <p:txBody>
          <a:bodyPr/>
          <a:lstStyle/>
          <a:p>
            <a:r>
              <a:rPr lang="es-ES" dirty="0"/>
              <a:t>Los apóstoles  convocados  por el sanedrín.</a:t>
            </a:r>
            <a:br>
              <a:rPr lang="es-ES" dirty="0"/>
            </a:br>
            <a:r>
              <a:rPr lang="es-ES" dirty="0"/>
              <a:t>                  </a:t>
            </a:r>
            <a:r>
              <a:rPr lang="es-ES" sz="3600" dirty="0"/>
              <a:t>Arresto de los apóstoles</a:t>
            </a:r>
            <a:endParaRPr lang="es-CL" sz="3600" dirty="0"/>
          </a:p>
        </p:txBody>
      </p:sp>
      <p:sp>
        <p:nvSpPr>
          <p:cNvPr id="3" name="Marcador de contenido 2">
            <a:extLst>
              <a:ext uri="{FF2B5EF4-FFF2-40B4-BE49-F238E27FC236}">
                <a16:creationId xmlns:a16="http://schemas.microsoft.com/office/drawing/2014/main" id="{52BE1083-7F78-6D17-275D-8C3DC5204C5B}"/>
              </a:ext>
            </a:extLst>
          </p:cNvPr>
          <p:cNvSpPr>
            <a:spLocks noGrp="1"/>
          </p:cNvSpPr>
          <p:nvPr>
            <p:ph idx="1"/>
          </p:nvPr>
        </p:nvSpPr>
        <p:spPr>
          <a:xfrm>
            <a:off x="0" y="1246909"/>
            <a:ext cx="12192000" cy="5777345"/>
          </a:xfrm>
        </p:spPr>
        <p:txBody>
          <a:bodyPr>
            <a:normAutofit/>
          </a:bodyPr>
          <a:lstStyle/>
          <a:p>
            <a:pPr marL="0" indent="0" algn="l">
              <a:buNone/>
            </a:pPr>
            <a:r>
              <a:rPr lang="es-ES" b="1" dirty="0">
                <a:latin typeface="Inter"/>
              </a:rPr>
              <a:t>Hechos</a:t>
            </a:r>
            <a:r>
              <a:rPr lang="es-ES" sz="3600" b="1" dirty="0">
                <a:latin typeface="Inter"/>
              </a:rPr>
              <a:t> </a:t>
            </a:r>
            <a:r>
              <a:rPr lang="es-ES" b="1" dirty="0">
                <a:latin typeface="Inter"/>
              </a:rPr>
              <a:t>4:5  </a:t>
            </a:r>
            <a:r>
              <a:rPr lang="es-ES" dirty="0">
                <a:latin typeface="Inter"/>
              </a:rPr>
              <a:t>(Versión NVI)</a:t>
            </a:r>
            <a:endParaRPr lang="es-ES" i="0" dirty="0">
              <a:effectLst/>
              <a:latin typeface="Inter"/>
            </a:endParaRPr>
          </a:p>
          <a:p>
            <a:pPr marL="0" indent="0" algn="l">
              <a:buNone/>
            </a:pPr>
            <a:r>
              <a:rPr lang="es-ES" b="0" i="0" dirty="0">
                <a:solidFill>
                  <a:srgbClr val="777A7B"/>
                </a:solidFill>
                <a:effectLst/>
                <a:latin typeface="Inter"/>
              </a:rPr>
              <a:t>5</a:t>
            </a:r>
            <a:r>
              <a:rPr lang="es-ES" b="0" i="0" dirty="0">
                <a:solidFill>
                  <a:srgbClr val="121212"/>
                </a:solidFill>
                <a:effectLst/>
                <a:latin typeface="Inter"/>
              </a:rPr>
              <a:t>Al día siguiente se reunieron en Jerusalén los </a:t>
            </a:r>
            <a:r>
              <a:rPr lang="es-ES" b="1" i="0" dirty="0">
                <a:solidFill>
                  <a:srgbClr val="121212"/>
                </a:solidFill>
                <a:effectLst/>
                <a:latin typeface="Inter"/>
              </a:rPr>
              <a:t>gobernantes</a:t>
            </a:r>
            <a:r>
              <a:rPr lang="es-ES" b="0" i="0" dirty="0">
                <a:solidFill>
                  <a:srgbClr val="121212"/>
                </a:solidFill>
                <a:effectLst/>
                <a:latin typeface="Inter"/>
              </a:rPr>
              <a:t>, </a:t>
            </a:r>
            <a:r>
              <a:rPr lang="es-ES" b="1" i="0" dirty="0">
                <a:solidFill>
                  <a:srgbClr val="121212"/>
                </a:solidFill>
                <a:effectLst/>
                <a:latin typeface="Inter"/>
              </a:rPr>
              <a:t>los líderes religiosos</a:t>
            </a:r>
            <a:r>
              <a:rPr lang="es-ES" b="0" i="0" dirty="0">
                <a:solidFill>
                  <a:srgbClr val="121212"/>
                </a:solidFill>
                <a:effectLst/>
                <a:latin typeface="Inter"/>
              </a:rPr>
              <a:t> y los maestros de la Ley. </a:t>
            </a:r>
            <a:r>
              <a:rPr lang="es-ES" b="0" i="0" dirty="0">
                <a:solidFill>
                  <a:srgbClr val="777A7B"/>
                </a:solidFill>
                <a:effectLst/>
                <a:latin typeface="Inter"/>
              </a:rPr>
              <a:t>6</a:t>
            </a:r>
            <a:r>
              <a:rPr lang="es-ES" b="0" i="0" dirty="0">
                <a:solidFill>
                  <a:srgbClr val="121212"/>
                </a:solidFill>
                <a:effectLst/>
                <a:latin typeface="Inter"/>
              </a:rPr>
              <a:t>Allí estaban el sumo sacerdote Anás, Caifás, Juan, Alejandro y los otros miembros de la familia del sumo sacerdote. </a:t>
            </a:r>
            <a:r>
              <a:rPr lang="es-ES" b="0" i="0" dirty="0">
                <a:solidFill>
                  <a:srgbClr val="777A7B"/>
                </a:solidFill>
                <a:effectLst/>
                <a:latin typeface="Inter"/>
              </a:rPr>
              <a:t>7</a:t>
            </a:r>
            <a:r>
              <a:rPr lang="es-ES" b="0" i="0" dirty="0">
                <a:solidFill>
                  <a:srgbClr val="121212"/>
                </a:solidFill>
                <a:effectLst/>
                <a:latin typeface="Inter"/>
              </a:rPr>
              <a:t>Hicieron que Pedro y Juan comparecieran ante ellos y comenzaron a interrogarlos:—¿Con qué poder o en nombre de quién hicieron ustedes esto?</a:t>
            </a:r>
          </a:p>
          <a:p>
            <a:pPr marL="0" indent="0">
              <a:buNone/>
            </a:pPr>
            <a:endParaRPr lang="es-ES" b="1" i="0" dirty="0">
              <a:solidFill>
                <a:srgbClr val="777A7B"/>
              </a:solidFill>
              <a:effectLst/>
              <a:latin typeface="Inter"/>
            </a:endParaRPr>
          </a:p>
          <a:p>
            <a:pPr marL="0" indent="0">
              <a:buNone/>
            </a:pPr>
            <a:r>
              <a:rPr lang="es-ES" b="1" i="0" dirty="0">
                <a:effectLst/>
                <a:latin typeface="Inter"/>
              </a:rPr>
              <a:t>Hechos 5:21</a:t>
            </a:r>
          </a:p>
          <a:p>
            <a:pPr marL="0" indent="0">
              <a:buNone/>
            </a:pPr>
            <a:r>
              <a:rPr lang="es-ES" b="0" i="0" dirty="0">
                <a:solidFill>
                  <a:srgbClr val="777A7B"/>
                </a:solidFill>
                <a:effectLst/>
                <a:latin typeface="Inter"/>
              </a:rPr>
              <a:t>21</a:t>
            </a:r>
            <a:r>
              <a:rPr lang="es-ES" b="0" i="0" dirty="0">
                <a:solidFill>
                  <a:srgbClr val="121212"/>
                </a:solidFill>
                <a:effectLst/>
                <a:latin typeface="Inter"/>
              </a:rPr>
              <a:t>Conforme a lo que habían oído, al amanecer entraron en el Templo y se pusieron a enseñar. Cuando llegaron el sumo sacerdote y sus partidarios, convocaron al </a:t>
            </a:r>
            <a:r>
              <a:rPr lang="es-ES" b="1" i="0" dirty="0">
                <a:solidFill>
                  <a:srgbClr val="121212"/>
                </a:solidFill>
                <a:effectLst/>
                <a:latin typeface="Inter"/>
              </a:rPr>
              <a:t>Consejo</a:t>
            </a:r>
            <a:r>
              <a:rPr lang="es-ES" b="0" i="0" dirty="0">
                <a:solidFill>
                  <a:srgbClr val="121212"/>
                </a:solidFill>
                <a:effectLst/>
                <a:latin typeface="Inter"/>
              </a:rPr>
              <a:t>, es decir, a la </a:t>
            </a:r>
            <a:r>
              <a:rPr lang="es-ES" b="1" i="0" dirty="0">
                <a:solidFill>
                  <a:srgbClr val="121212"/>
                </a:solidFill>
                <a:effectLst/>
                <a:latin typeface="Inter"/>
              </a:rPr>
              <a:t>asamblea general de los líderes religiosos de Israel</a:t>
            </a:r>
            <a:r>
              <a:rPr lang="es-ES" b="0" i="0" dirty="0">
                <a:solidFill>
                  <a:srgbClr val="121212"/>
                </a:solidFill>
                <a:effectLst/>
                <a:latin typeface="Inter"/>
              </a:rPr>
              <a:t>, y mandaron traer de la cárcel a los apóstoles. </a:t>
            </a:r>
            <a:endParaRPr lang="es-CL" dirty="0"/>
          </a:p>
        </p:txBody>
      </p:sp>
    </p:spTree>
    <p:extLst>
      <p:ext uri="{BB962C8B-B14F-4D97-AF65-F5344CB8AC3E}">
        <p14:creationId xmlns:p14="http://schemas.microsoft.com/office/powerpoint/2010/main" val="128170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31443-9A93-02ED-D834-FC2A8BA3FD16}"/>
              </a:ext>
            </a:extLst>
          </p:cNvPr>
          <p:cNvSpPr>
            <a:spLocks noGrp="1"/>
          </p:cNvSpPr>
          <p:nvPr>
            <p:ph type="title"/>
          </p:nvPr>
        </p:nvSpPr>
        <p:spPr>
          <a:xfrm>
            <a:off x="3089788" y="-263678"/>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536254A4-43FB-7D4A-78B5-F7A2E456F957}"/>
              </a:ext>
            </a:extLst>
          </p:cNvPr>
          <p:cNvSpPr>
            <a:spLocks noGrp="1"/>
          </p:cNvSpPr>
          <p:nvPr>
            <p:ph idx="1"/>
          </p:nvPr>
        </p:nvSpPr>
        <p:spPr>
          <a:xfrm>
            <a:off x="275303" y="1061885"/>
            <a:ext cx="10665541" cy="5683044"/>
          </a:xfrm>
        </p:spPr>
        <p:txBody>
          <a:bodyPr>
            <a:normAutofit lnSpcReduction="10000"/>
          </a:bodyPr>
          <a:lstStyle/>
          <a:p>
            <a:pPr marL="0" indent="0">
              <a:buNone/>
            </a:pPr>
            <a:r>
              <a:rPr lang="es-CL" sz="3200" b="1" dirty="0"/>
              <a:t>Jefes de tribus</a:t>
            </a:r>
          </a:p>
          <a:p>
            <a:pPr marL="0" indent="0">
              <a:buNone/>
            </a:pPr>
            <a:r>
              <a:rPr lang="es-CL" dirty="0"/>
              <a:t>Los jefes de tribus eran personas confiables que colaboraban con el orden y manejo del orden en el pueblo. Estos hombres eran lideres de grupos dentro de la comunidad ,eran personas que ya eran re conocidas entre el pueblo</a:t>
            </a:r>
          </a:p>
          <a:p>
            <a:pPr marL="0" indent="0">
              <a:buNone/>
            </a:pPr>
            <a:r>
              <a:rPr lang="es-CL" b="1" dirty="0"/>
              <a:t>Números 1:1-4.</a:t>
            </a:r>
          </a:p>
          <a:p>
            <a:pPr marL="0" indent="0">
              <a:buNone/>
            </a:pPr>
            <a:r>
              <a:rPr lang="es-CL" dirty="0"/>
              <a:t>Ayuda en temas organizativos que tenían que ver con el reclutamiento militar.</a:t>
            </a:r>
          </a:p>
          <a:p>
            <a:pPr marL="0" indent="0">
              <a:buNone/>
            </a:pPr>
            <a:r>
              <a:rPr lang="es-CL" b="1" dirty="0"/>
              <a:t>Números 4:27-33.</a:t>
            </a:r>
          </a:p>
          <a:p>
            <a:pPr marL="0" indent="0">
              <a:buNone/>
            </a:pPr>
            <a:r>
              <a:rPr lang="es-CL" dirty="0"/>
              <a:t>Acá se ve claro de como Dios mandaba a que hubieran supervisores(traslado del arca)</a:t>
            </a:r>
          </a:p>
          <a:p>
            <a:pPr marL="0" indent="0">
              <a:buNone/>
            </a:pPr>
            <a:r>
              <a:rPr lang="es-CL" b="1" dirty="0"/>
              <a:t>Números 34:13-18.</a:t>
            </a:r>
          </a:p>
          <a:p>
            <a:pPr marL="0" indent="0">
              <a:buNone/>
            </a:pPr>
            <a:r>
              <a:rPr lang="es-CL" dirty="0"/>
              <a:t>Temas relacionados con la repartición de las tierras.</a:t>
            </a:r>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Tree>
    <p:extLst>
      <p:ext uri="{BB962C8B-B14F-4D97-AF65-F5344CB8AC3E}">
        <p14:creationId xmlns:p14="http://schemas.microsoft.com/office/powerpoint/2010/main" val="183092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50EF3-650F-638F-6FD9-D1B609D2C305}"/>
              </a:ext>
            </a:extLst>
          </p:cNvPr>
          <p:cNvSpPr>
            <a:spLocks noGrp="1"/>
          </p:cNvSpPr>
          <p:nvPr>
            <p:ph type="title"/>
          </p:nvPr>
        </p:nvSpPr>
        <p:spPr>
          <a:xfrm>
            <a:off x="2956169" y="153192"/>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1937A381-0AC7-8ADB-EC60-2E7365433B59}"/>
              </a:ext>
            </a:extLst>
          </p:cNvPr>
          <p:cNvSpPr>
            <a:spLocks noGrp="1"/>
          </p:cNvSpPr>
          <p:nvPr>
            <p:ph idx="1"/>
          </p:nvPr>
        </p:nvSpPr>
        <p:spPr>
          <a:xfrm>
            <a:off x="749710" y="1690688"/>
            <a:ext cx="10515600" cy="4351338"/>
          </a:xfrm>
        </p:spPr>
        <p:txBody>
          <a:bodyPr>
            <a:normAutofit fontScale="92500" lnSpcReduction="10000"/>
          </a:bodyPr>
          <a:lstStyle/>
          <a:p>
            <a:pPr marL="0" indent="0">
              <a:buNone/>
            </a:pPr>
            <a:r>
              <a:rPr lang="es-CL" sz="3900" b="1" dirty="0"/>
              <a:t>jueces y jefes militares gobernando al pueblo</a:t>
            </a:r>
          </a:p>
          <a:p>
            <a:pPr marL="0" indent="0">
              <a:buNone/>
            </a:pPr>
            <a:r>
              <a:rPr lang="es-CL" dirty="0"/>
              <a:t>Otoniel ,</a:t>
            </a:r>
            <a:r>
              <a:rPr lang="es-CL" dirty="0" err="1"/>
              <a:t>Aod,Debora</a:t>
            </a:r>
            <a:r>
              <a:rPr lang="es-CL" dirty="0"/>
              <a:t> y </a:t>
            </a:r>
            <a:r>
              <a:rPr lang="es-CL" dirty="0" err="1"/>
              <a:t>Barac,Gedeon</a:t>
            </a:r>
            <a:r>
              <a:rPr lang="es-CL" dirty="0"/>
              <a:t> ,</a:t>
            </a:r>
            <a:r>
              <a:rPr lang="es-CL" dirty="0" err="1"/>
              <a:t>Jefte</a:t>
            </a:r>
            <a:r>
              <a:rPr lang="es-CL" dirty="0"/>
              <a:t> y Sansón</a:t>
            </a:r>
          </a:p>
          <a:p>
            <a:pPr marL="0" indent="0">
              <a:buNone/>
            </a:pPr>
            <a:r>
              <a:rPr lang="es-CL" b="1" dirty="0" err="1"/>
              <a:t>Intro</a:t>
            </a:r>
            <a:r>
              <a:rPr lang="es-CL" b="1" dirty="0"/>
              <a:t>:</a:t>
            </a:r>
          </a:p>
          <a:p>
            <a:pPr marL="0" indent="0">
              <a:buNone/>
            </a:pPr>
            <a:r>
              <a:rPr lang="es-CL" dirty="0"/>
              <a:t>Josué 2:6-16 (resumen)</a:t>
            </a:r>
          </a:p>
          <a:p>
            <a:pPr marL="0" indent="0">
              <a:buNone/>
            </a:pPr>
            <a:r>
              <a:rPr lang="es-CL" dirty="0"/>
              <a:t>Los Israelitas sirvieron al Señor mientras estaba Josué y los ancianos que vieron las maravillas que había hecho  Señor. Pero cuando murieron estos ,los hijos de Israel se corrompieron, y por causa de su desobediencia Dios los entregaba a las naciones vecinas para que los afligieran , y eran en esos momentos que dios les enviaba jueces o también llamados libertadores para  que fueran rescatados de la opresión .</a:t>
            </a:r>
          </a:p>
          <a:p>
            <a:pPr marL="0" indent="0">
              <a:buNone/>
            </a:pPr>
            <a:endParaRPr lang="es-CL" b="1" dirty="0" err="1"/>
          </a:p>
        </p:txBody>
      </p:sp>
    </p:spTree>
    <p:extLst>
      <p:ext uri="{BB962C8B-B14F-4D97-AF65-F5344CB8AC3E}">
        <p14:creationId xmlns:p14="http://schemas.microsoft.com/office/powerpoint/2010/main" val="1017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6BF94-6A16-490E-8470-63185C02ED7D}"/>
              </a:ext>
            </a:extLst>
          </p:cNvPr>
          <p:cNvSpPr>
            <a:spLocks noGrp="1"/>
          </p:cNvSpPr>
          <p:nvPr>
            <p:ph type="title"/>
          </p:nvPr>
        </p:nvSpPr>
        <p:spPr>
          <a:xfrm flipH="1" flipV="1">
            <a:off x="11353799" y="304800"/>
            <a:ext cx="45719" cy="6032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580E77F4-B677-AF8A-92AC-5122CE210A26}"/>
              </a:ext>
            </a:extLst>
          </p:cNvPr>
          <p:cNvSpPr>
            <a:spLocks noGrp="1"/>
          </p:cNvSpPr>
          <p:nvPr>
            <p:ph idx="1"/>
          </p:nvPr>
        </p:nvSpPr>
        <p:spPr>
          <a:xfrm>
            <a:off x="353961" y="714580"/>
            <a:ext cx="10567219" cy="6610452"/>
          </a:xfrm>
        </p:spPr>
        <p:txBody>
          <a:bodyPr/>
          <a:lstStyle/>
          <a:p>
            <a:pPr marL="0" indent="0">
              <a:buNone/>
            </a:pPr>
            <a:r>
              <a:rPr lang="es-CL" dirty="0"/>
              <a:t>Estos jueces no son como los típicos jueces que conocemos, sino que se llaman así porque hacen justicia entre ambas partes ,  pero dictan justicia y condena.</a:t>
            </a:r>
          </a:p>
          <a:p>
            <a:pPr marL="0" indent="0">
              <a:buNone/>
            </a:pPr>
            <a:r>
              <a:rPr lang="es-CL" dirty="0"/>
              <a:t>EJ:</a:t>
            </a:r>
          </a:p>
          <a:p>
            <a:pPr marL="0" indent="0">
              <a:buNone/>
            </a:pPr>
            <a:r>
              <a:rPr lang="es-CL" dirty="0"/>
              <a:t>Jesús viene como juez, pero no con un martillo ,sino con una espada en su mano.</a:t>
            </a:r>
          </a:p>
          <a:p>
            <a:pPr marL="0" indent="0">
              <a:buNone/>
            </a:pPr>
            <a:r>
              <a:rPr lang="es-CL" b="1" dirty="0"/>
              <a:t>En algunos casos el verdadero significado de la palabra juzgar es:</a:t>
            </a:r>
          </a:p>
          <a:p>
            <a:pPr marL="0" indent="0">
              <a:buNone/>
            </a:pPr>
            <a:r>
              <a:rPr lang="es-CL" dirty="0"/>
              <a:t>- Pronunciar sentencia.</a:t>
            </a:r>
          </a:p>
          <a:p>
            <a:pPr>
              <a:buFontTx/>
              <a:buChar char="-"/>
            </a:pPr>
            <a:r>
              <a:rPr lang="es-CL" dirty="0"/>
              <a:t>Vindicar y castigar.</a:t>
            </a:r>
          </a:p>
          <a:p>
            <a:pPr>
              <a:buFontTx/>
              <a:buChar char="-"/>
            </a:pPr>
            <a:r>
              <a:rPr lang="es-CL" dirty="0"/>
              <a:t>Contender.</a:t>
            </a:r>
          </a:p>
          <a:p>
            <a:pPr>
              <a:buFontTx/>
              <a:buChar char="-"/>
            </a:pPr>
            <a:r>
              <a:rPr lang="es-CL" dirty="0"/>
              <a:t>Defender.</a:t>
            </a:r>
          </a:p>
        </p:txBody>
      </p:sp>
    </p:spTree>
    <p:extLst>
      <p:ext uri="{BB962C8B-B14F-4D97-AF65-F5344CB8AC3E}">
        <p14:creationId xmlns:p14="http://schemas.microsoft.com/office/powerpoint/2010/main" val="4347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ADD51-5A8B-0864-F69E-2A30DFC6CDF2}"/>
              </a:ext>
            </a:extLst>
          </p:cNvPr>
          <p:cNvSpPr>
            <a:spLocks noGrp="1"/>
          </p:cNvSpPr>
          <p:nvPr>
            <p:ph type="title"/>
          </p:nvPr>
        </p:nvSpPr>
        <p:spPr>
          <a:xfrm flipH="1" flipV="1">
            <a:off x="11353799" y="314632"/>
            <a:ext cx="45719" cy="50493"/>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8D07AE15-39D0-23C9-6AD9-5C93544BE75E}"/>
              </a:ext>
            </a:extLst>
          </p:cNvPr>
          <p:cNvSpPr>
            <a:spLocks noGrp="1"/>
          </p:cNvSpPr>
          <p:nvPr>
            <p:ph idx="1"/>
          </p:nvPr>
        </p:nvSpPr>
        <p:spPr>
          <a:xfrm>
            <a:off x="-70338" y="0"/>
            <a:ext cx="12262339" cy="6857999"/>
          </a:xfrm>
        </p:spPr>
        <p:txBody>
          <a:bodyPr>
            <a:normAutofit fontScale="85000" lnSpcReduction="20000"/>
          </a:bodyPr>
          <a:lstStyle/>
          <a:p>
            <a:pPr marL="0" indent="0">
              <a:buNone/>
            </a:pPr>
            <a:endParaRPr lang="es-CL" sz="3200" b="1" dirty="0"/>
          </a:p>
          <a:p>
            <a:pPr marL="0" indent="0">
              <a:buNone/>
            </a:pPr>
            <a:r>
              <a:rPr lang="es-CL" sz="3900" b="1" dirty="0"/>
              <a:t>Texto aclaratorio de como era el gobierno en Israel en ese tiempo.</a:t>
            </a:r>
          </a:p>
          <a:p>
            <a:pPr marL="0" indent="0">
              <a:buNone/>
            </a:pPr>
            <a:endParaRPr lang="es-CL" sz="3200" b="1" dirty="0"/>
          </a:p>
          <a:p>
            <a:pPr marL="0" indent="0">
              <a:buNone/>
            </a:pPr>
            <a:r>
              <a:rPr lang="es-CL" sz="3200" b="1" dirty="0"/>
              <a:t>Jueces 11:1-11    leer textual este capitulo.</a:t>
            </a:r>
          </a:p>
          <a:p>
            <a:pPr marL="0" indent="0">
              <a:buNone/>
            </a:pPr>
            <a:r>
              <a:rPr lang="es-CL" sz="3200" dirty="0">
                <a:highlight>
                  <a:srgbClr val="FFFF00"/>
                </a:highlight>
              </a:rPr>
              <a:t>Secuencia y la explicación de este texto:</a:t>
            </a:r>
          </a:p>
          <a:p>
            <a:pPr marL="0" indent="0">
              <a:buNone/>
            </a:pPr>
            <a:endParaRPr lang="es-CL" sz="3200" dirty="0"/>
          </a:p>
          <a:p>
            <a:pPr>
              <a:buFontTx/>
              <a:buChar char="-"/>
            </a:pPr>
            <a:r>
              <a:rPr lang="es-CL" sz="3200" b="1" dirty="0"/>
              <a:t>V:1-2-3 </a:t>
            </a:r>
            <a:r>
              <a:rPr lang="es-CL" sz="3200" dirty="0"/>
              <a:t>los hermanos de Jefté lo echan ,ya que ellos consideraban injusto que el recibiera herencia del padre, ya que era hijo de otra mujer . ¿pero quien hizo este veredicto? </a:t>
            </a:r>
            <a:r>
              <a:rPr lang="es-CL" sz="3200" b="1" dirty="0"/>
              <a:t>(V7)</a:t>
            </a:r>
          </a:p>
          <a:p>
            <a:pPr>
              <a:buFontTx/>
              <a:buChar char="-"/>
            </a:pPr>
            <a:r>
              <a:rPr lang="es-CL" sz="3200" b="1" dirty="0"/>
              <a:t>V:4-5-6 </a:t>
            </a:r>
            <a:r>
              <a:rPr lang="es-CL" sz="3200" dirty="0"/>
              <a:t>los ancianos de </a:t>
            </a:r>
            <a:r>
              <a:rPr lang="es-CL" sz="3200" dirty="0" err="1"/>
              <a:t>Galáb</a:t>
            </a:r>
            <a:r>
              <a:rPr lang="es-CL" sz="3200" dirty="0"/>
              <a:t> fueron a buscar a Jefté para que fuera su gobernante y juez.</a:t>
            </a:r>
          </a:p>
          <a:p>
            <a:pPr>
              <a:buFontTx/>
              <a:buChar char="-"/>
            </a:pPr>
            <a:r>
              <a:rPr lang="es-CL" sz="3200" b="1" dirty="0"/>
              <a:t>V:7</a:t>
            </a:r>
            <a:r>
              <a:rPr lang="es-CL" sz="3200" dirty="0"/>
              <a:t> Jefté </a:t>
            </a:r>
            <a:r>
              <a:rPr lang="es-CL" sz="3200" b="1" dirty="0"/>
              <a:t>reconoce</a:t>
            </a:r>
            <a:r>
              <a:rPr lang="es-CL" sz="3200" dirty="0"/>
              <a:t> que los ancianos que lo fueron a buscar ,eran los mismos que resolvieron echarlo de la casa de su padre y dejarlo sin herencia( los ancianos dictaban justicia)</a:t>
            </a:r>
          </a:p>
          <a:p>
            <a:pPr>
              <a:buFontTx/>
              <a:buChar char="-"/>
            </a:pPr>
            <a:r>
              <a:rPr lang="es-CL" sz="3200" b="1" dirty="0"/>
              <a:t>V:8</a:t>
            </a:r>
            <a:r>
              <a:rPr lang="es-CL" sz="3200" dirty="0"/>
              <a:t> los ancianos del pueblo ofrecieron formalmente que fuera el caudillo de </a:t>
            </a:r>
            <a:r>
              <a:rPr lang="es-CL" sz="3200" dirty="0" err="1"/>
              <a:t>Galád</a:t>
            </a:r>
            <a:r>
              <a:rPr lang="es-CL" sz="3200" dirty="0"/>
              <a:t>.</a:t>
            </a:r>
          </a:p>
          <a:p>
            <a:pPr>
              <a:buFontTx/>
              <a:buChar char="-"/>
            </a:pPr>
            <a:r>
              <a:rPr lang="es-CL" sz="3200" b="1" dirty="0"/>
              <a:t>V:11 </a:t>
            </a:r>
            <a:r>
              <a:rPr lang="es-CL" sz="3200" dirty="0"/>
              <a:t>el pueblo reconoció la decisión de ancianos.</a:t>
            </a:r>
          </a:p>
        </p:txBody>
      </p:sp>
    </p:spTree>
    <p:extLst>
      <p:ext uri="{BB962C8B-B14F-4D97-AF65-F5344CB8AC3E}">
        <p14:creationId xmlns:p14="http://schemas.microsoft.com/office/powerpoint/2010/main" val="15236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C625E-58AD-35F2-10BD-CC1F2F5E053D}"/>
              </a:ext>
            </a:extLst>
          </p:cNvPr>
          <p:cNvSpPr>
            <a:spLocks noGrp="1"/>
          </p:cNvSpPr>
          <p:nvPr>
            <p:ph type="title"/>
          </p:nvPr>
        </p:nvSpPr>
        <p:spPr>
          <a:xfrm>
            <a:off x="916858" y="0"/>
            <a:ext cx="10515600" cy="1325563"/>
          </a:xfrm>
        </p:spPr>
        <p:txBody>
          <a:bodyPr/>
          <a:lstStyle/>
          <a:p>
            <a:r>
              <a:rPr lang="es-CL" dirty="0"/>
              <a:t>Gedeón y su negación a gobernar Israel </a:t>
            </a:r>
          </a:p>
        </p:txBody>
      </p:sp>
      <p:sp>
        <p:nvSpPr>
          <p:cNvPr id="3" name="Marcador de contenido 2">
            <a:extLst>
              <a:ext uri="{FF2B5EF4-FFF2-40B4-BE49-F238E27FC236}">
                <a16:creationId xmlns:a16="http://schemas.microsoft.com/office/drawing/2014/main" id="{D302077C-BD6C-285A-E8F4-03B35511799D}"/>
              </a:ext>
            </a:extLst>
          </p:cNvPr>
          <p:cNvSpPr>
            <a:spLocks noGrp="1"/>
          </p:cNvSpPr>
          <p:nvPr>
            <p:ph idx="1"/>
          </p:nvPr>
        </p:nvSpPr>
        <p:spPr>
          <a:xfrm>
            <a:off x="326922" y="1412670"/>
            <a:ext cx="10515600" cy="4351338"/>
          </a:xfrm>
        </p:spPr>
        <p:txBody>
          <a:bodyPr/>
          <a:lstStyle/>
          <a:p>
            <a:pPr marL="0" indent="0">
              <a:buNone/>
            </a:pPr>
            <a:r>
              <a:rPr lang="es-CL" b="1" dirty="0"/>
              <a:t>Jueces 8:22-23.</a:t>
            </a:r>
          </a:p>
          <a:p>
            <a:pPr marL="0" indent="0">
              <a:buNone/>
            </a:pPr>
            <a:r>
              <a:rPr lang="es-CL" dirty="0"/>
              <a:t>Como hemos visto ,los jueces gobernaban y juzgaban al pueblo, pero en esta ocasión le proponen a Gedeón  que reine entre ellos. Pero él  responde :</a:t>
            </a:r>
          </a:p>
          <a:p>
            <a:pPr marL="0" indent="0">
              <a:buNone/>
            </a:pPr>
            <a:r>
              <a:rPr lang="es-CL" dirty="0"/>
              <a:t>Yo no reinaré ,solo el Señor reinará sobre este pueblo</a:t>
            </a:r>
          </a:p>
          <a:p>
            <a:pPr marL="0" indent="0">
              <a:buNone/>
            </a:pPr>
            <a:r>
              <a:rPr lang="es-CL" b="1" dirty="0"/>
              <a:t>Significado de la palabra reinar:</a:t>
            </a:r>
          </a:p>
          <a:p>
            <a:pPr marL="0" indent="0">
              <a:buNone/>
            </a:pPr>
            <a:r>
              <a:rPr lang="es-CL" b="1" dirty="0"/>
              <a:t> </a:t>
            </a:r>
            <a:r>
              <a:rPr lang="es-CL" dirty="0"/>
              <a:t>ejercer dominio , tiranía , apoderarse, dominar y enseñorearse.</a:t>
            </a:r>
          </a:p>
          <a:p>
            <a:pPr marL="0" indent="0">
              <a:buNone/>
            </a:pPr>
            <a:endParaRPr lang="es-CL" dirty="0"/>
          </a:p>
        </p:txBody>
      </p:sp>
    </p:spTree>
    <p:extLst>
      <p:ext uri="{BB962C8B-B14F-4D97-AF65-F5344CB8AC3E}">
        <p14:creationId xmlns:p14="http://schemas.microsoft.com/office/powerpoint/2010/main" val="425174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14FE8-526A-541E-9F04-2F64A3E0178D}"/>
              </a:ext>
            </a:extLst>
          </p:cNvPr>
          <p:cNvSpPr>
            <a:spLocks noGrp="1"/>
          </p:cNvSpPr>
          <p:nvPr>
            <p:ph type="title"/>
          </p:nvPr>
        </p:nvSpPr>
        <p:spPr>
          <a:xfrm>
            <a:off x="2696497" y="-116656"/>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AC75FA5A-0B98-35E4-29F1-5EC1D9534B35}"/>
              </a:ext>
            </a:extLst>
          </p:cNvPr>
          <p:cNvSpPr>
            <a:spLocks noGrp="1"/>
          </p:cNvSpPr>
          <p:nvPr>
            <p:ph idx="1"/>
          </p:nvPr>
        </p:nvSpPr>
        <p:spPr>
          <a:xfrm>
            <a:off x="196645" y="1347019"/>
            <a:ext cx="11157155" cy="4829944"/>
          </a:xfrm>
        </p:spPr>
        <p:txBody>
          <a:bodyPr>
            <a:normAutofit fontScale="85000" lnSpcReduction="10000"/>
          </a:bodyPr>
          <a:lstStyle/>
          <a:p>
            <a:pPr marL="0" indent="0">
              <a:buNone/>
            </a:pPr>
            <a:r>
              <a:rPr lang="es-CL" sz="3900" b="1" dirty="0"/>
              <a:t>Un sacerdote como juez y gobernante, el sacerdote Elí.</a:t>
            </a:r>
          </a:p>
          <a:p>
            <a:pPr marL="0" indent="0">
              <a:buNone/>
            </a:pPr>
            <a:r>
              <a:rPr lang="es-CL" b="1" dirty="0"/>
              <a:t>1 Samuel 4:18</a:t>
            </a:r>
          </a:p>
          <a:p>
            <a:pPr marL="0" indent="0">
              <a:buNone/>
            </a:pPr>
            <a:r>
              <a:rPr lang="es-ES" b="0" i="0" dirty="0">
                <a:solidFill>
                  <a:srgbClr val="121212"/>
                </a:solidFill>
                <a:effectLst/>
                <a:latin typeface="Inter"/>
              </a:rPr>
              <a:t>Solamente de oír mencionar el arca de Dios, Elí se fue de espaldas, cayéndose de la silla junto a la puerta. Como era viejo y pesaba mucho, se rompió la nuca y murió. Durante cuarenta años había </a:t>
            </a:r>
            <a:r>
              <a:rPr lang="es-ES" b="1" i="0" dirty="0">
                <a:solidFill>
                  <a:srgbClr val="121212"/>
                </a:solidFill>
                <a:effectLst/>
                <a:latin typeface="Inter"/>
              </a:rPr>
              <a:t>liderado al pueblo de Israel.</a:t>
            </a:r>
          </a:p>
          <a:p>
            <a:pPr marL="0" indent="0">
              <a:buNone/>
            </a:pPr>
            <a:endParaRPr lang="es-ES" b="1" i="0" dirty="0">
              <a:solidFill>
                <a:srgbClr val="121212"/>
              </a:solidFill>
              <a:effectLst/>
              <a:latin typeface="Inter"/>
            </a:endParaRPr>
          </a:p>
          <a:p>
            <a:pPr marL="0" indent="0">
              <a:buNone/>
            </a:pPr>
            <a:r>
              <a:rPr lang="es-ES" sz="3800" b="1" dirty="0">
                <a:solidFill>
                  <a:srgbClr val="121212"/>
                </a:solidFill>
                <a:latin typeface="Inter"/>
              </a:rPr>
              <a:t>Un profeta gobernó al pueblo .</a:t>
            </a:r>
          </a:p>
          <a:p>
            <a:pPr marL="0" indent="0">
              <a:buNone/>
            </a:pPr>
            <a:r>
              <a:rPr lang="es-ES" b="1" i="0" dirty="0">
                <a:solidFill>
                  <a:srgbClr val="121212"/>
                </a:solidFill>
                <a:effectLst/>
                <a:latin typeface="Inter"/>
              </a:rPr>
              <a:t>1 Samuel 7:6</a:t>
            </a:r>
            <a:endParaRPr lang="es-ES" b="1" dirty="0">
              <a:solidFill>
                <a:srgbClr val="121212"/>
              </a:solidFill>
              <a:latin typeface="Inter"/>
            </a:endParaRPr>
          </a:p>
          <a:p>
            <a:pPr marL="0" indent="0" algn="l">
              <a:buNone/>
            </a:pPr>
            <a:r>
              <a:rPr lang="es-ES" b="0" i="0" dirty="0">
                <a:solidFill>
                  <a:srgbClr val="121212"/>
                </a:solidFill>
                <a:effectLst/>
                <a:latin typeface="Inter"/>
              </a:rPr>
              <a:t>reunieron en Mizpa, sacaron agua y la vertieron delante del SEÑOR. Aquel día ayunaron allí y dijeron:</a:t>
            </a:r>
          </a:p>
          <a:p>
            <a:pPr marL="0" indent="0" algn="l">
              <a:buNone/>
            </a:pPr>
            <a:r>
              <a:rPr lang="es-ES" b="0" i="0" dirty="0">
                <a:solidFill>
                  <a:srgbClr val="121212"/>
                </a:solidFill>
                <a:effectLst/>
                <a:latin typeface="Inter"/>
              </a:rPr>
              <a:t>—Hemos pecado contra el SEÑOR.</a:t>
            </a:r>
          </a:p>
          <a:p>
            <a:pPr marL="0" indent="0" algn="l">
              <a:buNone/>
            </a:pPr>
            <a:r>
              <a:rPr lang="es-ES" b="0" i="0" dirty="0">
                <a:solidFill>
                  <a:srgbClr val="121212"/>
                </a:solidFill>
                <a:effectLst/>
                <a:latin typeface="Inter"/>
              </a:rPr>
              <a:t>Y </a:t>
            </a:r>
            <a:r>
              <a:rPr lang="es-ES" i="0" dirty="0">
                <a:solidFill>
                  <a:srgbClr val="121212"/>
                </a:solidFill>
                <a:effectLst/>
                <a:highlight>
                  <a:srgbClr val="FFFF00"/>
                </a:highlight>
                <a:latin typeface="Inter"/>
              </a:rPr>
              <a:t>Samuel juzgaba a los hijos de Israel en Mizpa</a:t>
            </a:r>
            <a:r>
              <a:rPr lang="es-ES" b="1" i="0" dirty="0">
                <a:solidFill>
                  <a:srgbClr val="121212"/>
                </a:solidFill>
                <a:effectLst/>
                <a:latin typeface="Inter"/>
              </a:rPr>
              <a:t>.</a:t>
            </a:r>
          </a:p>
          <a:p>
            <a:pPr marL="0" indent="0">
              <a:buNone/>
            </a:pPr>
            <a:endParaRPr lang="es-CL" b="1" dirty="0"/>
          </a:p>
        </p:txBody>
      </p:sp>
    </p:spTree>
    <p:extLst>
      <p:ext uri="{BB962C8B-B14F-4D97-AF65-F5344CB8AC3E}">
        <p14:creationId xmlns:p14="http://schemas.microsoft.com/office/powerpoint/2010/main" val="267118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72B51-1304-B84F-35B0-9239499B0C32}"/>
              </a:ext>
            </a:extLst>
          </p:cNvPr>
          <p:cNvSpPr>
            <a:spLocks noGrp="1"/>
          </p:cNvSpPr>
          <p:nvPr>
            <p:ph type="title"/>
          </p:nvPr>
        </p:nvSpPr>
        <p:spPr>
          <a:xfrm>
            <a:off x="838200" y="50493"/>
            <a:ext cx="10515600" cy="1325563"/>
          </a:xfrm>
        </p:spPr>
        <p:txBody>
          <a:bodyPr/>
          <a:lstStyle/>
          <a:p>
            <a:r>
              <a:rPr lang="es-CL" dirty="0"/>
              <a:t>Samuel un juez justo delante de Dios y delante del pueblo</a:t>
            </a:r>
          </a:p>
        </p:txBody>
      </p:sp>
      <p:sp>
        <p:nvSpPr>
          <p:cNvPr id="3" name="Marcador de contenido 2">
            <a:extLst>
              <a:ext uri="{FF2B5EF4-FFF2-40B4-BE49-F238E27FC236}">
                <a16:creationId xmlns:a16="http://schemas.microsoft.com/office/drawing/2014/main" id="{7716F735-CABB-7AAD-272A-587B96C655A7}"/>
              </a:ext>
            </a:extLst>
          </p:cNvPr>
          <p:cNvSpPr>
            <a:spLocks noGrp="1"/>
          </p:cNvSpPr>
          <p:nvPr>
            <p:ph idx="1"/>
          </p:nvPr>
        </p:nvSpPr>
        <p:spPr>
          <a:xfrm>
            <a:off x="108155" y="1425218"/>
            <a:ext cx="11245645" cy="4633298"/>
          </a:xfrm>
        </p:spPr>
        <p:txBody>
          <a:bodyPr/>
          <a:lstStyle/>
          <a:p>
            <a:pPr algn="l"/>
            <a:r>
              <a:rPr lang="es-ES" b="0" i="0" dirty="0">
                <a:solidFill>
                  <a:srgbClr val="121212"/>
                </a:solidFill>
                <a:effectLst/>
                <a:latin typeface="Inter"/>
              </a:rPr>
              <a:t>Ya tienen al rey que va a dirigirlos. En cuanto a mí, ya estoy viejo y lleno de canas, y mis hijos son parte del pueblo. </a:t>
            </a:r>
            <a:r>
              <a:rPr lang="es-ES" b="1" i="0" dirty="0">
                <a:solidFill>
                  <a:srgbClr val="121212"/>
                </a:solidFill>
                <a:effectLst/>
                <a:latin typeface="Inter"/>
              </a:rPr>
              <a:t>Yo los he guiado a ustedes desde mi juventud hasta la fecha. </a:t>
            </a:r>
            <a:r>
              <a:rPr lang="es-ES" b="0" i="0" dirty="0">
                <a:solidFill>
                  <a:srgbClr val="777A7B"/>
                </a:solidFill>
                <a:effectLst/>
                <a:latin typeface="Inter"/>
              </a:rPr>
              <a:t>3</a:t>
            </a:r>
            <a:r>
              <a:rPr lang="es-ES" b="0" i="0" dirty="0">
                <a:solidFill>
                  <a:srgbClr val="121212"/>
                </a:solidFill>
                <a:effectLst/>
                <a:latin typeface="Inter"/>
              </a:rPr>
              <a:t>Aquí me tienen. Pueden acusarme en la presencia del </a:t>
            </a:r>
            <a:r>
              <a:rPr lang="es-ES" b="0" i="0" cap="small" dirty="0">
                <a:solidFill>
                  <a:srgbClr val="121212"/>
                </a:solidFill>
                <a:effectLst/>
                <a:latin typeface="Inter"/>
              </a:rPr>
              <a:t>Señor</a:t>
            </a:r>
            <a:r>
              <a:rPr lang="es-ES" b="0" i="0" dirty="0">
                <a:solidFill>
                  <a:srgbClr val="121212"/>
                </a:solidFill>
                <a:effectLst/>
                <a:latin typeface="Inter"/>
              </a:rPr>
              <a:t> y de su ungido. </a:t>
            </a:r>
            <a:r>
              <a:rPr lang="es-ES" b="1" i="0" dirty="0">
                <a:solidFill>
                  <a:srgbClr val="121212"/>
                </a:solidFill>
                <a:effectLst/>
                <a:latin typeface="Inter"/>
              </a:rPr>
              <a:t>¿A quién le he robado </a:t>
            </a:r>
            <a:r>
              <a:rPr lang="es-ES" b="0" i="0" dirty="0">
                <a:solidFill>
                  <a:srgbClr val="121212"/>
                </a:solidFill>
                <a:effectLst/>
                <a:latin typeface="Inter"/>
              </a:rPr>
              <a:t>un buey o un asno? </a:t>
            </a:r>
            <a:r>
              <a:rPr lang="es-ES" b="1" i="0" dirty="0">
                <a:solidFill>
                  <a:srgbClr val="121212"/>
                </a:solidFill>
                <a:effectLst/>
                <a:latin typeface="Inter"/>
              </a:rPr>
              <a:t>¿A quién he defraudado? ¿A quién he oprimido? ¿Por quién me he dejado sobornar? </a:t>
            </a:r>
            <a:r>
              <a:rPr lang="es-ES" b="0" i="0" dirty="0">
                <a:solidFill>
                  <a:srgbClr val="121212"/>
                </a:solidFill>
                <a:effectLst/>
                <a:latin typeface="Inter"/>
              </a:rPr>
              <a:t>Acúsenme y pagaré lo que corresponda.</a:t>
            </a:r>
          </a:p>
          <a:p>
            <a:pPr algn="l"/>
            <a:r>
              <a:rPr lang="es-ES" b="0" i="0" dirty="0">
                <a:solidFill>
                  <a:srgbClr val="777A7B"/>
                </a:solidFill>
                <a:effectLst/>
                <a:latin typeface="Inter"/>
              </a:rPr>
              <a:t>4</a:t>
            </a:r>
            <a:r>
              <a:rPr lang="es-ES" b="0" i="0" dirty="0">
                <a:solidFill>
                  <a:srgbClr val="121212"/>
                </a:solidFill>
                <a:effectLst/>
                <a:latin typeface="Inter"/>
              </a:rPr>
              <a:t>—No nos has defraudado —respondieron—; tampoco nos has oprimido ni has robado nada a nadie.</a:t>
            </a:r>
          </a:p>
          <a:p>
            <a:pPr marL="0" indent="0" algn="l">
              <a:buNone/>
            </a:pP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19115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BC67D-1E84-7EF1-14C3-1D4B743A3F97}"/>
              </a:ext>
            </a:extLst>
          </p:cNvPr>
          <p:cNvSpPr>
            <a:spLocks noGrp="1"/>
          </p:cNvSpPr>
          <p:nvPr>
            <p:ph type="title"/>
          </p:nvPr>
        </p:nvSpPr>
        <p:spPr>
          <a:xfrm>
            <a:off x="3276600" y="-234643"/>
            <a:ext cx="10515600" cy="1325563"/>
          </a:xfrm>
        </p:spPr>
        <p:txBody>
          <a:bodyPr/>
          <a:lstStyle/>
          <a:p>
            <a:r>
              <a:rPr lang="es-CL" dirty="0"/>
              <a:t>Liderazgo bíblico </a:t>
            </a:r>
          </a:p>
        </p:txBody>
      </p:sp>
      <p:sp>
        <p:nvSpPr>
          <p:cNvPr id="3" name="Marcador de contenido 2">
            <a:extLst>
              <a:ext uri="{FF2B5EF4-FFF2-40B4-BE49-F238E27FC236}">
                <a16:creationId xmlns:a16="http://schemas.microsoft.com/office/drawing/2014/main" id="{97B5D982-87EA-B358-1302-15727DBED92C}"/>
              </a:ext>
            </a:extLst>
          </p:cNvPr>
          <p:cNvSpPr>
            <a:spLocks noGrp="1"/>
          </p:cNvSpPr>
          <p:nvPr>
            <p:ph idx="1"/>
          </p:nvPr>
        </p:nvSpPr>
        <p:spPr>
          <a:xfrm>
            <a:off x="0" y="983225"/>
            <a:ext cx="11619271" cy="5874775"/>
          </a:xfrm>
        </p:spPr>
        <p:txBody>
          <a:bodyPr>
            <a:normAutofit/>
          </a:bodyPr>
          <a:lstStyle/>
          <a:p>
            <a:pPr marL="0" indent="0">
              <a:buNone/>
            </a:pPr>
            <a:r>
              <a:rPr lang="es-CL" sz="3200" b="1" dirty="0"/>
              <a:t>Nueva forma de gobierno “reyes”</a:t>
            </a:r>
          </a:p>
          <a:p>
            <a:pPr marL="0" indent="0">
              <a:buNone/>
            </a:pPr>
            <a:r>
              <a:rPr lang="es-CL" b="1" dirty="0"/>
              <a:t>1Samuel 8 </a:t>
            </a:r>
            <a:r>
              <a:rPr lang="es-CL" b="1" dirty="0">
                <a:highlight>
                  <a:srgbClr val="FFFF00"/>
                </a:highlight>
              </a:rPr>
              <a:t>(leer el capitulo entero)</a:t>
            </a:r>
          </a:p>
          <a:p>
            <a:pPr marL="0" indent="0">
              <a:buNone/>
            </a:pPr>
            <a:r>
              <a:rPr lang="es-CL" dirty="0"/>
              <a:t>“El pueblo pide rey” </a:t>
            </a:r>
            <a:r>
              <a:rPr lang="es-CL" b="1" dirty="0"/>
              <a:t>(acá empieza la forma de liderazgo que es por medio de un rey)</a:t>
            </a:r>
          </a:p>
          <a:p>
            <a:pPr marL="0" indent="0">
              <a:buNone/>
            </a:pPr>
            <a:r>
              <a:rPr lang="es-CL" b="1" dirty="0"/>
              <a:t>Partes fundamentales del texto:</a:t>
            </a:r>
          </a:p>
          <a:p>
            <a:pPr marL="0" indent="0">
              <a:buNone/>
            </a:pPr>
            <a:r>
              <a:rPr lang="es-CL" dirty="0"/>
              <a:t>- </a:t>
            </a:r>
            <a:r>
              <a:rPr lang="es-CL" b="1" dirty="0"/>
              <a:t>V :3</a:t>
            </a:r>
            <a:r>
              <a:rPr lang="es-CL" dirty="0"/>
              <a:t> ninguno de sus hijos siguió el ejemplo de su papa(Samuel), sino que se dejaron guiar por la avaricia y aceptaban sobornos y con esto pervertían la justicia.</a:t>
            </a:r>
          </a:p>
          <a:p>
            <a:pPr>
              <a:buFontTx/>
              <a:buChar char="-"/>
            </a:pPr>
            <a:r>
              <a:rPr lang="es-CL" b="1" dirty="0"/>
              <a:t>V :4</a:t>
            </a:r>
            <a:r>
              <a:rPr lang="es-CL" dirty="0"/>
              <a:t> </a:t>
            </a:r>
            <a:r>
              <a:rPr lang="es-CL" dirty="0">
                <a:highlight>
                  <a:srgbClr val="FFFF00"/>
                </a:highlight>
              </a:rPr>
              <a:t>se reunieron los ancianos de Israel </a:t>
            </a:r>
            <a:r>
              <a:rPr lang="es-CL" dirty="0"/>
              <a:t>fueron a hablar con Samuel reprochándoles el comportamiento de sus hijos.</a:t>
            </a:r>
          </a:p>
          <a:p>
            <a:pPr>
              <a:buFontTx/>
              <a:buChar char="-"/>
            </a:pPr>
            <a:r>
              <a:rPr lang="es-CL" b="1" dirty="0"/>
              <a:t>V:5</a:t>
            </a:r>
            <a:r>
              <a:rPr lang="es-CL" dirty="0"/>
              <a:t> Los ancianos le piden a Samuel un rey.</a:t>
            </a:r>
          </a:p>
          <a:p>
            <a:pPr>
              <a:buFontTx/>
              <a:buChar char="-"/>
            </a:pPr>
            <a:r>
              <a:rPr lang="es-CL" b="1" dirty="0"/>
              <a:t>V :22</a:t>
            </a:r>
            <a:r>
              <a:rPr lang="es-CL" dirty="0"/>
              <a:t> Dios les dice: dales un rey.</a:t>
            </a:r>
            <a:r>
              <a:rPr lang="es-ES" b="0" i="0" dirty="0">
                <a:solidFill>
                  <a:srgbClr val="121212"/>
                </a:solidFill>
                <a:effectLst/>
                <a:latin typeface="Inter"/>
              </a:rPr>
              <a:t> </a:t>
            </a:r>
          </a:p>
          <a:p>
            <a:pPr marL="0" indent="0">
              <a:buNone/>
            </a:pPr>
            <a:endParaRPr lang="es-CL" b="1" dirty="0"/>
          </a:p>
        </p:txBody>
      </p:sp>
    </p:spTree>
    <p:extLst>
      <p:ext uri="{BB962C8B-B14F-4D97-AF65-F5344CB8AC3E}">
        <p14:creationId xmlns:p14="http://schemas.microsoft.com/office/powerpoint/2010/main" val="110343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82E15-8879-2BA7-C796-4E5E048CC3F0}"/>
              </a:ext>
            </a:extLst>
          </p:cNvPr>
          <p:cNvSpPr>
            <a:spLocks noGrp="1"/>
          </p:cNvSpPr>
          <p:nvPr>
            <p:ph type="title"/>
          </p:nvPr>
        </p:nvSpPr>
        <p:spPr>
          <a:xfrm>
            <a:off x="3217606" y="-296351"/>
            <a:ext cx="10515600" cy="1325563"/>
          </a:xfrm>
        </p:spPr>
        <p:txBody>
          <a:bodyPr/>
          <a:lstStyle/>
          <a:p>
            <a:r>
              <a:rPr lang="es-CL" dirty="0"/>
              <a:t>Liderazgo bíblico </a:t>
            </a:r>
          </a:p>
        </p:txBody>
      </p:sp>
      <p:sp>
        <p:nvSpPr>
          <p:cNvPr id="3" name="Marcador de contenido 2">
            <a:extLst>
              <a:ext uri="{FF2B5EF4-FFF2-40B4-BE49-F238E27FC236}">
                <a16:creationId xmlns:a16="http://schemas.microsoft.com/office/drawing/2014/main" id="{CEC9564C-40F5-5C9A-B340-9BDA4AFB7CB2}"/>
              </a:ext>
            </a:extLst>
          </p:cNvPr>
          <p:cNvSpPr>
            <a:spLocks noGrp="1"/>
          </p:cNvSpPr>
          <p:nvPr>
            <p:ph idx="1"/>
          </p:nvPr>
        </p:nvSpPr>
        <p:spPr>
          <a:xfrm>
            <a:off x="0" y="742462"/>
            <a:ext cx="12137292" cy="6115538"/>
          </a:xfrm>
        </p:spPr>
        <p:txBody>
          <a:bodyPr>
            <a:normAutofit fontScale="77500" lnSpcReduction="20000"/>
          </a:bodyPr>
          <a:lstStyle/>
          <a:p>
            <a:pPr marL="0" indent="0">
              <a:buNone/>
            </a:pPr>
            <a:r>
              <a:rPr lang="es-CL" sz="3200" b="1" dirty="0"/>
              <a:t>Reyes tomando decisiones importantes en consejería de los ancianos del pueblo.</a:t>
            </a:r>
          </a:p>
          <a:p>
            <a:pPr marL="0" indent="0">
              <a:buNone/>
            </a:pPr>
            <a:r>
              <a:rPr lang="es-CL" sz="3100" dirty="0"/>
              <a:t>Acá veremos algunos ejemplos de como los ancianos eran parte fundamental en la toma de decisiones.</a:t>
            </a:r>
          </a:p>
          <a:p>
            <a:pPr marL="0" indent="0">
              <a:buNone/>
            </a:pPr>
            <a:endParaRPr lang="es-CL" sz="3100" dirty="0"/>
          </a:p>
          <a:p>
            <a:pPr marL="0" indent="0">
              <a:buNone/>
            </a:pPr>
            <a:r>
              <a:rPr lang="es-CL" sz="3100" b="1" dirty="0"/>
              <a:t>1Reyes 12:6 </a:t>
            </a:r>
            <a:r>
              <a:rPr lang="es-CL" sz="3100" dirty="0"/>
              <a:t>Rey </a:t>
            </a:r>
            <a:r>
              <a:rPr lang="es-CL" sz="3100" dirty="0" err="1"/>
              <a:t>Roboán</a:t>
            </a:r>
            <a:r>
              <a:rPr lang="es-CL" sz="3100" dirty="0"/>
              <a:t> hijo de Salomón rechaza el consejo que les dieron los ancianos, y eso lo llevo a tomar una pésima decisión. </a:t>
            </a:r>
          </a:p>
          <a:p>
            <a:pPr marL="0" indent="0">
              <a:buNone/>
            </a:pPr>
            <a:r>
              <a:rPr lang="es-CL" sz="3100" b="1" dirty="0"/>
              <a:t>1Reyes 20:7 </a:t>
            </a:r>
            <a:r>
              <a:rPr lang="es-CL" sz="3100" dirty="0"/>
              <a:t>Rey Acab consultando a los ancianos de Israel cuando un rey enemigo le exigió que le entregara sus esposas y sus hijos como tributo, y gracias al consejo de los ancianos pudo salvar a sus esposas e hijos.</a:t>
            </a:r>
          </a:p>
          <a:p>
            <a:pPr marL="0" indent="0">
              <a:buNone/>
            </a:pPr>
            <a:r>
              <a:rPr lang="es-CL" sz="3100" b="1" dirty="0"/>
              <a:t>Otros versículos que dan luz a esto</a:t>
            </a:r>
            <a:r>
              <a:rPr lang="es-CL" sz="3100" dirty="0"/>
              <a:t>:1Samuel 16:4- 1Samuel 30:26- 2Samuel 3:17- 2Samuel5:3</a:t>
            </a:r>
          </a:p>
          <a:p>
            <a:pPr marL="0" indent="0">
              <a:buNone/>
            </a:pPr>
            <a:r>
              <a:rPr lang="es-CL" sz="3100" dirty="0"/>
              <a:t>2Samuel17:4-15- 1Reyes 8:1-3- 1Reyes12:1-13- 1Reyes20:1-8 – 1Reyes23:1.</a:t>
            </a:r>
          </a:p>
          <a:p>
            <a:pPr marL="0" indent="0">
              <a:buNone/>
            </a:pPr>
            <a:endParaRPr lang="es-CL" sz="3100" dirty="0"/>
          </a:p>
          <a:p>
            <a:pPr marL="0" indent="0">
              <a:buNone/>
            </a:pPr>
            <a:r>
              <a:rPr lang="es-CL" sz="3100" dirty="0"/>
              <a:t>La asamblea designada para resolver los asuntos mas importantes del pueblo de Israel era llamada </a:t>
            </a:r>
            <a:r>
              <a:rPr lang="es-CL" sz="3100" b="1" dirty="0"/>
              <a:t>sanedrín.</a:t>
            </a:r>
          </a:p>
          <a:p>
            <a:pPr marL="0" indent="0">
              <a:buNone/>
            </a:pPr>
            <a:r>
              <a:rPr lang="es-CL" sz="3100" dirty="0"/>
              <a:t>Significado de la palabra </a:t>
            </a:r>
            <a:r>
              <a:rPr lang="es-CL" sz="3100" b="1" dirty="0"/>
              <a:t>sanedrín:</a:t>
            </a:r>
          </a:p>
          <a:p>
            <a:pPr marL="0" indent="0">
              <a:buNone/>
            </a:pPr>
            <a:r>
              <a:rPr lang="es-CL" sz="3100" dirty="0">
                <a:highlight>
                  <a:srgbClr val="FFFF00"/>
                </a:highlight>
              </a:rPr>
              <a:t>Sentarse juntos, hombres sabios que discuten asuntos importantes acerca de asuntos religiosos o </a:t>
            </a:r>
            <a:r>
              <a:rPr lang="es-CL" sz="3100" dirty="0" err="1">
                <a:highlight>
                  <a:srgbClr val="FFFF00"/>
                </a:highlight>
              </a:rPr>
              <a:t>deasamblea</a:t>
            </a:r>
            <a:r>
              <a:rPr lang="es-CL" sz="3100" dirty="0">
                <a:highlight>
                  <a:srgbClr val="FFFF00"/>
                </a:highlight>
              </a:rPr>
              <a:t> de  estado.</a:t>
            </a:r>
          </a:p>
          <a:p>
            <a:pPr marL="0" indent="0">
              <a:buNone/>
            </a:pPr>
            <a:endParaRPr lang="es-CL" dirty="0"/>
          </a:p>
          <a:p>
            <a:pPr marL="0" indent="0">
              <a:buNone/>
            </a:pPr>
            <a:endParaRPr lang="es-CL" dirty="0"/>
          </a:p>
        </p:txBody>
      </p:sp>
    </p:spTree>
    <p:extLst>
      <p:ext uri="{BB962C8B-B14F-4D97-AF65-F5344CB8AC3E}">
        <p14:creationId xmlns:p14="http://schemas.microsoft.com/office/powerpoint/2010/main" val="15431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214C3-F08F-012A-A490-D01456AC0EE6}"/>
              </a:ext>
            </a:extLst>
          </p:cNvPr>
          <p:cNvSpPr>
            <a:spLocks noGrp="1"/>
          </p:cNvSpPr>
          <p:nvPr>
            <p:ph type="title"/>
          </p:nvPr>
        </p:nvSpPr>
        <p:spPr>
          <a:xfrm flipH="1">
            <a:off x="11353799" y="365125"/>
            <a:ext cx="45719" cy="17564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D3F883A9-F5C9-43DD-C916-097F82C23468}"/>
              </a:ext>
            </a:extLst>
          </p:cNvPr>
          <p:cNvSpPr>
            <a:spLocks noGrp="1"/>
          </p:cNvSpPr>
          <p:nvPr>
            <p:ph idx="1"/>
          </p:nvPr>
        </p:nvSpPr>
        <p:spPr>
          <a:xfrm>
            <a:off x="0" y="0"/>
            <a:ext cx="12192000" cy="6961239"/>
          </a:xfrm>
        </p:spPr>
        <p:txBody>
          <a:bodyPr>
            <a:normAutofit fontScale="92500" lnSpcReduction="20000"/>
          </a:bodyPr>
          <a:lstStyle/>
          <a:p>
            <a:pPr marL="0" indent="0">
              <a:buNone/>
            </a:pPr>
            <a:endParaRPr lang="es-CL" sz="3600" dirty="0"/>
          </a:p>
          <a:p>
            <a:pPr marL="0" indent="0">
              <a:buNone/>
            </a:pPr>
            <a:r>
              <a:rPr lang="es-CL" sz="3600" dirty="0"/>
              <a:t>    </a:t>
            </a:r>
            <a:r>
              <a:rPr lang="es-CL" sz="4300" dirty="0"/>
              <a:t>Todos estos lideres mencionados guiaban al pueblo de Dios como un pastor guía a su rebaño.</a:t>
            </a:r>
          </a:p>
          <a:p>
            <a:pPr marL="0" indent="0">
              <a:buNone/>
            </a:pPr>
            <a:endParaRPr lang="es-CL" sz="3600" dirty="0"/>
          </a:p>
          <a:p>
            <a:pPr marL="0" indent="0">
              <a:buNone/>
            </a:pPr>
            <a:r>
              <a:rPr lang="es-CL" dirty="0"/>
              <a:t>Ninguno de los mencionados hasta acá eran mencionados como pastores de Israel , pero si guiaban al pueblo de Dios , y esa es la razón el porque Dios en estos textos les llama pastores .</a:t>
            </a:r>
          </a:p>
          <a:p>
            <a:pPr marL="0" indent="0">
              <a:buNone/>
            </a:pPr>
            <a:r>
              <a:rPr lang="es-CL" b="1" dirty="0"/>
              <a:t>Jeremías 3:15</a:t>
            </a:r>
            <a:r>
              <a:rPr lang="es-CL" dirty="0"/>
              <a:t>. </a:t>
            </a:r>
          </a:p>
          <a:p>
            <a:pPr marL="0" indent="0">
              <a:buNone/>
            </a:pPr>
            <a:r>
              <a:rPr lang="es-ES" b="1" dirty="0"/>
              <a:t>'Les daré pastores </a:t>
            </a:r>
            <a:r>
              <a:rPr lang="es-ES" dirty="0"/>
              <a:t>conforme a mi corazón para que los guíen con sabiduría y entendimiento.</a:t>
            </a:r>
          </a:p>
          <a:p>
            <a:pPr marL="0" indent="0">
              <a:buNone/>
            </a:pPr>
            <a:r>
              <a:rPr lang="es-ES" b="1" dirty="0"/>
              <a:t>Ezequiel 34:1-2. </a:t>
            </a:r>
          </a:p>
          <a:p>
            <a:pPr marL="0" indent="0">
              <a:buNone/>
            </a:pPr>
            <a:r>
              <a:rPr lang="es-ES" b="0" i="0" dirty="0">
                <a:solidFill>
                  <a:srgbClr val="121212"/>
                </a:solidFill>
                <a:effectLst/>
                <a:latin typeface="Inter"/>
              </a:rPr>
              <a:t>La palabra del </a:t>
            </a:r>
            <a:r>
              <a:rPr lang="es-ES" b="0" i="0" cap="small" dirty="0">
                <a:solidFill>
                  <a:srgbClr val="121212"/>
                </a:solidFill>
                <a:effectLst/>
                <a:latin typeface="Inter"/>
              </a:rPr>
              <a:t>Señor</a:t>
            </a:r>
            <a:r>
              <a:rPr lang="es-ES" b="0" i="0" dirty="0">
                <a:solidFill>
                  <a:srgbClr val="121212"/>
                </a:solidFill>
                <a:effectLst/>
                <a:latin typeface="Inter"/>
              </a:rPr>
              <a:t> vino a mí y me dijo: </a:t>
            </a:r>
            <a:r>
              <a:rPr lang="es-ES" b="0" i="0" dirty="0">
                <a:solidFill>
                  <a:srgbClr val="777A7B"/>
                </a:solidFill>
                <a:effectLst/>
                <a:latin typeface="Inter"/>
              </a:rPr>
              <a:t>2</a:t>
            </a:r>
            <a:r>
              <a:rPr lang="es-ES" b="0" i="0" dirty="0">
                <a:solidFill>
                  <a:srgbClr val="121212"/>
                </a:solidFill>
                <a:effectLst/>
                <a:latin typeface="Inter"/>
              </a:rPr>
              <a:t>«Hijo de hombre, profetiza </a:t>
            </a:r>
            <a:r>
              <a:rPr lang="es-ES" b="1" i="0" dirty="0">
                <a:solidFill>
                  <a:srgbClr val="121212"/>
                </a:solidFill>
                <a:effectLst/>
                <a:latin typeface="Inter"/>
              </a:rPr>
              <a:t>contra los pastores de Israel</a:t>
            </a:r>
            <a:r>
              <a:rPr lang="es-ES" b="0" i="0" dirty="0">
                <a:solidFill>
                  <a:srgbClr val="121212"/>
                </a:solidFill>
                <a:effectLst/>
                <a:latin typeface="Inter"/>
              </a:rPr>
              <a:t>; profetiza y adviérteles que así dice el </a:t>
            </a:r>
            <a:r>
              <a:rPr lang="es-ES" b="0" i="0" cap="small" dirty="0">
                <a:solidFill>
                  <a:srgbClr val="121212"/>
                </a:solidFill>
                <a:effectLst/>
                <a:latin typeface="Inter"/>
              </a:rPr>
              <a:t>Señor</a:t>
            </a:r>
            <a:r>
              <a:rPr lang="es-ES" b="0" i="0" dirty="0">
                <a:solidFill>
                  <a:srgbClr val="121212"/>
                </a:solidFill>
                <a:effectLst/>
                <a:latin typeface="Inter"/>
              </a:rPr>
              <a:t> y Dios: “¡Ay de ustedes, pastores de Israel, que solo se cuidan a sí mismos! ¿Acaso los pastores no deben cuidar al rebaño?</a:t>
            </a:r>
          </a:p>
          <a:p>
            <a:pPr marL="0" indent="0">
              <a:buNone/>
            </a:pPr>
            <a:r>
              <a:rPr lang="es-ES" b="1" i="0" dirty="0">
                <a:solidFill>
                  <a:srgbClr val="121212"/>
                </a:solidFill>
                <a:effectLst/>
                <a:latin typeface="Inter"/>
              </a:rPr>
              <a:t>Zacarias 11:17.</a:t>
            </a:r>
          </a:p>
          <a:p>
            <a:pPr marL="0" indent="0" algn="l">
              <a:buNone/>
            </a:pPr>
            <a:r>
              <a:rPr lang="es-ES" b="0" i="0" dirty="0">
                <a:solidFill>
                  <a:srgbClr val="121212"/>
                </a:solidFill>
                <a:effectLst/>
                <a:latin typeface="Inter"/>
              </a:rPr>
              <a:t>¡Ay del </a:t>
            </a:r>
            <a:r>
              <a:rPr lang="es-ES" b="1" i="0" dirty="0">
                <a:solidFill>
                  <a:srgbClr val="121212"/>
                </a:solidFill>
                <a:effectLst/>
                <a:latin typeface="Inter"/>
              </a:rPr>
              <a:t>pastor inútil </a:t>
            </a:r>
            <a:r>
              <a:rPr lang="es-ES" b="0" i="0" dirty="0">
                <a:solidFill>
                  <a:srgbClr val="121212"/>
                </a:solidFill>
                <a:effectLst/>
                <a:latin typeface="Inter"/>
              </a:rPr>
              <a:t>que abandona su rebaño!¡Que la espada hiera su brazo y le saque el ojo derecho!¡Que el brazo quede </a:t>
            </a:r>
            <a:r>
              <a:rPr lang="es-ES" b="0" i="0" dirty="0" err="1">
                <a:solidFill>
                  <a:srgbClr val="121212"/>
                </a:solidFill>
                <a:effectLst/>
                <a:latin typeface="Inter"/>
              </a:rPr>
              <a:t>tulli</a:t>
            </a:r>
            <a:r>
              <a:rPr lang="es-ES" b="0" i="0" dirty="0">
                <a:solidFill>
                  <a:srgbClr val="121212"/>
                </a:solidFill>
                <a:effectLst/>
                <a:latin typeface="Inter"/>
              </a:rPr>
              <a:t> doy el ojo derecho, ciego!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50453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1966C-9FB8-BCD2-684C-7FC726F2A7B2}"/>
              </a:ext>
            </a:extLst>
          </p:cNvPr>
          <p:cNvSpPr>
            <a:spLocks noGrp="1"/>
          </p:cNvSpPr>
          <p:nvPr>
            <p:ph type="title"/>
          </p:nvPr>
        </p:nvSpPr>
        <p:spPr>
          <a:xfrm>
            <a:off x="1588477" y="255709"/>
            <a:ext cx="10515600" cy="1325563"/>
          </a:xfrm>
        </p:spPr>
        <p:txBody>
          <a:bodyPr/>
          <a:lstStyle/>
          <a:p>
            <a:r>
              <a:rPr lang="es-ES" dirty="0"/>
              <a:t>Primer mártir de la biblia : Esteban.</a:t>
            </a:r>
            <a:endParaRPr lang="es-CL" dirty="0"/>
          </a:p>
        </p:txBody>
      </p:sp>
      <p:sp>
        <p:nvSpPr>
          <p:cNvPr id="3" name="Marcador de contenido 2">
            <a:extLst>
              <a:ext uri="{FF2B5EF4-FFF2-40B4-BE49-F238E27FC236}">
                <a16:creationId xmlns:a16="http://schemas.microsoft.com/office/drawing/2014/main" id="{75130B2C-B7E6-5C19-E3A0-78AA6C579263}"/>
              </a:ext>
            </a:extLst>
          </p:cNvPr>
          <p:cNvSpPr>
            <a:spLocks noGrp="1"/>
          </p:cNvSpPr>
          <p:nvPr>
            <p:ph idx="1"/>
          </p:nvPr>
        </p:nvSpPr>
        <p:spPr>
          <a:xfrm>
            <a:off x="838200" y="1659427"/>
            <a:ext cx="10515600" cy="4351338"/>
          </a:xfrm>
        </p:spPr>
        <p:txBody>
          <a:bodyPr/>
          <a:lstStyle/>
          <a:p>
            <a:pPr marL="0" indent="0" algn="l">
              <a:buNone/>
            </a:pPr>
            <a:r>
              <a:rPr lang="es-ES" b="1" i="0" dirty="0">
                <a:effectLst/>
                <a:latin typeface="Inter"/>
              </a:rPr>
              <a:t>Hechos 6:12,15 </a:t>
            </a:r>
            <a:r>
              <a:rPr lang="es-ES" i="0" dirty="0">
                <a:effectLst/>
                <a:latin typeface="Inter"/>
              </a:rPr>
              <a:t>(Versión NVI)</a:t>
            </a:r>
          </a:p>
          <a:p>
            <a:pPr marL="0" indent="0" algn="l">
              <a:buNone/>
            </a:pPr>
            <a:r>
              <a:rPr lang="es-ES" b="0" i="0" dirty="0">
                <a:solidFill>
                  <a:srgbClr val="777A7B"/>
                </a:solidFill>
                <a:effectLst/>
                <a:latin typeface="Inter"/>
              </a:rPr>
              <a:t>12</a:t>
            </a:r>
            <a:r>
              <a:rPr lang="es-ES" b="0" i="0" dirty="0">
                <a:solidFill>
                  <a:srgbClr val="121212"/>
                </a:solidFill>
                <a:effectLst/>
                <a:latin typeface="Inter"/>
              </a:rPr>
              <a:t>Agitaron al pueblo, a los </a:t>
            </a:r>
            <a:r>
              <a:rPr lang="es-ES" b="1" i="0" dirty="0">
                <a:solidFill>
                  <a:srgbClr val="121212"/>
                </a:solidFill>
                <a:effectLst/>
                <a:latin typeface="Inter"/>
              </a:rPr>
              <a:t>ancianos</a:t>
            </a:r>
            <a:r>
              <a:rPr lang="es-ES" b="0" i="0" dirty="0">
                <a:solidFill>
                  <a:srgbClr val="121212"/>
                </a:solidFill>
                <a:effectLst/>
                <a:latin typeface="Inter"/>
              </a:rPr>
              <a:t> y a los maestros de la Ley. Se apoderaron de Esteban y lo llevaron ante el </a:t>
            </a:r>
            <a:r>
              <a:rPr lang="es-ES" b="1" i="0" dirty="0">
                <a:solidFill>
                  <a:srgbClr val="121212"/>
                </a:solidFill>
                <a:effectLst/>
                <a:latin typeface="Inter"/>
              </a:rPr>
              <a:t>Consejo</a:t>
            </a:r>
            <a:r>
              <a:rPr lang="es-ES" b="0" i="0" dirty="0">
                <a:solidFill>
                  <a:srgbClr val="121212"/>
                </a:solidFill>
                <a:effectLst/>
                <a:latin typeface="Inter"/>
              </a:rPr>
              <a:t>. </a:t>
            </a:r>
            <a:r>
              <a:rPr lang="es-ES" b="0" i="0" dirty="0">
                <a:solidFill>
                  <a:srgbClr val="777A7B"/>
                </a:solidFill>
                <a:effectLst/>
                <a:latin typeface="Inter"/>
              </a:rPr>
              <a:t>13</a:t>
            </a:r>
            <a:r>
              <a:rPr lang="es-ES" b="0" i="0" dirty="0">
                <a:solidFill>
                  <a:srgbClr val="121212"/>
                </a:solidFill>
                <a:effectLst/>
                <a:latin typeface="Inter"/>
              </a:rPr>
              <a:t>Presentaron testigos falsos que declararon: «Este hombre no deja de hablar contra este lugar santo y contra la Ley. </a:t>
            </a:r>
            <a:r>
              <a:rPr lang="es-ES" b="0" i="0" dirty="0">
                <a:solidFill>
                  <a:srgbClr val="777A7B"/>
                </a:solidFill>
                <a:effectLst/>
                <a:latin typeface="Inter"/>
              </a:rPr>
              <a:t>14</a:t>
            </a:r>
            <a:r>
              <a:rPr lang="es-ES" b="0" i="0" dirty="0">
                <a:solidFill>
                  <a:srgbClr val="121212"/>
                </a:solidFill>
                <a:effectLst/>
                <a:latin typeface="Inter"/>
              </a:rPr>
              <a:t>Le hemos oído decir que ese Jesús de Nazaret destruirá este lugar y cambiará las tradiciones que nos dejó Moisés».</a:t>
            </a:r>
          </a:p>
          <a:p>
            <a:pPr algn="l"/>
            <a:r>
              <a:rPr lang="es-ES" b="0" i="0" dirty="0">
                <a:solidFill>
                  <a:srgbClr val="777A7B"/>
                </a:solidFill>
                <a:effectLst/>
                <a:latin typeface="Inter"/>
              </a:rPr>
              <a:t>15</a:t>
            </a:r>
            <a:r>
              <a:rPr lang="es-ES" b="0" i="0" dirty="0">
                <a:solidFill>
                  <a:srgbClr val="121212"/>
                </a:solidFill>
                <a:effectLst/>
                <a:latin typeface="Inter"/>
              </a:rPr>
              <a:t>Todos los que estaban sentados en el </a:t>
            </a:r>
            <a:r>
              <a:rPr lang="es-ES" b="1" i="0" dirty="0">
                <a:solidFill>
                  <a:srgbClr val="121212"/>
                </a:solidFill>
                <a:effectLst/>
                <a:latin typeface="Inter"/>
              </a:rPr>
              <a:t>Consejo</a:t>
            </a:r>
            <a:r>
              <a:rPr lang="es-ES" b="0" i="0" dirty="0">
                <a:solidFill>
                  <a:srgbClr val="121212"/>
                </a:solidFill>
                <a:effectLst/>
                <a:latin typeface="Inter"/>
              </a:rPr>
              <a:t> fijaron la mirada en Esteban y vieron que su rostro se parecía al de un ángel.</a:t>
            </a:r>
          </a:p>
          <a:p>
            <a:pPr marL="0" indent="0" algn="l">
              <a:buNone/>
            </a:pPr>
            <a:endParaRPr lang="es-ES" b="0" i="0" dirty="0">
              <a:solidFill>
                <a:srgbClr val="121212"/>
              </a:solidFill>
              <a:effectLst/>
              <a:latin typeface="Inter"/>
            </a:endParaRPr>
          </a:p>
          <a:p>
            <a:endParaRPr lang="es-CL" dirty="0"/>
          </a:p>
        </p:txBody>
      </p:sp>
    </p:spTree>
    <p:extLst>
      <p:ext uri="{BB962C8B-B14F-4D97-AF65-F5344CB8AC3E}">
        <p14:creationId xmlns:p14="http://schemas.microsoft.com/office/powerpoint/2010/main" val="2911885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CE1F3-05AB-C7B6-7A64-4406865582B7}"/>
              </a:ext>
            </a:extLst>
          </p:cNvPr>
          <p:cNvSpPr>
            <a:spLocks noGrp="1"/>
          </p:cNvSpPr>
          <p:nvPr>
            <p:ph type="title"/>
          </p:nvPr>
        </p:nvSpPr>
        <p:spPr/>
        <p:txBody>
          <a:bodyPr/>
          <a:lstStyle/>
          <a:p>
            <a:r>
              <a:rPr lang="es-CL" dirty="0"/>
              <a:t>Síntesis</a:t>
            </a:r>
          </a:p>
        </p:txBody>
      </p:sp>
      <p:sp>
        <p:nvSpPr>
          <p:cNvPr id="3" name="Marcador de contenido 2">
            <a:extLst>
              <a:ext uri="{FF2B5EF4-FFF2-40B4-BE49-F238E27FC236}">
                <a16:creationId xmlns:a16="http://schemas.microsoft.com/office/drawing/2014/main" id="{4E0E317A-BA48-45F9-0D84-E17E9C4A4D98}"/>
              </a:ext>
            </a:extLst>
          </p:cNvPr>
          <p:cNvSpPr>
            <a:spLocks noGrp="1"/>
          </p:cNvSpPr>
          <p:nvPr>
            <p:ph idx="1"/>
          </p:nvPr>
        </p:nvSpPr>
        <p:spPr/>
        <p:txBody>
          <a:bodyPr/>
          <a:lstStyle/>
          <a:p>
            <a:pPr marL="0" indent="0">
              <a:buNone/>
            </a:pPr>
            <a:r>
              <a:rPr lang="es-CL" dirty="0"/>
              <a:t>El modelo  de Dios es puro, y su diseño único. El liderazgo que él quiere es un liderazgo que se haga según sus estándares y ordenanzas. En palabras simples de entender , el diseño de Dios es básicamente seguir su palabra y sus normas; son sus formas y no las nuestras.</a:t>
            </a:r>
          </a:p>
          <a:p>
            <a:pPr marL="0" indent="0">
              <a:buNone/>
            </a:pPr>
            <a:r>
              <a:rPr lang="es-CL" dirty="0"/>
              <a:t>Acá vinos de forma muy clara de como fue el liderazgo de Israel en toda su historia, y ahora veremos como se transmite eso a nosotros como iglesia según la biblia.</a:t>
            </a:r>
          </a:p>
        </p:txBody>
      </p:sp>
    </p:spTree>
    <p:extLst>
      <p:ext uri="{BB962C8B-B14F-4D97-AF65-F5344CB8AC3E}">
        <p14:creationId xmlns:p14="http://schemas.microsoft.com/office/powerpoint/2010/main" val="89873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1CAAB-BBA9-8435-0642-A3BA52AE5076}"/>
              </a:ext>
            </a:extLst>
          </p:cNvPr>
          <p:cNvSpPr>
            <a:spLocks noGrp="1"/>
          </p:cNvSpPr>
          <p:nvPr>
            <p:ph type="title"/>
          </p:nvPr>
        </p:nvSpPr>
        <p:spPr>
          <a:xfrm flipH="1">
            <a:off x="12188535" y="4479924"/>
            <a:ext cx="103910" cy="45719"/>
          </a:xfrm>
        </p:spPr>
        <p:txBody>
          <a:bodyPr>
            <a:normAutofit fontScale="90000"/>
          </a:bodyPr>
          <a:lstStyle/>
          <a:p>
            <a:endParaRPr lang="es-CL"/>
          </a:p>
        </p:txBody>
      </p:sp>
      <p:sp>
        <p:nvSpPr>
          <p:cNvPr id="3" name="Marcador de contenido 2">
            <a:extLst>
              <a:ext uri="{FF2B5EF4-FFF2-40B4-BE49-F238E27FC236}">
                <a16:creationId xmlns:a16="http://schemas.microsoft.com/office/drawing/2014/main" id="{8D4A9351-FD84-42CC-F198-1084ECCBDA2E}"/>
              </a:ext>
            </a:extLst>
          </p:cNvPr>
          <p:cNvSpPr>
            <a:spLocks noGrp="1"/>
          </p:cNvSpPr>
          <p:nvPr>
            <p:ph idx="1"/>
          </p:nvPr>
        </p:nvSpPr>
        <p:spPr>
          <a:xfrm>
            <a:off x="467591" y="488373"/>
            <a:ext cx="10886209" cy="5688590"/>
          </a:xfrm>
        </p:spPr>
        <p:txBody>
          <a:bodyPr/>
          <a:lstStyle/>
          <a:p>
            <a:pPr marL="0" indent="0" algn="l">
              <a:buNone/>
            </a:pPr>
            <a:r>
              <a:rPr lang="es-ES" b="0" i="0" dirty="0">
                <a:effectLst/>
                <a:latin typeface="Inter"/>
              </a:rPr>
              <a:t>Hechos 7:54-58 (Versión NVI)</a:t>
            </a:r>
          </a:p>
          <a:p>
            <a:pPr marL="0" indent="0" algn="l">
              <a:buNone/>
            </a:pPr>
            <a:r>
              <a:rPr lang="es-ES" b="0" i="0" dirty="0">
                <a:solidFill>
                  <a:srgbClr val="121212"/>
                </a:solidFill>
                <a:effectLst/>
                <a:latin typeface="Inter"/>
              </a:rPr>
              <a:t>Al oír esto, rechinando los dientes, se enojaron mucho contra él. </a:t>
            </a:r>
            <a:r>
              <a:rPr lang="es-ES" b="0" i="0" dirty="0">
                <a:solidFill>
                  <a:srgbClr val="777A7B"/>
                </a:solidFill>
                <a:effectLst/>
                <a:latin typeface="Inter"/>
              </a:rPr>
              <a:t>55</a:t>
            </a:r>
            <a:r>
              <a:rPr lang="es-ES" b="0" i="0" dirty="0">
                <a:solidFill>
                  <a:srgbClr val="121212"/>
                </a:solidFill>
                <a:effectLst/>
                <a:latin typeface="Inter"/>
              </a:rPr>
              <a:t>Pero Esteban, lleno del Espíritu Santo, fijó la mirada en el cielo y vio la gloria de Dios y a Jesús de pie a la derecha de Dios.</a:t>
            </a:r>
          </a:p>
          <a:p>
            <a:pPr marL="0" indent="0" algn="l">
              <a:buNone/>
            </a:pPr>
            <a:r>
              <a:rPr lang="es-ES" b="0" i="0" dirty="0">
                <a:solidFill>
                  <a:srgbClr val="121212"/>
                </a:solidFill>
                <a:effectLst/>
                <a:latin typeface="Inter"/>
              </a:rPr>
              <a:t>—¡Veo el cielo abierto —exclamó—, y al Hijo del hombre de pie a la derecha de Dios!</a:t>
            </a:r>
          </a:p>
          <a:p>
            <a:pPr marL="0" indent="0" algn="l">
              <a:buNone/>
            </a:pPr>
            <a:r>
              <a:rPr lang="es-ES" b="0" i="0" dirty="0">
                <a:solidFill>
                  <a:srgbClr val="121212"/>
                </a:solidFill>
                <a:effectLst/>
                <a:latin typeface="Inter"/>
              </a:rPr>
              <a:t>Entonces ellos, gritando a voz en cuello, se taparon los oídos y todos a una se abalanzaron sobre él, </a:t>
            </a:r>
            <a:r>
              <a:rPr lang="es-ES" b="0" i="0" dirty="0">
                <a:solidFill>
                  <a:srgbClr val="777A7B"/>
                </a:solidFill>
                <a:effectLst/>
                <a:latin typeface="Inter"/>
              </a:rPr>
              <a:t>58</a:t>
            </a:r>
            <a:r>
              <a:rPr lang="es-ES" b="0" i="0" dirty="0">
                <a:solidFill>
                  <a:srgbClr val="121212"/>
                </a:solidFill>
                <a:effectLst/>
                <a:latin typeface="Inter"/>
              </a:rPr>
              <a:t>lo sacaron a empellones fuera de la ciudad y comenzaron a apedrearlo. Los acusadores encargaron sus mantos a un joven llamado Saulo.</a:t>
            </a:r>
          </a:p>
          <a:p>
            <a:pPr marL="0" indent="0" algn="l">
              <a:buNone/>
            </a:pPr>
            <a:r>
              <a:rPr lang="es-ES" dirty="0">
                <a:solidFill>
                  <a:srgbClr val="121212"/>
                </a:solidFill>
                <a:latin typeface="Inter"/>
              </a:rPr>
              <a:t>( </a:t>
            </a:r>
            <a:r>
              <a:rPr lang="es-ES" dirty="0">
                <a:solidFill>
                  <a:srgbClr val="121212"/>
                </a:solidFill>
                <a:highlight>
                  <a:srgbClr val="FFFF00"/>
                </a:highlight>
                <a:latin typeface="Inter"/>
              </a:rPr>
              <a:t>después de ser enjuiciado, el consejo toma la decisión de matar a Esteban, su crimen era la “blasfemia” por su reconocimiento de Jesús como el Cristo</a:t>
            </a:r>
            <a:r>
              <a:rPr lang="es-ES" dirty="0">
                <a:solidFill>
                  <a:srgbClr val="121212"/>
                </a:solidFill>
                <a:latin typeface="Inter"/>
              </a:rPr>
              <a:t>)</a:t>
            </a:r>
            <a:endParaRPr lang="es-ES" b="0" i="0" dirty="0">
              <a:solidFill>
                <a:srgbClr val="121212"/>
              </a:solidFill>
              <a:effectLst/>
              <a:latin typeface="Inter"/>
            </a:endParaRPr>
          </a:p>
          <a:p>
            <a:pPr marL="0" indent="0" algn="l">
              <a:buNone/>
            </a:pPr>
            <a:endParaRPr lang="es-ES" b="0" i="0" dirty="0">
              <a:solidFill>
                <a:srgbClr val="121212"/>
              </a:solidFill>
              <a:effectLst/>
              <a:latin typeface="Inter"/>
            </a:endParaRPr>
          </a:p>
          <a:p>
            <a:endParaRPr lang="es-CL" dirty="0"/>
          </a:p>
        </p:txBody>
      </p:sp>
    </p:spTree>
    <p:extLst>
      <p:ext uri="{BB962C8B-B14F-4D97-AF65-F5344CB8AC3E}">
        <p14:creationId xmlns:p14="http://schemas.microsoft.com/office/powerpoint/2010/main" val="41640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8F659-1E72-6341-4536-E2E314C40E0D}"/>
              </a:ext>
            </a:extLst>
          </p:cNvPr>
          <p:cNvSpPr>
            <a:spLocks noGrp="1"/>
          </p:cNvSpPr>
          <p:nvPr>
            <p:ph type="title"/>
          </p:nvPr>
        </p:nvSpPr>
        <p:spPr/>
        <p:txBody>
          <a:bodyPr/>
          <a:lstStyle/>
          <a:p>
            <a:r>
              <a:rPr lang="es-ES" dirty="0"/>
              <a:t>Liderazgo bíblico  en la iglesia “apóstoles y ancianos”.</a:t>
            </a:r>
            <a:endParaRPr lang="es-CL" dirty="0"/>
          </a:p>
        </p:txBody>
      </p:sp>
      <p:sp>
        <p:nvSpPr>
          <p:cNvPr id="3" name="Marcador de contenido 2">
            <a:extLst>
              <a:ext uri="{FF2B5EF4-FFF2-40B4-BE49-F238E27FC236}">
                <a16:creationId xmlns:a16="http://schemas.microsoft.com/office/drawing/2014/main" id="{B492CA22-B6E1-6047-48FE-9A12E0045B8C}"/>
              </a:ext>
            </a:extLst>
          </p:cNvPr>
          <p:cNvSpPr>
            <a:spLocks noGrp="1"/>
          </p:cNvSpPr>
          <p:nvPr>
            <p:ph idx="1"/>
          </p:nvPr>
        </p:nvSpPr>
        <p:spPr>
          <a:xfrm>
            <a:off x="83126" y="1690688"/>
            <a:ext cx="12198929" cy="5084185"/>
          </a:xfrm>
        </p:spPr>
        <p:txBody>
          <a:bodyPr>
            <a:normAutofit fontScale="92500"/>
          </a:bodyPr>
          <a:lstStyle/>
          <a:p>
            <a:pPr marL="0" indent="0">
              <a:buNone/>
            </a:pPr>
            <a:r>
              <a:rPr lang="es-ES" dirty="0"/>
              <a:t>Primero tenemos que  entender que el primer liderazgo comenzó con  los apóstoles , ya que en su función, son ellos los que comienzan a fundar las iglesias, y a poner los fundamentos de la fe, para luego pasar a otra instancia, </a:t>
            </a:r>
            <a:r>
              <a:rPr lang="es-ES" b="1" dirty="0"/>
              <a:t>el nombramiento de ancianos</a:t>
            </a:r>
            <a:r>
              <a:rPr lang="es-ES" dirty="0"/>
              <a:t> en las diferentes congregaciones.</a:t>
            </a:r>
            <a:r>
              <a:rPr lang="es-CL" dirty="0"/>
              <a:t> Y cuando esto ya toma forma, el liderazgo es compartido</a:t>
            </a:r>
            <a:r>
              <a:rPr lang="es-CL" b="1" dirty="0"/>
              <a:t>.(estudiar </a:t>
            </a:r>
            <a:r>
              <a:rPr lang="es-CL" b="1" dirty="0" err="1"/>
              <a:t>ppt</a:t>
            </a:r>
            <a:r>
              <a:rPr lang="es-CL" b="1" dirty="0"/>
              <a:t> de la función  apostólica)</a:t>
            </a:r>
          </a:p>
          <a:p>
            <a:pPr marL="0" indent="0">
              <a:buNone/>
            </a:pPr>
            <a:r>
              <a:rPr lang="es-CL" b="1" dirty="0"/>
              <a:t> </a:t>
            </a:r>
          </a:p>
          <a:p>
            <a:pPr marL="0" indent="0">
              <a:buNone/>
            </a:pPr>
            <a:r>
              <a:rPr lang="es-CL" b="1" dirty="0"/>
              <a:t>Hechos 15</a:t>
            </a:r>
          </a:p>
          <a:p>
            <a:pPr marL="0" indent="0">
              <a:buNone/>
            </a:pPr>
            <a:r>
              <a:rPr lang="es-CL" sz="3200" dirty="0"/>
              <a:t>Ejemplo de este liderazgo compartido: concilio de Jerusalén</a:t>
            </a:r>
          </a:p>
          <a:p>
            <a:pPr marL="0" indent="0">
              <a:buNone/>
            </a:pPr>
            <a:r>
              <a:rPr lang="es-CL" dirty="0"/>
              <a:t> </a:t>
            </a:r>
            <a:r>
              <a:rPr lang="es-CL" sz="2600" dirty="0">
                <a:highlight>
                  <a:srgbClr val="FFFF00"/>
                </a:highlight>
              </a:rPr>
              <a:t>(</a:t>
            </a:r>
            <a:r>
              <a:rPr lang="es-CL" sz="2600" b="1" dirty="0">
                <a:highlight>
                  <a:srgbClr val="FFFF00"/>
                </a:highlight>
              </a:rPr>
              <a:t>Leer Hechos 15</a:t>
            </a:r>
            <a:r>
              <a:rPr lang="es-CL" sz="2600" dirty="0">
                <a:highlight>
                  <a:srgbClr val="FFFF00"/>
                </a:highlight>
              </a:rPr>
              <a:t>)</a:t>
            </a:r>
          </a:p>
          <a:p>
            <a:pPr marL="0" indent="0">
              <a:buNone/>
            </a:pPr>
            <a:r>
              <a:rPr lang="es-ES" dirty="0">
                <a:solidFill>
                  <a:srgbClr val="121212"/>
                </a:solidFill>
                <a:latin typeface="Inter"/>
              </a:rPr>
              <a:t>-V:6 </a:t>
            </a:r>
            <a:r>
              <a:rPr lang="es-ES" b="0" i="0" dirty="0">
                <a:solidFill>
                  <a:srgbClr val="121212"/>
                </a:solidFill>
                <a:effectLst/>
                <a:latin typeface="Inter"/>
              </a:rPr>
              <a:t>Entonces los apóstoles y los ancianos se reunieron para considerar este asunto.</a:t>
            </a:r>
          </a:p>
          <a:p>
            <a:pPr marL="0" indent="0">
              <a:buNone/>
            </a:pPr>
            <a:r>
              <a:rPr lang="es-ES" b="0" i="0" dirty="0">
                <a:solidFill>
                  <a:srgbClr val="121212"/>
                </a:solidFill>
                <a:effectLst/>
                <a:latin typeface="Inter"/>
              </a:rPr>
              <a:t>-</a:t>
            </a:r>
            <a:r>
              <a:rPr lang="es-ES" dirty="0">
                <a:solidFill>
                  <a:srgbClr val="121212"/>
                </a:solidFill>
                <a:latin typeface="Inter"/>
              </a:rPr>
              <a:t>V:22</a:t>
            </a:r>
            <a:r>
              <a:rPr lang="es-ES" b="0" i="0" dirty="0">
                <a:solidFill>
                  <a:srgbClr val="121212"/>
                </a:solidFill>
                <a:effectLst/>
                <a:latin typeface="Inter"/>
              </a:rPr>
              <a:t>Entonces pareció bien a los apóstoles y a los ancianos, con toda la iglesia.</a:t>
            </a:r>
          </a:p>
          <a:p>
            <a:pPr marL="0" indent="0">
              <a:buNone/>
            </a:pPr>
            <a:endParaRPr lang="es-ES" dirty="0"/>
          </a:p>
        </p:txBody>
      </p:sp>
    </p:spTree>
    <p:extLst>
      <p:ext uri="{BB962C8B-B14F-4D97-AF65-F5344CB8AC3E}">
        <p14:creationId xmlns:p14="http://schemas.microsoft.com/office/powerpoint/2010/main" val="234179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B38AF-DFA0-F55E-54C3-A4CFF73F7A62}"/>
              </a:ext>
            </a:extLst>
          </p:cNvPr>
          <p:cNvSpPr>
            <a:spLocks noGrp="1"/>
          </p:cNvSpPr>
          <p:nvPr>
            <p:ph type="title"/>
          </p:nvPr>
        </p:nvSpPr>
        <p:spPr>
          <a:xfrm>
            <a:off x="11743394" y="576140"/>
            <a:ext cx="72046"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85BA60E-288A-0295-6413-B58E40D18DF5}"/>
              </a:ext>
            </a:extLst>
          </p:cNvPr>
          <p:cNvSpPr>
            <a:spLocks noGrp="1"/>
          </p:cNvSpPr>
          <p:nvPr>
            <p:ph idx="1"/>
          </p:nvPr>
        </p:nvSpPr>
        <p:spPr>
          <a:xfrm>
            <a:off x="0" y="208818"/>
            <a:ext cx="11036656" cy="6591156"/>
          </a:xfrm>
        </p:spPr>
        <p:txBody>
          <a:bodyPr>
            <a:normAutofit lnSpcReduction="10000"/>
          </a:bodyPr>
          <a:lstStyle/>
          <a:p>
            <a:pPr marL="0" indent="0">
              <a:buNone/>
            </a:pPr>
            <a:endParaRPr lang="es-ES" b="1" dirty="0"/>
          </a:p>
          <a:p>
            <a:pPr marL="0" indent="0">
              <a:buNone/>
            </a:pPr>
            <a:r>
              <a:rPr lang="es-ES" sz="3600" b="1" dirty="0"/>
              <a:t>Concilio para llegar a un acuerdo en temas doctrinales importantes(leer contexto en el capitulo entero)</a:t>
            </a:r>
          </a:p>
          <a:p>
            <a:pPr marL="0" indent="0">
              <a:buNone/>
            </a:pPr>
            <a:r>
              <a:rPr lang="es-ES" b="1" dirty="0">
                <a:solidFill>
                  <a:srgbClr val="FF0000"/>
                </a:solidFill>
                <a:highlight>
                  <a:srgbClr val="FFFF00"/>
                </a:highlight>
              </a:rPr>
              <a:t>Liderazgo de los apóstoles y ancianos.</a:t>
            </a:r>
          </a:p>
          <a:p>
            <a:pPr marL="0" indent="0">
              <a:buNone/>
            </a:pPr>
            <a:r>
              <a:rPr lang="es-ES" b="1" dirty="0"/>
              <a:t>Hechos 15:1-2,22 RVC</a:t>
            </a:r>
          </a:p>
          <a:p>
            <a:pPr marL="0" indent="0">
              <a:buNone/>
            </a:pPr>
            <a:endParaRPr lang="es-ES" b="1" dirty="0"/>
          </a:p>
          <a:p>
            <a:pPr algn="l"/>
            <a:r>
              <a:rPr lang="es-ES" b="0" i="0" dirty="0">
                <a:solidFill>
                  <a:srgbClr val="777A7B"/>
                </a:solidFill>
                <a:effectLst/>
                <a:latin typeface="Inter"/>
              </a:rPr>
              <a:t>1</a:t>
            </a:r>
            <a:r>
              <a:rPr lang="es-ES" b="0" i="0" dirty="0">
                <a:solidFill>
                  <a:srgbClr val="121212"/>
                </a:solidFill>
                <a:effectLst/>
                <a:latin typeface="Inter"/>
              </a:rPr>
              <a:t>De Judea llegaron algunos que enseñaban a los hermanos que, si no se circuncidaban según el rito de Moisés, no podían ser salvos.</a:t>
            </a:r>
          </a:p>
          <a:p>
            <a:pPr algn="l"/>
            <a:r>
              <a:rPr lang="es-ES" b="0" i="0" dirty="0">
                <a:solidFill>
                  <a:srgbClr val="777A7B"/>
                </a:solidFill>
                <a:effectLst/>
                <a:latin typeface="Inter"/>
              </a:rPr>
              <a:t>2</a:t>
            </a:r>
            <a:r>
              <a:rPr lang="es-ES" b="0" i="0" dirty="0">
                <a:solidFill>
                  <a:srgbClr val="121212"/>
                </a:solidFill>
                <a:effectLst/>
                <a:latin typeface="Inter"/>
              </a:rPr>
              <a:t>Como Pablo y Bernabé tuvieron una fuerte discusión con ellos, se acordó que los dos y algunos otros fueran a Jerusalén para tratar esta cuestión con los </a:t>
            </a:r>
            <a:r>
              <a:rPr lang="es-ES" b="1" i="0" dirty="0">
                <a:solidFill>
                  <a:srgbClr val="121212"/>
                </a:solidFill>
                <a:effectLst/>
                <a:highlight>
                  <a:srgbClr val="FFFF00"/>
                </a:highlight>
                <a:latin typeface="Inter"/>
              </a:rPr>
              <a:t>apóstoles y los ancianos.</a:t>
            </a:r>
          </a:p>
          <a:p>
            <a:pPr algn="l"/>
            <a:endParaRPr lang="es-ES" b="0" i="0" dirty="0">
              <a:solidFill>
                <a:srgbClr val="121212"/>
              </a:solidFill>
              <a:effectLst/>
              <a:latin typeface="Inter"/>
            </a:endParaRPr>
          </a:p>
          <a:p>
            <a:pPr marL="0" indent="0">
              <a:buNone/>
            </a:pPr>
            <a:r>
              <a:rPr lang="es-ES" b="0" i="0" dirty="0">
                <a:solidFill>
                  <a:srgbClr val="121212"/>
                </a:solidFill>
                <a:effectLst/>
                <a:latin typeface="Inter"/>
              </a:rPr>
              <a:t>22 A </a:t>
            </a:r>
            <a:r>
              <a:rPr lang="es-ES" b="1" i="0" dirty="0">
                <a:solidFill>
                  <a:srgbClr val="121212"/>
                </a:solidFill>
                <a:effectLst/>
                <a:highlight>
                  <a:srgbClr val="FFFF00"/>
                </a:highlight>
                <a:latin typeface="Inter"/>
              </a:rPr>
              <a:t>los apóstoles, a los ancianos </a:t>
            </a:r>
            <a:r>
              <a:rPr lang="es-ES" b="0" i="0" dirty="0">
                <a:solidFill>
                  <a:srgbClr val="121212"/>
                </a:solidFill>
                <a:effectLst/>
                <a:latin typeface="Inter"/>
              </a:rPr>
              <a:t>y a toda la iglesia, les pareció buena idea elegir de entre ellos a algunos hermanos.</a:t>
            </a:r>
            <a:endParaRPr lang="es-CL" b="1" dirty="0"/>
          </a:p>
        </p:txBody>
      </p:sp>
    </p:spTree>
    <p:extLst>
      <p:ext uri="{BB962C8B-B14F-4D97-AF65-F5344CB8AC3E}">
        <p14:creationId xmlns:p14="http://schemas.microsoft.com/office/powerpoint/2010/main" val="114449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6C433-782B-95B8-277D-FC75D42E920F}"/>
              </a:ext>
            </a:extLst>
          </p:cNvPr>
          <p:cNvSpPr>
            <a:spLocks noGrp="1"/>
          </p:cNvSpPr>
          <p:nvPr>
            <p:ph type="title"/>
          </p:nvPr>
        </p:nvSpPr>
        <p:spPr>
          <a:xfrm>
            <a:off x="1008185" y="296984"/>
            <a:ext cx="10384691" cy="1883507"/>
          </a:xfrm>
        </p:spPr>
        <p:txBody>
          <a:bodyPr>
            <a:normAutofit fontScale="90000"/>
          </a:bodyPr>
          <a:lstStyle/>
          <a:p>
            <a:r>
              <a:rPr lang="es-ES" sz="4000" dirty="0"/>
              <a:t>Nombramiento</a:t>
            </a:r>
            <a:r>
              <a:rPr lang="es-ES" dirty="0"/>
              <a:t> de ancianos y sus funciones </a:t>
            </a:r>
            <a:br>
              <a:rPr lang="es-ES" dirty="0"/>
            </a:br>
            <a:r>
              <a:rPr lang="es-ES" dirty="0"/>
              <a:t>a través de la</a:t>
            </a:r>
            <a:r>
              <a:rPr lang="es-ES" b="1" dirty="0"/>
              <a:t> imposición de manos. </a:t>
            </a:r>
            <a:r>
              <a:rPr lang="es-ES" i="1" dirty="0"/>
              <a:t>palabra clave</a:t>
            </a:r>
            <a:br>
              <a:rPr lang="es-ES" b="1" dirty="0"/>
            </a:br>
            <a:r>
              <a:rPr lang="es-ES" b="1" dirty="0">
                <a:highlight>
                  <a:srgbClr val="FFFF00"/>
                </a:highlight>
              </a:rPr>
              <a:t>(encomendación)</a:t>
            </a:r>
            <a:endParaRPr lang="es-CL" dirty="0"/>
          </a:p>
        </p:txBody>
      </p:sp>
      <p:sp>
        <p:nvSpPr>
          <p:cNvPr id="3" name="Marcador de contenido 2">
            <a:extLst>
              <a:ext uri="{FF2B5EF4-FFF2-40B4-BE49-F238E27FC236}">
                <a16:creationId xmlns:a16="http://schemas.microsoft.com/office/drawing/2014/main" id="{118A221E-C921-1BCA-33B3-B44C7F9CFBCA}"/>
              </a:ext>
            </a:extLst>
          </p:cNvPr>
          <p:cNvSpPr>
            <a:spLocks noGrp="1"/>
          </p:cNvSpPr>
          <p:nvPr>
            <p:ph idx="1"/>
          </p:nvPr>
        </p:nvSpPr>
        <p:spPr>
          <a:xfrm>
            <a:off x="738465" y="2436324"/>
            <a:ext cx="10515600" cy="4351338"/>
          </a:xfrm>
        </p:spPr>
        <p:txBody>
          <a:bodyPr>
            <a:normAutofit/>
          </a:bodyPr>
          <a:lstStyle/>
          <a:p>
            <a:pPr marL="0" indent="0">
              <a:buNone/>
            </a:pPr>
            <a:r>
              <a:rPr lang="es-ES" dirty="0"/>
              <a:t>Acá veremos cada parte del nuevo testamento en donde aparecen los ancianos y que hacían ,o por que razón en especifico eran nombrados en las iglesias, </a:t>
            </a:r>
            <a:r>
              <a:rPr lang="es-ES" dirty="0">
                <a:highlight>
                  <a:srgbClr val="FFFF00"/>
                </a:highlight>
              </a:rPr>
              <a:t>como se hacia y para que se hacia.</a:t>
            </a:r>
          </a:p>
          <a:p>
            <a:pPr marL="0" indent="0">
              <a:buNone/>
            </a:pPr>
            <a:r>
              <a:rPr lang="es-ES" sz="3200" b="1" dirty="0"/>
              <a:t>Ancianos y sus funciones en el libro de los Hechos:</a:t>
            </a:r>
          </a:p>
          <a:p>
            <a:pPr marL="0" indent="0">
              <a:buNone/>
            </a:pPr>
            <a:r>
              <a:rPr lang="es-ES" sz="3200" dirty="0"/>
              <a:t>Lo primero que hay que entender es el como se nombraban , cual era el acto de aprobación y de que forma se hacia:</a:t>
            </a:r>
          </a:p>
          <a:p>
            <a:pPr marL="0" indent="0">
              <a:buNone/>
            </a:pPr>
            <a:r>
              <a:rPr lang="es-ES" sz="3200" b="1" dirty="0"/>
              <a:t>Imposición de manos :</a:t>
            </a:r>
          </a:p>
          <a:p>
            <a:pPr marL="0" indent="0">
              <a:buNone/>
            </a:pPr>
            <a:endParaRPr lang="es-CL" dirty="0"/>
          </a:p>
        </p:txBody>
      </p:sp>
    </p:spTree>
    <p:extLst>
      <p:ext uri="{BB962C8B-B14F-4D97-AF65-F5344CB8AC3E}">
        <p14:creationId xmlns:p14="http://schemas.microsoft.com/office/powerpoint/2010/main" val="21669238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22116</TotalTime>
  <Words>6182</Words>
  <Application>Microsoft Office PowerPoint</Application>
  <PresentationFormat>Panorámica</PresentationFormat>
  <Paragraphs>338</Paragraphs>
  <Slides>50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Aptos</vt:lpstr>
      <vt:lpstr>Aptos Display</vt:lpstr>
      <vt:lpstr>Arial</vt:lpstr>
      <vt:lpstr>Inter</vt:lpstr>
      <vt:lpstr>Tema de Office</vt:lpstr>
      <vt:lpstr>EL LIDERAZGO BIBLICO SEGÚN LA                                 BIBLIA</vt:lpstr>
      <vt:lpstr>INTRO:</vt:lpstr>
      <vt:lpstr>       Jesús ante el concilio      juicio para condenar a Jesús.  </vt:lpstr>
      <vt:lpstr>Los apóstoles  convocados  por el sanedrín.                   Arresto de los apóstoles</vt:lpstr>
      <vt:lpstr>Primer mártir de la biblia : Esteban.</vt:lpstr>
      <vt:lpstr>Presentación de PowerPoint</vt:lpstr>
      <vt:lpstr>Liderazgo bíblico  en la iglesia “apóstoles y ancianos”.</vt:lpstr>
      <vt:lpstr>Presentación de PowerPoint</vt:lpstr>
      <vt:lpstr>Nombramiento de ancianos y sus funciones  a través de la imposición de manos. palabra clave (encomendación)</vt:lpstr>
      <vt:lpstr>¿Que es , y para que es la imposición de manos? (encomendar)</vt:lpstr>
      <vt:lpstr>Tres casos diferentes de una encomendación </vt:lpstr>
      <vt:lpstr>Presentación de PowerPoint</vt:lpstr>
      <vt:lpstr>Presentación de PowerPoint</vt:lpstr>
      <vt:lpstr>Explicación </vt:lpstr>
      <vt:lpstr>Presentación de PowerPoint</vt:lpstr>
      <vt:lpstr>Presentación de PowerPoint</vt:lpstr>
      <vt:lpstr>Cualidades y requisitos que deben cumplir los ancianos.</vt:lpstr>
      <vt:lpstr>Cualidades y requisitos que deben cumplir los ancianos</vt:lpstr>
      <vt:lpstr>Dos casos mas en donde en el libro de los hechos aparecen los ancianos: - instrucciones de Pablo a los ancianos de Éfeso.  - responsabilidad asignada a los lideres de las iglesias  en cuanto a la ofrenda.</vt:lpstr>
      <vt:lpstr>Presentación de PowerPoint</vt:lpstr>
      <vt:lpstr>Presentación de PowerPoint</vt:lpstr>
      <vt:lpstr>Presentación de PowerPoint</vt:lpstr>
      <vt:lpstr>Presentación de PowerPoint</vt:lpstr>
      <vt:lpstr>Presentación de PowerPoint</vt:lpstr>
      <vt:lpstr>                 ¿Que hacen los ancianos? Los ancianos son los que cuidan ,supervisan y dirigen la obra de Dios </vt:lpstr>
      <vt:lpstr>                  ¿Que hacen los ancianos? Los ancianos son los que cuidan , supervisan y dirigen los asuntos de la iglesia.</vt:lpstr>
      <vt:lpstr>             ¿Que hacen los ancianos? Los ancianos son los que cuidan, guían o pastorean , supervisan y dirigen la obra de Dios.</vt:lpstr>
      <vt:lpstr>Presentación de PowerPoint</vt:lpstr>
      <vt:lpstr>Síntesis </vt:lpstr>
      <vt:lpstr>EL LIDERAZGO SEGÚN LA BIBLIA</vt:lpstr>
      <vt:lpstr>El liderazgo en el pueblo de Israel</vt:lpstr>
      <vt:lpstr>Contexto bíblico y fundamentos de nuestras creencias. </vt:lpstr>
      <vt:lpstr>Instrucciones de Dios a Moisés.</vt:lpstr>
      <vt:lpstr>Primeras labores importantes que muestra la biblia en relación a la función de los lideres o ancianos.</vt:lpstr>
      <vt:lpstr>Presentación de PowerPoint</vt:lpstr>
      <vt:lpstr>Presentación de PowerPoint</vt:lpstr>
      <vt:lpstr>Partes importantes de este texto:</vt:lpstr>
      <vt:lpstr>Deuteronomio 1:9-18</vt:lpstr>
      <vt:lpstr>Presentación de PowerPoint</vt:lpstr>
      <vt:lpstr>Liderazgo bíblico</vt:lpstr>
      <vt:lpstr>Liderazgo bíblico</vt:lpstr>
      <vt:lpstr>Presentación de PowerPoint</vt:lpstr>
      <vt:lpstr>Presentación de PowerPoint</vt:lpstr>
      <vt:lpstr>Gedeón y su negación a gobernar Israel </vt:lpstr>
      <vt:lpstr>Liderazgo bíblico</vt:lpstr>
      <vt:lpstr>Samuel un juez justo delante de Dios y delante del pueblo</vt:lpstr>
      <vt:lpstr>Liderazgo bíblico </vt:lpstr>
      <vt:lpstr>Liderazgo bíblico </vt:lpstr>
      <vt:lpstr>Presentación de PowerPoint</vt:lpstr>
      <vt:lpstr>Síntesis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Nicolás Guzmán</dc:creator>
  <cp:lastModifiedBy>Nicolás Guzmán</cp:lastModifiedBy>
  <cp:revision>5</cp:revision>
  <dcterms:created xsi:type="dcterms:W3CDTF">2024-11-22T18:59:46Z</dcterms:created>
  <dcterms:modified xsi:type="dcterms:W3CDTF">2024-12-28T13:30:37Z</dcterms:modified>
</cp:coreProperties>
</file>