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7"/>
  </p:notesMasterIdLst>
  <p:sldIdLst>
    <p:sldId id="256" r:id="rId2"/>
    <p:sldId id="257" r:id="rId3"/>
    <p:sldId id="258" r:id="rId4"/>
    <p:sldId id="284" r:id="rId5"/>
    <p:sldId id="261" r:id="rId6"/>
    <p:sldId id="259" r:id="rId7"/>
    <p:sldId id="285" r:id="rId8"/>
    <p:sldId id="260" r:id="rId9"/>
    <p:sldId id="262" r:id="rId10"/>
    <p:sldId id="286" r:id="rId11"/>
    <p:sldId id="263" r:id="rId12"/>
    <p:sldId id="288" r:id="rId13"/>
    <p:sldId id="264" r:id="rId14"/>
    <p:sldId id="265" r:id="rId15"/>
    <p:sldId id="266" r:id="rId16"/>
    <p:sldId id="267" r:id="rId17"/>
    <p:sldId id="268" r:id="rId18"/>
    <p:sldId id="289" r:id="rId19"/>
    <p:sldId id="269" r:id="rId20"/>
    <p:sldId id="270" r:id="rId21"/>
    <p:sldId id="271" r:id="rId22"/>
    <p:sldId id="272" r:id="rId23"/>
    <p:sldId id="273" r:id="rId24"/>
    <p:sldId id="274" r:id="rId25"/>
    <p:sldId id="290" r:id="rId26"/>
    <p:sldId id="275" r:id="rId27"/>
    <p:sldId id="276" r:id="rId28"/>
    <p:sldId id="292" r:id="rId29"/>
    <p:sldId id="291" r:id="rId30"/>
    <p:sldId id="277" r:id="rId31"/>
    <p:sldId id="278" r:id="rId32"/>
    <p:sldId id="279" r:id="rId33"/>
    <p:sldId id="280" r:id="rId34"/>
    <p:sldId id="282" r:id="rId35"/>
    <p:sldId id="283" r:id="rId36"/>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1267" y="43"/>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8D2B6B-ACAC-440C-80DA-E08F8411A94B}" type="datetimeFigureOut">
              <a:rPr lang="es-ES" smtClean="0"/>
              <a:t>14/03/2017</a:t>
            </a:fld>
            <a:endParaRPr lang="es-ES"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EF1C2A-FD04-479D-AE5E-DA0E70AF60FE}" type="slidenum">
              <a:rPr lang="es-ES" smtClean="0"/>
              <a:t>‹Nº›</a:t>
            </a:fld>
            <a:endParaRPr lang="es-ES" dirty="0"/>
          </a:p>
        </p:txBody>
      </p:sp>
    </p:spTree>
    <p:extLst>
      <p:ext uri="{BB962C8B-B14F-4D97-AF65-F5344CB8AC3E}">
        <p14:creationId xmlns:p14="http://schemas.microsoft.com/office/powerpoint/2010/main" val="2313559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CEEF1C2A-FD04-479D-AE5E-DA0E70AF60FE}" type="slidenum">
              <a:rPr lang="es-ES" smtClean="0"/>
              <a:t>22</a:t>
            </a:fld>
            <a:endParaRPr lang="es-ES" dirty="0"/>
          </a:p>
        </p:txBody>
      </p:sp>
    </p:spTree>
    <p:extLst>
      <p:ext uri="{BB962C8B-B14F-4D97-AF65-F5344CB8AC3E}">
        <p14:creationId xmlns:p14="http://schemas.microsoft.com/office/powerpoint/2010/main" val="3270618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00FBF6EF-D899-4D12-8E38-9F2D228A700D}" type="datetimeFigureOut">
              <a:rPr lang="es-AR" smtClean="0"/>
              <a:t>14/03/2017</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2FB2264A-7344-4A03-BAAA-A3B839F65B95}" type="slidenum">
              <a:rPr lang="es-AR" smtClean="0"/>
              <a:t>‹Nº›</a:t>
            </a:fld>
            <a:endParaRPr lang="es-AR" dirty="0"/>
          </a:p>
        </p:txBody>
      </p:sp>
    </p:spTree>
    <p:extLst>
      <p:ext uri="{BB962C8B-B14F-4D97-AF65-F5344CB8AC3E}">
        <p14:creationId xmlns:p14="http://schemas.microsoft.com/office/powerpoint/2010/main" val="2198006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00FBF6EF-D899-4D12-8E38-9F2D228A700D}" type="datetimeFigureOut">
              <a:rPr lang="es-AR" smtClean="0"/>
              <a:t>14/03/2017</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2FB2264A-7344-4A03-BAAA-A3B839F65B95}" type="slidenum">
              <a:rPr lang="es-AR" smtClean="0"/>
              <a:t>‹Nº›</a:t>
            </a:fld>
            <a:endParaRPr lang="es-AR" dirty="0"/>
          </a:p>
        </p:txBody>
      </p:sp>
    </p:spTree>
    <p:extLst>
      <p:ext uri="{BB962C8B-B14F-4D97-AF65-F5344CB8AC3E}">
        <p14:creationId xmlns:p14="http://schemas.microsoft.com/office/powerpoint/2010/main" val="3474761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00FBF6EF-D899-4D12-8E38-9F2D228A700D}" type="datetimeFigureOut">
              <a:rPr lang="es-AR" smtClean="0"/>
              <a:t>14/03/2017</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2FB2264A-7344-4A03-BAAA-A3B839F65B95}" type="slidenum">
              <a:rPr lang="es-AR" smtClean="0"/>
              <a:t>‹Nº›</a:t>
            </a:fld>
            <a:endParaRPr lang="es-AR" dirty="0"/>
          </a:p>
        </p:txBody>
      </p:sp>
    </p:spTree>
    <p:extLst>
      <p:ext uri="{BB962C8B-B14F-4D97-AF65-F5344CB8AC3E}">
        <p14:creationId xmlns:p14="http://schemas.microsoft.com/office/powerpoint/2010/main" val="2976690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00FBF6EF-D899-4D12-8E38-9F2D228A700D}" type="datetimeFigureOut">
              <a:rPr lang="es-AR" smtClean="0"/>
              <a:t>14/03/2017</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2FB2264A-7344-4A03-BAAA-A3B839F65B95}" type="slidenum">
              <a:rPr lang="es-AR" smtClean="0"/>
              <a:t>‹Nº›</a:t>
            </a:fld>
            <a:endParaRPr lang="es-AR" dirty="0"/>
          </a:p>
        </p:txBody>
      </p:sp>
    </p:spTree>
    <p:extLst>
      <p:ext uri="{BB962C8B-B14F-4D97-AF65-F5344CB8AC3E}">
        <p14:creationId xmlns:p14="http://schemas.microsoft.com/office/powerpoint/2010/main" val="1413453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00FBF6EF-D899-4D12-8E38-9F2D228A700D}" type="datetimeFigureOut">
              <a:rPr lang="es-AR" smtClean="0"/>
              <a:t>14/03/2017</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2FB2264A-7344-4A03-BAAA-A3B839F65B95}" type="slidenum">
              <a:rPr lang="es-AR" smtClean="0"/>
              <a:t>‹Nº›</a:t>
            </a:fld>
            <a:endParaRPr lang="es-AR" dirty="0"/>
          </a:p>
        </p:txBody>
      </p:sp>
    </p:spTree>
    <p:extLst>
      <p:ext uri="{BB962C8B-B14F-4D97-AF65-F5344CB8AC3E}">
        <p14:creationId xmlns:p14="http://schemas.microsoft.com/office/powerpoint/2010/main" val="3661318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00FBF6EF-D899-4D12-8E38-9F2D228A700D}" type="datetimeFigureOut">
              <a:rPr lang="es-AR" smtClean="0"/>
              <a:t>14/03/2017</a:t>
            </a:fld>
            <a:endParaRPr lang="es-AR" dirty="0"/>
          </a:p>
        </p:txBody>
      </p:sp>
      <p:sp>
        <p:nvSpPr>
          <p:cNvPr id="6" name="5 Marcador de pie de página"/>
          <p:cNvSpPr>
            <a:spLocks noGrp="1"/>
          </p:cNvSpPr>
          <p:nvPr>
            <p:ph type="ftr" sz="quarter" idx="11"/>
          </p:nvPr>
        </p:nvSpPr>
        <p:spPr/>
        <p:txBody>
          <a:bodyPr/>
          <a:lstStyle/>
          <a:p>
            <a:endParaRPr lang="es-AR" dirty="0"/>
          </a:p>
        </p:txBody>
      </p:sp>
      <p:sp>
        <p:nvSpPr>
          <p:cNvPr id="7" name="6 Marcador de número de diapositiva"/>
          <p:cNvSpPr>
            <a:spLocks noGrp="1"/>
          </p:cNvSpPr>
          <p:nvPr>
            <p:ph type="sldNum" sz="quarter" idx="12"/>
          </p:nvPr>
        </p:nvSpPr>
        <p:spPr/>
        <p:txBody>
          <a:bodyPr/>
          <a:lstStyle/>
          <a:p>
            <a:fld id="{2FB2264A-7344-4A03-BAAA-A3B839F65B95}" type="slidenum">
              <a:rPr lang="es-AR" smtClean="0"/>
              <a:t>‹Nº›</a:t>
            </a:fld>
            <a:endParaRPr lang="es-AR" dirty="0"/>
          </a:p>
        </p:txBody>
      </p:sp>
    </p:spTree>
    <p:extLst>
      <p:ext uri="{BB962C8B-B14F-4D97-AF65-F5344CB8AC3E}">
        <p14:creationId xmlns:p14="http://schemas.microsoft.com/office/powerpoint/2010/main" val="1786187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00FBF6EF-D899-4D12-8E38-9F2D228A700D}" type="datetimeFigureOut">
              <a:rPr lang="es-AR" smtClean="0"/>
              <a:t>14/03/2017</a:t>
            </a:fld>
            <a:endParaRPr lang="es-AR" dirty="0"/>
          </a:p>
        </p:txBody>
      </p:sp>
      <p:sp>
        <p:nvSpPr>
          <p:cNvPr id="8" name="7 Marcador de pie de página"/>
          <p:cNvSpPr>
            <a:spLocks noGrp="1"/>
          </p:cNvSpPr>
          <p:nvPr>
            <p:ph type="ftr" sz="quarter" idx="11"/>
          </p:nvPr>
        </p:nvSpPr>
        <p:spPr/>
        <p:txBody>
          <a:bodyPr/>
          <a:lstStyle/>
          <a:p>
            <a:endParaRPr lang="es-AR" dirty="0"/>
          </a:p>
        </p:txBody>
      </p:sp>
      <p:sp>
        <p:nvSpPr>
          <p:cNvPr id="9" name="8 Marcador de número de diapositiva"/>
          <p:cNvSpPr>
            <a:spLocks noGrp="1"/>
          </p:cNvSpPr>
          <p:nvPr>
            <p:ph type="sldNum" sz="quarter" idx="12"/>
          </p:nvPr>
        </p:nvSpPr>
        <p:spPr/>
        <p:txBody>
          <a:bodyPr/>
          <a:lstStyle/>
          <a:p>
            <a:fld id="{2FB2264A-7344-4A03-BAAA-A3B839F65B95}" type="slidenum">
              <a:rPr lang="es-AR" smtClean="0"/>
              <a:t>‹Nº›</a:t>
            </a:fld>
            <a:endParaRPr lang="es-AR" dirty="0"/>
          </a:p>
        </p:txBody>
      </p:sp>
    </p:spTree>
    <p:extLst>
      <p:ext uri="{BB962C8B-B14F-4D97-AF65-F5344CB8AC3E}">
        <p14:creationId xmlns:p14="http://schemas.microsoft.com/office/powerpoint/2010/main" val="1012847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00FBF6EF-D899-4D12-8E38-9F2D228A700D}" type="datetimeFigureOut">
              <a:rPr lang="es-AR" smtClean="0"/>
              <a:t>14/03/2017</a:t>
            </a:fld>
            <a:endParaRPr lang="es-AR" dirty="0"/>
          </a:p>
        </p:txBody>
      </p:sp>
      <p:sp>
        <p:nvSpPr>
          <p:cNvPr id="4" name="3 Marcador de pie de página"/>
          <p:cNvSpPr>
            <a:spLocks noGrp="1"/>
          </p:cNvSpPr>
          <p:nvPr>
            <p:ph type="ftr" sz="quarter" idx="11"/>
          </p:nvPr>
        </p:nvSpPr>
        <p:spPr/>
        <p:txBody>
          <a:bodyPr/>
          <a:lstStyle/>
          <a:p>
            <a:endParaRPr lang="es-AR" dirty="0"/>
          </a:p>
        </p:txBody>
      </p:sp>
      <p:sp>
        <p:nvSpPr>
          <p:cNvPr id="5" name="4 Marcador de número de diapositiva"/>
          <p:cNvSpPr>
            <a:spLocks noGrp="1"/>
          </p:cNvSpPr>
          <p:nvPr>
            <p:ph type="sldNum" sz="quarter" idx="12"/>
          </p:nvPr>
        </p:nvSpPr>
        <p:spPr/>
        <p:txBody>
          <a:bodyPr/>
          <a:lstStyle/>
          <a:p>
            <a:fld id="{2FB2264A-7344-4A03-BAAA-A3B839F65B95}" type="slidenum">
              <a:rPr lang="es-AR" smtClean="0"/>
              <a:t>‹Nº›</a:t>
            </a:fld>
            <a:endParaRPr lang="es-AR" dirty="0"/>
          </a:p>
        </p:txBody>
      </p:sp>
    </p:spTree>
    <p:extLst>
      <p:ext uri="{BB962C8B-B14F-4D97-AF65-F5344CB8AC3E}">
        <p14:creationId xmlns:p14="http://schemas.microsoft.com/office/powerpoint/2010/main" val="2294266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0FBF6EF-D899-4D12-8E38-9F2D228A700D}" type="datetimeFigureOut">
              <a:rPr lang="es-AR" smtClean="0"/>
              <a:t>14/03/2017</a:t>
            </a:fld>
            <a:endParaRPr lang="es-AR" dirty="0"/>
          </a:p>
        </p:txBody>
      </p:sp>
      <p:sp>
        <p:nvSpPr>
          <p:cNvPr id="3" name="2 Marcador de pie de página"/>
          <p:cNvSpPr>
            <a:spLocks noGrp="1"/>
          </p:cNvSpPr>
          <p:nvPr>
            <p:ph type="ftr" sz="quarter" idx="11"/>
          </p:nvPr>
        </p:nvSpPr>
        <p:spPr/>
        <p:txBody>
          <a:bodyPr/>
          <a:lstStyle/>
          <a:p>
            <a:endParaRPr lang="es-AR" dirty="0"/>
          </a:p>
        </p:txBody>
      </p:sp>
      <p:sp>
        <p:nvSpPr>
          <p:cNvPr id="4" name="3 Marcador de número de diapositiva"/>
          <p:cNvSpPr>
            <a:spLocks noGrp="1"/>
          </p:cNvSpPr>
          <p:nvPr>
            <p:ph type="sldNum" sz="quarter" idx="12"/>
          </p:nvPr>
        </p:nvSpPr>
        <p:spPr/>
        <p:txBody>
          <a:bodyPr/>
          <a:lstStyle/>
          <a:p>
            <a:fld id="{2FB2264A-7344-4A03-BAAA-A3B839F65B95}" type="slidenum">
              <a:rPr lang="es-AR" smtClean="0"/>
              <a:t>‹Nº›</a:t>
            </a:fld>
            <a:endParaRPr lang="es-AR" dirty="0"/>
          </a:p>
        </p:txBody>
      </p:sp>
    </p:spTree>
    <p:extLst>
      <p:ext uri="{BB962C8B-B14F-4D97-AF65-F5344CB8AC3E}">
        <p14:creationId xmlns:p14="http://schemas.microsoft.com/office/powerpoint/2010/main" val="73203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0FBF6EF-D899-4D12-8E38-9F2D228A700D}" type="datetimeFigureOut">
              <a:rPr lang="es-AR" smtClean="0"/>
              <a:t>14/03/2017</a:t>
            </a:fld>
            <a:endParaRPr lang="es-AR" dirty="0"/>
          </a:p>
        </p:txBody>
      </p:sp>
      <p:sp>
        <p:nvSpPr>
          <p:cNvPr id="6" name="5 Marcador de pie de página"/>
          <p:cNvSpPr>
            <a:spLocks noGrp="1"/>
          </p:cNvSpPr>
          <p:nvPr>
            <p:ph type="ftr" sz="quarter" idx="11"/>
          </p:nvPr>
        </p:nvSpPr>
        <p:spPr/>
        <p:txBody>
          <a:bodyPr/>
          <a:lstStyle/>
          <a:p>
            <a:endParaRPr lang="es-AR" dirty="0"/>
          </a:p>
        </p:txBody>
      </p:sp>
      <p:sp>
        <p:nvSpPr>
          <p:cNvPr id="7" name="6 Marcador de número de diapositiva"/>
          <p:cNvSpPr>
            <a:spLocks noGrp="1"/>
          </p:cNvSpPr>
          <p:nvPr>
            <p:ph type="sldNum" sz="quarter" idx="12"/>
          </p:nvPr>
        </p:nvSpPr>
        <p:spPr/>
        <p:txBody>
          <a:bodyPr/>
          <a:lstStyle/>
          <a:p>
            <a:fld id="{2FB2264A-7344-4A03-BAAA-A3B839F65B95}" type="slidenum">
              <a:rPr lang="es-AR" smtClean="0"/>
              <a:t>‹Nº›</a:t>
            </a:fld>
            <a:endParaRPr lang="es-AR" dirty="0"/>
          </a:p>
        </p:txBody>
      </p:sp>
    </p:spTree>
    <p:extLst>
      <p:ext uri="{BB962C8B-B14F-4D97-AF65-F5344CB8AC3E}">
        <p14:creationId xmlns:p14="http://schemas.microsoft.com/office/powerpoint/2010/main" val="2403961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0FBF6EF-D899-4D12-8E38-9F2D228A700D}" type="datetimeFigureOut">
              <a:rPr lang="es-AR" smtClean="0"/>
              <a:t>14/03/2017</a:t>
            </a:fld>
            <a:endParaRPr lang="es-AR" dirty="0"/>
          </a:p>
        </p:txBody>
      </p:sp>
      <p:sp>
        <p:nvSpPr>
          <p:cNvPr id="6" name="5 Marcador de pie de página"/>
          <p:cNvSpPr>
            <a:spLocks noGrp="1"/>
          </p:cNvSpPr>
          <p:nvPr>
            <p:ph type="ftr" sz="quarter" idx="11"/>
          </p:nvPr>
        </p:nvSpPr>
        <p:spPr/>
        <p:txBody>
          <a:bodyPr/>
          <a:lstStyle/>
          <a:p>
            <a:endParaRPr lang="es-AR" dirty="0"/>
          </a:p>
        </p:txBody>
      </p:sp>
      <p:sp>
        <p:nvSpPr>
          <p:cNvPr id="7" name="6 Marcador de número de diapositiva"/>
          <p:cNvSpPr>
            <a:spLocks noGrp="1"/>
          </p:cNvSpPr>
          <p:nvPr>
            <p:ph type="sldNum" sz="quarter" idx="12"/>
          </p:nvPr>
        </p:nvSpPr>
        <p:spPr/>
        <p:txBody>
          <a:bodyPr/>
          <a:lstStyle/>
          <a:p>
            <a:fld id="{2FB2264A-7344-4A03-BAAA-A3B839F65B95}" type="slidenum">
              <a:rPr lang="es-AR" smtClean="0"/>
              <a:t>‹Nº›</a:t>
            </a:fld>
            <a:endParaRPr lang="es-AR" dirty="0"/>
          </a:p>
        </p:txBody>
      </p:sp>
    </p:spTree>
    <p:extLst>
      <p:ext uri="{BB962C8B-B14F-4D97-AF65-F5344CB8AC3E}">
        <p14:creationId xmlns:p14="http://schemas.microsoft.com/office/powerpoint/2010/main" val="142080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BF6EF-D899-4D12-8E38-9F2D228A700D}" type="datetimeFigureOut">
              <a:rPr lang="es-AR" smtClean="0"/>
              <a:t>14/03/2017</a:t>
            </a:fld>
            <a:endParaRPr lang="es-AR"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B2264A-7344-4A03-BAAA-A3B839F65B95}" type="slidenum">
              <a:rPr lang="es-AR" smtClean="0"/>
              <a:t>‹Nº›</a:t>
            </a:fld>
            <a:endParaRPr lang="es-AR" dirty="0"/>
          </a:p>
        </p:txBody>
      </p:sp>
    </p:spTree>
    <p:extLst>
      <p:ext uri="{BB962C8B-B14F-4D97-AF65-F5344CB8AC3E}">
        <p14:creationId xmlns:p14="http://schemas.microsoft.com/office/powerpoint/2010/main" val="132554567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AR" sz="4800" b="1" i="1" dirty="0" smtClean="0">
                <a:solidFill>
                  <a:srgbClr val="002060"/>
                </a:solidFill>
                <a:effectLst>
                  <a:outerShdw blurRad="38100" dist="38100" dir="2700000" algn="tl">
                    <a:srgbClr val="000000">
                      <a:alpha val="43137"/>
                    </a:srgbClr>
                  </a:outerShdw>
                </a:effectLst>
              </a:rPr>
              <a:t>MAGNETISMO</a:t>
            </a:r>
            <a:endParaRPr lang="es-AR" sz="4800" b="1" i="1"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010117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3 Rectángulo"/>
              <p:cNvSpPr/>
              <p:nvPr/>
            </p:nvSpPr>
            <p:spPr>
              <a:xfrm>
                <a:off x="539552" y="692696"/>
                <a:ext cx="7992888" cy="5098319"/>
              </a:xfrm>
              <a:prstGeom prst="rect">
                <a:avLst/>
              </a:prstGeom>
            </p:spPr>
            <p:txBody>
              <a:bodyPr wrap="square">
                <a:spAutoFit/>
              </a:bodyPr>
              <a:lstStyle/>
              <a:p>
                <a:pPr lvl="0"/>
                <a:r>
                  <a:rPr lang="es-AR" sz="2000" dirty="0" smtClean="0">
                    <a:solidFill>
                      <a:prstClr val="black"/>
                    </a:solidFill>
                    <a:latin typeface="Arial Narrow" pitchFamily="34" charset="0"/>
                  </a:rPr>
                  <a:t>La cantidad de las líneas de campo se denominan </a:t>
                </a:r>
                <a:r>
                  <a:rPr lang="es-AR" sz="2000" b="1" dirty="0" smtClean="0">
                    <a:solidFill>
                      <a:prstClr val="black"/>
                    </a:solidFill>
                    <a:effectLst>
                      <a:outerShdw blurRad="38100" dist="38100" dir="2700000" algn="tl">
                        <a:srgbClr val="000000">
                          <a:alpha val="43137"/>
                        </a:srgbClr>
                      </a:outerShdw>
                    </a:effectLst>
                    <a:latin typeface="Arial Narrow" pitchFamily="34" charset="0"/>
                  </a:rPr>
                  <a:t>FLUJO MAGNETCO</a:t>
                </a:r>
                <a:r>
                  <a:rPr lang="es-AR" sz="2000" dirty="0" smtClean="0">
                    <a:solidFill>
                      <a:prstClr val="black"/>
                    </a:solidFill>
                    <a:latin typeface="Arial Narrow" pitchFamily="34" charset="0"/>
                  </a:rPr>
                  <a:t> y se mide en Weber y se representa con el símbolo </a:t>
                </a:r>
                <a:r>
                  <a:rPr lang="az-Cyrl-AZ" sz="2000" dirty="0" smtClean="0">
                    <a:solidFill>
                      <a:prstClr val="black"/>
                    </a:solidFill>
                    <a:latin typeface="Arial Narrow" pitchFamily="34" charset="0"/>
                  </a:rPr>
                  <a:t>Ф</a:t>
                </a:r>
                <a:r>
                  <a:rPr lang="es-AR" sz="2000" dirty="0" smtClean="0">
                    <a:solidFill>
                      <a:prstClr val="black"/>
                    </a:solidFill>
                    <a:latin typeface="Arial Narrow" pitchFamily="34" charset="0"/>
                  </a:rPr>
                  <a:t> en el sistema internacional.</a:t>
                </a:r>
              </a:p>
              <a:p>
                <a:pPr lvl="0"/>
                <a:endParaRPr lang="es-AR" sz="2000" dirty="0" smtClean="0">
                  <a:solidFill>
                    <a:prstClr val="black"/>
                  </a:solidFill>
                  <a:latin typeface="Arial Narrow" pitchFamily="34" charset="0"/>
                </a:endParaRPr>
              </a:p>
              <a:p>
                <a:pPr lvl="0"/>
                <a14:m>
                  <m:oMathPara xmlns:m="http://schemas.openxmlformats.org/officeDocument/2006/math">
                    <m:oMathParaPr>
                      <m:jc m:val="centerGroup"/>
                    </m:oMathParaPr>
                    <m:oMath xmlns:m="http://schemas.openxmlformats.org/officeDocument/2006/math">
                      <m:r>
                        <m:rPr>
                          <m:nor/>
                        </m:rPr>
                        <a:rPr lang="az-Cyrl-AZ" sz="4000" dirty="0">
                          <a:solidFill>
                            <a:prstClr val="black"/>
                          </a:solidFill>
                          <a:latin typeface="Arial Narrow" pitchFamily="34" charset="0"/>
                        </a:rPr>
                        <m:t>Ф</m:t>
                      </m:r>
                      <m:r>
                        <a:rPr lang="es-AR" sz="4000" i="1" smtClean="0">
                          <a:solidFill>
                            <a:prstClr val="black"/>
                          </a:solidFill>
                          <a:latin typeface="Cambria Math"/>
                        </a:rPr>
                        <m:t>=</m:t>
                      </m:r>
                      <m:r>
                        <a:rPr lang="es-ES" sz="4000" b="0" i="1" smtClean="0">
                          <a:solidFill>
                            <a:prstClr val="black"/>
                          </a:solidFill>
                          <a:latin typeface="Cambria Math"/>
                        </a:rPr>
                        <m:t>𝑊𝑏</m:t>
                      </m:r>
                      <m:r>
                        <a:rPr lang="es-ES" sz="4000" b="0" i="1" smtClean="0">
                          <a:solidFill>
                            <a:prstClr val="black"/>
                          </a:solidFill>
                          <a:latin typeface="Cambria Math"/>
                        </a:rPr>
                        <m:t>   (</m:t>
                      </m:r>
                      <m:r>
                        <a:rPr lang="es-ES" sz="4000" b="0" i="1" smtClean="0">
                          <a:solidFill>
                            <a:prstClr val="black"/>
                          </a:solidFill>
                          <a:latin typeface="Cambria Math"/>
                        </a:rPr>
                        <m:t>𝑊𝑒𝑏𝑒𝑟</m:t>
                      </m:r>
                      <m:r>
                        <a:rPr lang="es-AR" sz="4000" b="0" i="1" smtClean="0">
                          <a:solidFill>
                            <a:prstClr val="black"/>
                          </a:solidFill>
                          <a:latin typeface="Cambria Math" panose="02040503050406030204" pitchFamily="18" charset="0"/>
                        </a:rPr>
                        <m:t>)</m:t>
                      </m:r>
                    </m:oMath>
                  </m:oMathPara>
                </a14:m>
                <a:endParaRPr lang="es-ES" sz="4000" b="0" dirty="0" smtClean="0">
                  <a:solidFill>
                    <a:prstClr val="black"/>
                  </a:solidFill>
                  <a:latin typeface="Arial Narrow" pitchFamily="34" charset="0"/>
                </a:endParaRPr>
              </a:p>
              <a:p>
                <a:pPr lvl="0"/>
                <a:endParaRPr lang="es-AR" sz="4000" dirty="0" smtClean="0">
                  <a:solidFill>
                    <a:prstClr val="black"/>
                  </a:solidFill>
                  <a:latin typeface="Arial Narrow" pitchFamily="34" charset="0"/>
                </a:endParaRPr>
              </a:p>
              <a:p>
                <a:pPr lvl="0"/>
                <a:endParaRPr lang="es-AR" sz="4000" dirty="0" smtClean="0">
                  <a:solidFill>
                    <a:prstClr val="black"/>
                  </a:solidFill>
                  <a:latin typeface="Arial Narrow" pitchFamily="34" charset="0"/>
                </a:endParaRPr>
              </a:p>
              <a:p>
                <a:pPr lvl="0"/>
                <a:r>
                  <a:rPr lang="es-AR" sz="2000" dirty="0" smtClean="0">
                    <a:solidFill>
                      <a:prstClr val="black"/>
                    </a:solidFill>
                    <a:latin typeface="Arial Narrow" pitchFamily="34" charset="0"/>
                  </a:rPr>
                  <a:t>La </a:t>
                </a:r>
                <a:r>
                  <a:rPr lang="es-AR" sz="2000" b="1" dirty="0" smtClean="0">
                    <a:solidFill>
                      <a:prstClr val="black"/>
                    </a:solidFill>
                    <a:effectLst>
                      <a:outerShdw blurRad="38100" dist="38100" dir="2700000" algn="tl">
                        <a:srgbClr val="000000">
                          <a:alpha val="43137"/>
                        </a:srgbClr>
                      </a:outerShdw>
                    </a:effectLst>
                    <a:latin typeface="Arial Narrow" pitchFamily="34" charset="0"/>
                  </a:rPr>
                  <a:t>INDUCCION MAGNETICA </a:t>
                </a:r>
                <a:r>
                  <a:rPr lang="es-AR" sz="2000" dirty="0" smtClean="0">
                    <a:solidFill>
                      <a:prstClr val="black"/>
                    </a:solidFill>
                    <a:latin typeface="Arial Narrow" pitchFamily="34" charset="0"/>
                  </a:rPr>
                  <a:t>se define como la cantidad de líneas de campo que atraviesan una superficie perpendicular a estas, y se mide en Tesla y  se representa en el sistema internacional por la letra B</a:t>
                </a:r>
              </a:p>
              <a:p>
                <a:pPr lvl="0"/>
                <a:endParaRPr lang="es-AR" sz="2000" dirty="0">
                  <a:solidFill>
                    <a:prstClr val="black"/>
                  </a:solidFill>
                  <a:latin typeface="Arial Narrow" pitchFamily="34" charset="0"/>
                </a:endParaRPr>
              </a:p>
              <a:p>
                <a:pPr lvl="0" algn="ctr"/>
                <a:r>
                  <a:rPr lang="es-AR" sz="4000" dirty="0" smtClean="0">
                    <a:solidFill>
                      <a:prstClr val="black"/>
                    </a:solidFill>
                  </a:rPr>
                  <a:t>B </a:t>
                </a:r>
                <a14:m>
                  <m:oMath xmlns:m="http://schemas.openxmlformats.org/officeDocument/2006/math">
                    <m:r>
                      <a:rPr lang="es-AR" sz="4000" i="1" smtClean="0">
                        <a:solidFill>
                          <a:prstClr val="black"/>
                        </a:solidFill>
                        <a:latin typeface="Cambria Math"/>
                      </a:rPr>
                      <m:t>=</m:t>
                    </m:r>
                    <m:f>
                      <m:fPr>
                        <m:ctrlPr>
                          <a:rPr lang="es-AR" sz="4000" i="1" smtClean="0">
                            <a:solidFill>
                              <a:prstClr val="black"/>
                            </a:solidFill>
                            <a:latin typeface="Cambria Math" panose="02040503050406030204" pitchFamily="18" charset="0"/>
                          </a:rPr>
                        </m:ctrlPr>
                      </m:fPr>
                      <m:num>
                        <m:r>
                          <m:rPr>
                            <m:nor/>
                          </m:rPr>
                          <a:rPr lang="az-Cyrl-AZ" sz="4000" dirty="0">
                            <a:solidFill>
                              <a:prstClr val="black"/>
                            </a:solidFill>
                            <a:latin typeface="Arial Narrow" pitchFamily="34" charset="0"/>
                          </a:rPr>
                          <m:t>Ф</m:t>
                        </m:r>
                      </m:num>
                      <m:den>
                        <m:r>
                          <a:rPr lang="es-ES" sz="4000" b="0" i="1" smtClean="0">
                            <a:solidFill>
                              <a:prstClr val="black"/>
                            </a:solidFill>
                            <a:latin typeface="Cambria Math"/>
                          </a:rPr>
                          <m:t>𝑆</m:t>
                        </m:r>
                      </m:den>
                    </m:f>
                  </m:oMath>
                </a14:m>
                <a:r>
                  <a:rPr lang="es-AR" sz="4000" dirty="0" smtClean="0">
                    <a:solidFill>
                      <a:prstClr val="black"/>
                    </a:solidFill>
                    <a:latin typeface="Arial Narrow" pitchFamily="34" charset="0"/>
                  </a:rPr>
                  <a:t>  ; </a:t>
                </a:r>
                <a14:m>
                  <m:oMath xmlns:m="http://schemas.openxmlformats.org/officeDocument/2006/math">
                    <m:f>
                      <m:fPr>
                        <m:ctrlPr>
                          <a:rPr lang="es-AR" sz="4000" i="1" smtClean="0">
                            <a:solidFill>
                              <a:prstClr val="black"/>
                            </a:solidFill>
                            <a:latin typeface="Cambria Math" panose="02040503050406030204" pitchFamily="18" charset="0"/>
                          </a:rPr>
                        </m:ctrlPr>
                      </m:fPr>
                      <m:num>
                        <m:r>
                          <m:rPr>
                            <m:nor/>
                          </m:rPr>
                          <a:rPr lang="es-ES" sz="4000" b="0" i="0" smtClean="0">
                            <a:solidFill>
                              <a:prstClr val="black"/>
                            </a:solidFill>
                            <a:latin typeface="Cambria Math"/>
                          </a:rPr>
                          <m:t>Wb</m:t>
                        </m:r>
                      </m:num>
                      <m:den>
                        <m:sSup>
                          <m:sSupPr>
                            <m:ctrlPr>
                              <a:rPr lang="az-Cyrl-AZ" sz="4000" i="1" dirty="0" smtClean="0">
                                <a:solidFill>
                                  <a:prstClr val="black"/>
                                </a:solidFill>
                                <a:latin typeface="Cambria Math" panose="02040503050406030204" pitchFamily="18" charset="0"/>
                              </a:rPr>
                            </m:ctrlPr>
                          </m:sSupPr>
                          <m:e>
                            <m:r>
                              <a:rPr lang="es-ES" sz="4000" b="0" i="1" dirty="0" smtClean="0">
                                <a:solidFill>
                                  <a:prstClr val="black"/>
                                </a:solidFill>
                                <a:latin typeface="Cambria Math"/>
                              </a:rPr>
                              <m:t>𝑚</m:t>
                            </m:r>
                          </m:e>
                          <m:sup>
                            <m:r>
                              <a:rPr lang="es-ES" sz="4000" b="0" i="1" dirty="0" smtClean="0">
                                <a:solidFill>
                                  <a:prstClr val="black"/>
                                </a:solidFill>
                                <a:latin typeface="Cambria Math"/>
                              </a:rPr>
                              <m:t>2</m:t>
                            </m:r>
                          </m:sup>
                        </m:sSup>
                      </m:den>
                    </m:f>
                  </m:oMath>
                </a14:m>
                <a:r>
                  <a:rPr lang="es-AR" sz="4000" dirty="0" smtClean="0">
                    <a:solidFill>
                      <a:prstClr val="black"/>
                    </a:solidFill>
                    <a:latin typeface="Arial Narrow" pitchFamily="34" charset="0"/>
                  </a:rPr>
                  <a:t> = T (Tesla)</a:t>
                </a:r>
                <a:endParaRPr lang="es-AR" sz="4000" dirty="0">
                  <a:solidFill>
                    <a:prstClr val="black"/>
                  </a:solidFill>
                  <a:latin typeface="Arial Narrow" pitchFamily="34" charset="0"/>
                </a:endParaRPr>
              </a:p>
            </p:txBody>
          </p:sp>
        </mc:Choice>
        <mc:Fallback xmlns="">
          <p:sp>
            <p:nvSpPr>
              <p:cNvPr id="4" name="3 Rectángulo"/>
              <p:cNvSpPr>
                <a:spLocks noRot="1" noChangeAspect="1" noMove="1" noResize="1" noEditPoints="1" noAdjustHandles="1" noChangeArrowheads="1" noChangeShapeType="1" noTextEdit="1"/>
              </p:cNvSpPr>
              <p:nvPr/>
            </p:nvSpPr>
            <p:spPr>
              <a:xfrm>
                <a:off x="539552" y="692696"/>
                <a:ext cx="7992888" cy="5098319"/>
              </a:xfrm>
              <a:prstGeom prst="rect">
                <a:avLst/>
              </a:prstGeom>
              <a:blipFill>
                <a:blip r:embed="rId2"/>
                <a:stretch>
                  <a:fillRect l="-839" t="-837" r="-763" b="-1794"/>
                </a:stretch>
              </a:blipFill>
            </p:spPr>
            <p:txBody>
              <a:bodyPr/>
              <a:lstStyle/>
              <a:p>
                <a:r>
                  <a:rPr lang="es-AR">
                    <a:noFill/>
                  </a:rPr>
                  <a:t> </a:t>
                </a:r>
              </a:p>
            </p:txBody>
          </p:sp>
        </mc:Fallback>
      </mc:AlternateContent>
    </p:spTree>
    <p:extLst>
      <p:ext uri="{BB962C8B-B14F-4D97-AF65-F5344CB8AC3E}">
        <p14:creationId xmlns:p14="http://schemas.microsoft.com/office/powerpoint/2010/main" val="7112343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6337" y="1600994"/>
            <a:ext cx="6791325" cy="4524375"/>
          </a:xfrm>
        </p:spPr>
      </p:pic>
    </p:spTree>
    <p:extLst>
      <p:ext uri="{BB962C8B-B14F-4D97-AF65-F5344CB8AC3E}">
        <p14:creationId xmlns:p14="http://schemas.microsoft.com/office/powerpoint/2010/main" val="4732012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AR" sz="4800" b="1" i="1" dirty="0" smtClean="0">
                <a:solidFill>
                  <a:srgbClr val="002060"/>
                </a:solidFill>
                <a:effectLst>
                  <a:outerShdw blurRad="38100" dist="38100" dir="2700000" algn="tl">
                    <a:srgbClr val="000000">
                      <a:alpha val="43137"/>
                    </a:srgbClr>
                  </a:outerShdw>
                </a:effectLst>
              </a:rPr>
              <a:t>ELECTROMAGNETISMO</a:t>
            </a:r>
            <a:endParaRPr lang="es-AR" sz="4800" b="1" i="1"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277121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just"/>
            <a:r>
              <a:rPr lang="es-ES" sz="2000" dirty="0" smtClean="0">
                <a:latin typeface="Arial Narrow" pitchFamily="34" charset="0"/>
              </a:rPr>
              <a:t>Se hace circular una corriente eléctrica por un conductor rectilíneo y se observa que las limaduras de hierro se orientan siguiendo un patrón circular.</a:t>
            </a:r>
            <a:endParaRPr lang="es-ES" sz="2000" dirty="0">
              <a:latin typeface="Arial Narrow" pitchFamily="34" charset="0"/>
            </a:endParaRPr>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640" y="1700808"/>
            <a:ext cx="6448425" cy="4467225"/>
          </a:xfrm>
        </p:spPr>
      </p:pic>
    </p:spTree>
    <p:extLst>
      <p:ext uri="{BB962C8B-B14F-4D97-AF65-F5344CB8AC3E}">
        <p14:creationId xmlns:p14="http://schemas.microsoft.com/office/powerpoint/2010/main" val="36191277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4450" y="1340768"/>
            <a:ext cx="5795099" cy="4785395"/>
          </a:xfrm>
        </p:spPr>
      </p:pic>
      <p:sp>
        <p:nvSpPr>
          <p:cNvPr id="5" name="1 Título"/>
          <p:cNvSpPr>
            <a:spLocks noGrp="1"/>
          </p:cNvSpPr>
          <p:nvPr>
            <p:ph type="title"/>
          </p:nvPr>
        </p:nvSpPr>
        <p:spPr>
          <a:xfrm>
            <a:off x="457200" y="274638"/>
            <a:ext cx="8229600" cy="1143000"/>
          </a:xfrm>
        </p:spPr>
        <p:txBody>
          <a:bodyPr>
            <a:normAutofit/>
          </a:bodyPr>
          <a:lstStyle/>
          <a:p>
            <a:pPr algn="just"/>
            <a:r>
              <a:rPr lang="es-ES" sz="2000" dirty="0" smtClean="0">
                <a:latin typeface="Arial Narrow" pitchFamily="34" charset="0"/>
              </a:rPr>
              <a:t>Si se depositan sobre el plano perpendicular, agujas imantadas estas se orientan siguiendo la línea concéntrica del campo, es decir se alinea, si se cambia de sentido el sentido de la corriente se invierte el sentido de orientación de las agujas imantadas</a:t>
            </a:r>
            <a:endParaRPr lang="es-ES" sz="2000" dirty="0">
              <a:latin typeface="Arial Narrow" pitchFamily="34" charset="0"/>
            </a:endParaRPr>
          </a:p>
        </p:txBody>
      </p:sp>
    </p:spTree>
    <p:extLst>
      <p:ext uri="{BB962C8B-B14F-4D97-AF65-F5344CB8AC3E}">
        <p14:creationId xmlns:p14="http://schemas.microsoft.com/office/powerpoint/2010/main" val="15267575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5656" y="1340768"/>
            <a:ext cx="6120680" cy="5040560"/>
          </a:xfrm>
        </p:spPr>
      </p:pic>
      <p:sp>
        <p:nvSpPr>
          <p:cNvPr id="5" name="1 Título"/>
          <p:cNvSpPr>
            <a:spLocks noGrp="1"/>
          </p:cNvSpPr>
          <p:nvPr>
            <p:ph type="title"/>
          </p:nvPr>
        </p:nvSpPr>
        <p:spPr>
          <a:xfrm>
            <a:off x="457200" y="274638"/>
            <a:ext cx="8229600" cy="1143000"/>
          </a:xfrm>
        </p:spPr>
        <p:txBody>
          <a:bodyPr>
            <a:normAutofit/>
          </a:bodyPr>
          <a:lstStyle/>
          <a:p>
            <a:pPr algn="just"/>
            <a:r>
              <a:rPr lang="es-ES" sz="2000" dirty="0" smtClean="0">
                <a:latin typeface="Arial Narrow" pitchFamily="34" charset="0"/>
              </a:rPr>
              <a:t>El sentido de las líneas de fuerza se las determina mediante la aplicación de la regla del sacacorchos o de Maxwell e indica que el giro de las líneas es el que seguiría un sacacorchos que avanzo el mismo sentido de circulación de la corriente.</a:t>
            </a:r>
            <a:endParaRPr lang="es-ES" sz="2000" dirty="0">
              <a:latin typeface="Arial Narrow" pitchFamily="34" charset="0"/>
            </a:endParaRPr>
          </a:p>
        </p:txBody>
      </p:sp>
    </p:spTree>
    <p:extLst>
      <p:ext uri="{BB962C8B-B14F-4D97-AF65-F5344CB8AC3E}">
        <p14:creationId xmlns:p14="http://schemas.microsoft.com/office/powerpoint/2010/main" val="10224818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5425" y="2362994"/>
            <a:ext cx="6153150" cy="3000375"/>
          </a:xfrm>
        </p:spPr>
      </p:pic>
      <p:sp>
        <p:nvSpPr>
          <p:cNvPr id="5" name="1 Título"/>
          <p:cNvSpPr>
            <a:spLocks noGrp="1"/>
          </p:cNvSpPr>
          <p:nvPr>
            <p:ph type="title"/>
          </p:nvPr>
        </p:nvSpPr>
        <p:spPr>
          <a:xfrm>
            <a:off x="457200" y="274638"/>
            <a:ext cx="8229600" cy="1143000"/>
          </a:xfrm>
        </p:spPr>
        <p:txBody>
          <a:bodyPr>
            <a:normAutofit/>
          </a:bodyPr>
          <a:lstStyle/>
          <a:p>
            <a:pPr algn="just"/>
            <a:r>
              <a:rPr lang="es-ES" sz="2000" dirty="0" smtClean="0">
                <a:latin typeface="Arial Narrow" pitchFamily="34" charset="0"/>
              </a:rPr>
              <a:t>El sentido de la corriente en un conductor que atraviesa el plano de análisis se lo representa mediante </a:t>
            </a:r>
            <a:r>
              <a:rPr lang="es-ES" sz="2000" b="1" dirty="0" smtClean="0">
                <a:effectLst>
                  <a:outerShdw blurRad="38100" dist="38100" dir="2700000" algn="tl">
                    <a:srgbClr val="000000">
                      <a:alpha val="43137"/>
                    </a:srgbClr>
                  </a:outerShdw>
                </a:effectLst>
                <a:latin typeface="Arial Narrow" pitchFamily="34" charset="0"/>
              </a:rPr>
              <a:t>un punto</a:t>
            </a:r>
            <a:r>
              <a:rPr lang="es-ES" sz="2000" dirty="0" smtClean="0">
                <a:latin typeface="Arial Narrow" pitchFamily="34" charset="0"/>
              </a:rPr>
              <a:t> para indicar que sale del papel o </a:t>
            </a:r>
            <a:r>
              <a:rPr lang="es-ES" sz="2000" b="1" dirty="0" smtClean="0">
                <a:effectLst>
                  <a:outerShdw blurRad="38100" dist="38100" dir="2700000" algn="tl">
                    <a:srgbClr val="000000">
                      <a:alpha val="43137"/>
                    </a:srgbClr>
                  </a:outerShdw>
                </a:effectLst>
                <a:latin typeface="Arial Narrow" pitchFamily="34" charset="0"/>
              </a:rPr>
              <a:t>un aspa </a:t>
            </a:r>
            <a:r>
              <a:rPr lang="es-ES" sz="2000" dirty="0" smtClean="0">
                <a:latin typeface="Arial Narrow" pitchFamily="34" charset="0"/>
              </a:rPr>
              <a:t>para aquellas que son entrantes al papel, similar a una flecha.</a:t>
            </a:r>
            <a:endParaRPr lang="es-ES" sz="2000" dirty="0">
              <a:latin typeface="Arial Narrow" pitchFamily="34" charset="0"/>
            </a:endParaRPr>
          </a:p>
        </p:txBody>
      </p:sp>
    </p:spTree>
    <p:extLst>
      <p:ext uri="{BB962C8B-B14F-4D97-AF65-F5344CB8AC3E}">
        <p14:creationId xmlns:p14="http://schemas.microsoft.com/office/powerpoint/2010/main" val="31929344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3688" y="2492896"/>
            <a:ext cx="5081588" cy="3228975"/>
          </a:xfrm>
        </p:spPr>
      </p:pic>
      <p:sp>
        <p:nvSpPr>
          <p:cNvPr id="6" name="1 Título"/>
          <p:cNvSpPr>
            <a:spLocks noGrp="1"/>
          </p:cNvSpPr>
          <p:nvPr>
            <p:ph type="title"/>
          </p:nvPr>
        </p:nvSpPr>
        <p:spPr>
          <a:xfrm>
            <a:off x="457200" y="274638"/>
            <a:ext cx="8229600" cy="1143000"/>
          </a:xfrm>
        </p:spPr>
        <p:txBody>
          <a:bodyPr>
            <a:normAutofit/>
          </a:bodyPr>
          <a:lstStyle/>
          <a:p>
            <a:pPr algn="just"/>
            <a:r>
              <a:rPr lang="es-ES" sz="2000" dirty="0" smtClean="0">
                <a:latin typeface="Arial Narrow" pitchFamily="34" charset="0"/>
              </a:rPr>
              <a:t>Según sea entrante la corriente al plano de análisis o saliente del mismo se representan los sentidos de las líneas de campo mediante la aplicación de la regla del sacacorchos.</a:t>
            </a:r>
            <a:endParaRPr lang="es-ES" sz="2000" dirty="0">
              <a:latin typeface="Arial Narrow" pitchFamily="34" charset="0"/>
            </a:endParaRPr>
          </a:p>
        </p:txBody>
      </p:sp>
    </p:spTree>
    <p:extLst>
      <p:ext uri="{BB962C8B-B14F-4D97-AF65-F5344CB8AC3E}">
        <p14:creationId xmlns:p14="http://schemas.microsoft.com/office/powerpoint/2010/main" val="36259406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672" y="188640"/>
            <a:ext cx="5276850" cy="2809875"/>
          </a:xfrm>
          <a:prstGeom prst="rect">
            <a:avLst/>
          </a:prstGeom>
        </p:spPr>
      </p:pic>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1001" y="3286125"/>
            <a:ext cx="5905500" cy="3571875"/>
          </a:xfrm>
          <a:prstGeom prst="rect">
            <a:avLst/>
          </a:prstGeom>
        </p:spPr>
      </p:pic>
    </p:spTree>
    <p:extLst>
      <p:ext uri="{BB962C8B-B14F-4D97-AF65-F5344CB8AC3E}">
        <p14:creationId xmlns:p14="http://schemas.microsoft.com/office/powerpoint/2010/main" val="9881440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7337" y="2082006"/>
            <a:ext cx="6029325" cy="3562350"/>
          </a:xfrm>
        </p:spPr>
      </p:pic>
      <p:sp>
        <p:nvSpPr>
          <p:cNvPr id="5" name="1 Título"/>
          <p:cNvSpPr>
            <a:spLocks noGrp="1"/>
          </p:cNvSpPr>
          <p:nvPr>
            <p:ph type="title"/>
          </p:nvPr>
        </p:nvSpPr>
        <p:spPr>
          <a:xfrm>
            <a:off x="457200" y="274638"/>
            <a:ext cx="8229600" cy="1143000"/>
          </a:xfrm>
        </p:spPr>
        <p:txBody>
          <a:bodyPr>
            <a:normAutofit/>
          </a:bodyPr>
          <a:lstStyle/>
          <a:p>
            <a:pPr algn="just"/>
            <a:r>
              <a:rPr lang="es-ES" sz="2000" dirty="0" smtClean="0">
                <a:latin typeface="Arial Narrow" pitchFamily="34" charset="0"/>
              </a:rPr>
              <a:t>Si se conforma una bobina, se observa que el campo magnético adopta la forma mostrada en la figura el sentido se obtiene aplicando la regla del sacacorchos.</a:t>
            </a:r>
            <a:endParaRPr lang="es-ES" sz="2000" dirty="0">
              <a:latin typeface="Arial Narrow" pitchFamily="34" charset="0"/>
            </a:endParaRPr>
          </a:p>
        </p:txBody>
      </p:sp>
    </p:spTree>
    <p:extLst>
      <p:ext uri="{BB962C8B-B14F-4D97-AF65-F5344CB8AC3E}">
        <p14:creationId xmlns:p14="http://schemas.microsoft.com/office/powerpoint/2010/main" val="16626340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88640"/>
            <a:ext cx="8229600" cy="5937523"/>
          </a:xfrm>
        </p:spPr>
        <p:txBody>
          <a:bodyPr>
            <a:normAutofit/>
          </a:bodyPr>
          <a:lstStyle/>
          <a:p>
            <a:pPr marL="0" indent="0">
              <a:buNone/>
            </a:pPr>
            <a:r>
              <a:rPr lang="es-AR" sz="2400" dirty="0" smtClean="0">
                <a:latin typeface="Arial Narrow" pitchFamily="34" charset="0"/>
              </a:rPr>
              <a:t>			</a:t>
            </a:r>
            <a:r>
              <a:rPr lang="es-AR" sz="2400" b="1" u="sng" dirty="0" smtClean="0">
                <a:solidFill>
                  <a:srgbClr val="002060"/>
                </a:solidFill>
                <a:effectLst>
                  <a:outerShdw blurRad="38100" dist="38100" dir="2700000" algn="tl">
                    <a:srgbClr val="000000">
                      <a:alpha val="43137"/>
                    </a:srgbClr>
                  </a:outerShdw>
                </a:effectLst>
                <a:latin typeface="Arial Narrow" pitchFamily="34" charset="0"/>
              </a:rPr>
              <a:t>IMANES</a:t>
            </a:r>
          </a:p>
          <a:p>
            <a:pPr marL="0" indent="0">
              <a:buNone/>
            </a:pPr>
            <a:r>
              <a:rPr lang="es-AR" sz="2000" dirty="0" smtClean="0">
                <a:latin typeface="Arial Narrow" pitchFamily="34" charset="0"/>
              </a:rPr>
              <a:t>Son cuerpos que poseen la propiedad de atraer el hierro.</a:t>
            </a:r>
          </a:p>
          <a:p>
            <a:pPr marL="0" indent="0">
              <a:buNone/>
            </a:pPr>
            <a:endParaRPr lang="es-AR" sz="2000" dirty="0" smtClean="0">
              <a:latin typeface="Arial Narrow" pitchFamily="34" charset="0"/>
            </a:endParaRPr>
          </a:p>
          <a:p>
            <a:pPr marL="0" indent="0">
              <a:buNone/>
            </a:pPr>
            <a:r>
              <a:rPr lang="es-AR" sz="2000" dirty="0" smtClean="0">
                <a:latin typeface="Arial Narrow" pitchFamily="34" charset="0"/>
              </a:rPr>
              <a:t>TIPOS DE IMANES</a:t>
            </a:r>
          </a:p>
          <a:p>
            <a:pPr marL="0" indent="0">
              <a:buNone/>
            </a:pPr>
            <a:endParaRPr lang="es-AR" sz="2000" dirty="0" smtClean="0">
              <a:latin typeface="Arial Narrow" pitchFamily="34" charset="0"/>
            </a:endParaRPr>
          </a:p>
          <a:p>
            <a:pPr marL="457200" indent="-457200">
              <a:buAutoNum type="arabicParenR"/>
            </a:pPr>
            <a:r>
              <a:rPr lang="es-AR" sz="2000" b="1" dirty="0" smtClean="0">
                <a:effectLst>
                  <a:outerShdw blurRad="38100" dist="38100" dir="2700000" algn="tl">
                    <a:srgbClr val="000000">
                      <a:alpha val="43137"/>
                    </a:srgbClr>
                  </a:outerShdw>
                </a:effectLst>
                <a:latin typeface="Arial Narrow" pitchFamily="34" charset="0"/>
              </a:rPr>
              <a:t>Imanes Naturales</a:t>
            </a:r>
            <a:r>
              <a:rPr lang="es-AR" sz="2000" dirty="0" smtClean="0">
                <a:latin typeface="Arial Narrow" pitchFamily="34" charset="0"/>
              </a:rPr>
              <a:t>: Son minerales de Hierro (Magnetita) que se encuentran en la naturaleza.</a:t>
            </a:r>
          </a:p>
          <a:p>
            <a:pPr marL="457200" indent="-457200">
              <a:buAutoNum type="arabicParenR"/>
            </a:pPr>
            <a:r>
              <a:rPr lang="es-AR" sz="2000" b="1" dirty="0" smtClean="0">
                <a:effectLst>
                  <a:outerShdw blurRad="38100" dist="38100" dir="2700000" algn="tl">
                    <a:srgbClr val="000000">
                      <a:alpha val="43137"/>
                    </a:srgbClr>
                  </a:outerShdw>
                </a:effectLst>
                <a:latin typeface="Arial Narrow" pitchFamily="34" charset="0"/>
              </a:rPr>
              <a:t>Imanes Artificiales</a:t>
            </a:r>
            <a:r>
              <a:rPr lang="es-AR" sz="2000" dirty="0" smtClean="0">
                <a:latin typeface="Arial Narrow" pitchFamily="34" charset="0"/>
              </a:rPr>
              <a:t>: Son piezas de Hierro que adquieren propiedades magnéticas.</a:t>
            </a:r>
          </a:p>
          <a:p>
            <a:pPr marL="0" indent="0">
              <a:buNone/>
            </a:pPr>
            <a:r>
              <a:rPr lang="es-AR" sz="2000" dirty="0" smtClean="0">
                <a:latin typeface="Arial Narrow" pitchFamily="34" charset="0"/>
              </a:rPr>
              <a:t>	a) </a:t>
            </a:r>
            <a:r>
              <a:rPr lang="es-AR" sz="2000" b="1" dirty="0" smtClean="0">
                <a:latin typeface="Arial Narrow" pitchFamily="34" charset="0"/>
              </a:rPr>
              <a:t>Imanes temporales</a:t>
            </a:r>
            <a:r>
              <a:rPr lang="es-AR" sz="2000" dirty="0" smtClean="0">
                <a:latin typeface="Arial Narrow" pitchFamily="34" charset="0"/>
              </a:rPr>
              <a:t>:Son todos los constituidos por </a:t>
            </a:r>
            <a:r>
              <a:rPr lang="es-AR" sz="2000" dirty="0">
                <a:latin typeface="Arial Narrow" pitchFamily="34" charset="0"/>
              </a:rPr>
              <a:t>H</a:t>
            </a:r>
            <a:r>
              <a:rPr lang="es-AR" sz="2000" dirty="0" smtClean="0">
                <a:latin typeface="Arial Narrow" pitchFamily="34" charset="0"/>
              </a:rPr>
              <a:t>ierro dulce ( aleación </a:t>
            </a:r>
          </a:p>
          <a:p>
            <a:pPr marL="0" indent="0">
              <a:buNone/>
            </a:pPr>
            <a:r>
              <a:rPr lang="es-AR" sz="2000" dirty="0" smtClean="0">
                <a:latin typeface="Arial Narrow" pitchFamily="34" charset="0"/>
              </a:rPr>
              <a:t>	     Hierro-Carbono con menos de 0,2% de Carbono), que pierde sus     </a:t>
            </a:r>
          </a:p>
          <a:p>
            <a:pPr marL="0" indent="0">
              <a:buNone/>
            </a:pPr>
            <a:r>
              <a:rPr lang="es-AR" sz="2000" dirty="0" smtClean="0">
                <a:latin typeface="Arial Narrow" pitchFamily="34" charset="0"/>
              </a:rPr>
              <a:t>	     propiedades magnéticas cuando cesa la causa imanadora.</a:t>
            </a:r>
          </a:p>
          <a:p>
            <a:pPr marL="0" indent="0">
              <a:buNone/>
            </a:pPr>
            <a:r>
              <a:rPr lang="es-AR" sz="2000" dirty="0" smtClean="0">
                <a:latin typeface="Arial Narrow" pitchFamily="34" charset="0"/>
              </a:rPr>
              <a:t>	b) </a:t>
            </a:r>
            <a:r>
              <a:rPr lang="es-AR" sz="2000" b="1" dirty="0" smtClean="0">
                <a:latin typeface="Arial Narrow" pitchFamily="34" charset="0"/>
              </a:rPr>
              <a:t>Imanes permanentes</a:t>
            </a:r>
            <a:r>
              <a:rPr lang="es-AR" sz="2000" dirty="0" smtClean="0">
                <a:latin typeface="Arial Narrow" pitchFamily="34" charset="0"/>
              </a:rPr>
              <a:t>:Son todos constituidos por Acero(aleación </a:t>
            </a:r>
            <a:r>
              <a:rPr lang="es-AR" sz="2000" dirty="0">
                <a:latin typeface="Arial Narrow" pitchFamily="34" charset="0"/>
              </a:rPr>
              <a:t>H</a:t>
            </a:r>
            <a:r>
              <a:rPr lang="es-AR" sz="2000" dirty="0" smtClean="0">
                <a:latin typeface="Arial Narrow" pitchFamily="34" charset="0"/>
              </a:rPr>
              <a:t>ierro-</a:t>
            </a:r>
          </a:p>
          <a:p>
            <a:pPr marL="0" indent="0">
              <a:buNone/>
            </a:pPr>
            <a:r>
              <a:rPr lang="es-AR" sz="2000" dirty="0" smtClean="0">
                <a:latin typeface="Arial Narrow" pitchFamily="34" charset="0"/>
              </a:rPr>
              <a:t>	    Carbono, del 0,2% al 1,7% de Carbono), que conservan sus propiedades</a:t>
            </a:r>
          </a:p>
          <a:p>
            <a:pPr marL="0" indent="0">
              <a:buNone/>
            </a:pPr>
            <a:r>
              <a:rPr lang="es-AR" sz="2000" dirty="0" smtClean="0">
                <a:latin typeface="Arial Narrow" pitchFamily="34" charset="0"/>
              </a:rPr>
              <a:t>                    magnéticas cuando cesa la causa imanadora.</a:t>
            </a:r>
          </a:p>
          <a:p>
            <a:endParaRPr lang="es-AR" sz="2000" dirty="0" smtClean="0">
              <a:latin typeface="Arial Narrow" pitchFamily="34" charset="0"/>
            </a:endParaRPr>
          </a:p>
          <a:p>
            <a:endParaRPr lang="es-AR" sz="2000" dirty="0">
              <a:latin typeface="Arial Narrow" pitchFamily="34" charset="0"/>
            </a:endParaRPr>
          </a:p>
          <a:p>
            <a:endParaRPr lang="es-AR" sz="2000" dirty="0" smtClean="0">
              <a:latin typeface="Arial Narrow" pitchFamily="34" charset="0"/>
            </a:endParaRPr>
          </a:p>
          <a:p>
            <a:endParaRPr lang="es-AR" sz="2000" dirty="0">
              <a:latin typeface="Arial Narrow" pitchFamily="34" charset="0"/>
            </a:endParaRPr>
          </a:p>
        </p:txBody>
      </p:sp>
    </p:spTree>
    <p:extLst>
      <p:ext uri="{BB962C8B-B14F-4D97-AF65-F5344CB8AC3E}">
        <p14:creationId xmlns:p14="http://schemas.microsoft.com/office/powerpoint/2010/main" val="19300918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7387" y="2315369"/>
            <a:ext cx="5229225" cy="3095625"/>
          </a:xfrm>
        </p:spPr>
      </p:pic>
      <p:sp>
        <p:nvSpPr>
          <p:cNvPr id="5" name="1 Título"/>
          <p:cNvSpPr>
            <a:spLocks noGrp="1"/>
          </p:cNvSpPr>
          <p:nvPr>
            <p:ph type="title"/>
          </p:nvPr>
        </p:nvSpPr>
        <p:spPr>
          <a:xfrm>
            <a:off x="457200" y="274638"/>
            <a:ext cx="8229600" cy="1143000"/>
          </a:xfrm>
        </p:spPr>
        <p:txBody>
          <a:bodyPr>
            <a:normAutofit/>
          </a:bodyPr>
          <a:lstStyle/>
          <a:p>
            <a:pPr algn="just"/>
            <a:r>
              <a:rPr lang="es-ES" sz="2000" dirty="0" smtClean="0">
                <a:latin typeface="Arial Narrow" pitchFamily="34" charset="0"/>
              </a:rPr>
              <a:t>Si además se depositan limaduras de hierro sobre el plano de análisis se observa una distribución del campo como el de la figura.</a:t>
            </a:r>
            <a:endParaRPr lang="es-ES" sz="2000" dirty="0">
              <a:latin typeface="Arial Narrow" pitchFamily="34" charset="0"/>
            </a:endParaRPr>
          </a:p>
        </p:txBody>
      </p:sp>
    </p:spTree>
    <p:extLst>
      <p:ext uri="{BB962C8B-B14F-4D97-AF65-F5344CB8AC3E}">
        <p14:creationId xmlns:p14="http://schemas.microsoft.com/office/powerpoint/2010/main" val="19612464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80" y="1700808"/>
            <a:ext cx="6584898" cy="4256593"/>
          </a:xfrm>
        </p:spPr>
      </p:pic>
      <p:sp>
        <p:nvSpPr>
          <p:cNvPr id="5" name="1 Título"/>
          <p:cNvSpPr>
            <a:spLocks noGrp="1"/>
          </p:cNvSpPr>
          <p:nvPr>
            <p:ph type="title"/>
          </p:nvPr>
        </p:nvSpPr>
        <p:spPr>
          <a:xfrm>
            <a:off x="457200" y="274638"/>
            <a:ext cx="8229600" cy="1143000"/>
          </a:xfrm>
        </p:spPr>
        <p:txBody>
          <a:bodyPr>
            <a:normAutofit/>
          </a:bodyPr>
          <a:lstStyle/>
          <a:p>
            <a:pPr algn="just"/>
            <a:r>
              <a:rPr lang="es-ES" sz="2000" dirty="0" smtClean="0">
                <a:latin typeface="Arial Narrow" pitchFamily="34" charset="0"/>
              </a:rPr>
              <a:t>La inducción B en el centro de la espira esta representada por un vector paralelo al plano de análisis y con el sentido indicado, la expresión de B indica que esta en relación directa de la corriente e inversamente proporcional a el radio de la espira.</a:t>
            </a:r>
            <a:endParaRPr lang="es-ES" sz="2000" dirty="0">
              <a:latin typeface="Arial Narrow" pitchFamily="34" charset="0"/>
            </a:endParaRPr>
          </a:p>
        </p:txBody>
      </p:sp>
      <mc:AlternateContent xmlns:mc="http://schemas.openxmlformats.org/markup-compatibility/2006" xmlns:a14="http://schemas.microsoft.com/office/drawing/2010/main">
        <mc:Choice Requires="a14">
          <p:sp>
            <p:nvSpPr>
              <p:cNvPr id="2" name="1 CuadroTexto"/>
              <p:cNvSpPr txBox="1"/>
              <p:nvPr/>
            </p:nvSpPr>
            <p:spPr>
              <a:xfrm>
                <a:off x="6012160" y="3573016"/>
                <a:ext cx="2592288" cy="12407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sz="4000" i="1" smtClean="0">
                              <a:latin typeface="Cambria Math" panose="02040503050406030204" pitchFamily="18" charset="0"/>
                            </a:rPr>
                          </m:ctrlPr>
                        </m:sSubPr>
                        <m:e>
                          <m:r>
                            <a:rPr lang="es-ES" sz="4000" b="0" i="1" smtClean="0">
                              <a:latin typeface="Cambria Math"/>
                            </a:rPr>
                            <m:t>𝐵</m:t>
                          </m:r>
                          <m:r>
                            <a:rPr lang="es-ES" sz="4000" b="0" i="1" smtClean="0">
                              <a:latin typeface="Cambria Math"/>
                            </a:rPr>
                            <m:t>= µ</m:t>
                          </m:r>
                        </m:e>
                        <m:sub>
                          <m:r>
                            <a:rPr lang="es-ES" sz="4000" b="0" i="1" smtClean="0">
                              <a:latin typeface="Cambria Math"/>
                            </a:rPr>
                            <m:t>0</m:t>
                          </m:r>
                        </m:sub>
                      </m:sSub>
                      <m:f>
                        <m:fPr>
                          <m:ctrlPr>
                            <a:rPr lang="es-ES" sz="4000" i="1" smtClean="0">
                              <a:latin typeface="Cambria Math" panose="02040503050406030204" pitchFamily="18" charset="0"/>
                            </a:rPr>
                          </m:ctrlPr>
                        </m:fPr>
                        <m:num>
                          <m:r>
                            <a:rPr lang="es-ES" sz="4000" b="0" i="1" smtClean="0">
                              <a:latin typeface="Cambria Math"/>
                            </a:rPr>
                            <m:t>𝑁𝐼</m:t>
                          </m:r>
                        </m:num>
                        <m:den>
                          <m:r>
                            <a:rPr lang="es-ES" sz="4000" b="0" i="1" smtClean="0">
                              <a:latin typeface="Cambria Math"/>
                            </a:rPr>
                            <m:t>2</m:t>
                          </m:r>
                          <m:r>
                            <a:rPr lang="es-ES" sz="4000" b="0" i="1" smtClean="0">
                              <a:latin typeface="Cambria Math"/>
                            </a:rPr>
                            <m:t>𝑟</m:t>
                          </m:r>
                        </m:den>
                      </m:f>
                    </m:oMath>
                  </m:oMathPara>
                </a14:m>
                <a:endParaRPr lang="es-ES" sz="4000" dirty="0"/>
              </a:p>
            </p:txBody>
          </p:sp>
        </mc:Choice>
        <mc:Fallback xmlns="">
          <p:sp>
            <p:nvSpPr>
              <p:cNvPr id="2" name="1 CuadroTexto"/>
              <p:cNvSpPr txBox="1">
                <a:spLocks noRot="1" noChangeAspect="1" noMove="1" noResize="1" noEditPoints="1" noAdjustHandles="1" noChangeArrowheads="1" noChangeShapeType="1" noTextEdit="1"/>
              </p:cNvSpPr>
              <p:nvPr/>
            </p:nvSpPr>
            <p:spPr>
              <a:xfrm>
                <a:off x="6012160" y="3573016"/>
                <a:ext cx="2592288" cy="1240789"/>
              </a:xfrm>
              <a:prstGeom prst="rect">
                <a:avLst/>
              </a:prstGeom>
              <a:blipFill rotWithShape="1">
                <a:blip r:embed="rId3"/>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25617762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79712" y="1844824"/>
            <a:ext cx="5095096" cy="4525963"/>
          </a:xfrm>
        </p:spPr>
      </p:pic>
      <p:sp>
        <p:nvSpPr>
          <p:cNvPr id="5" name="1 Título"/>
          <p:cNvSpPr>
            <a:spLocks noGrp="1"/>
          </p:cNvSpPr>
          <p:nvPr>
            <p:ph type="title"/>
          </p:nvPr>
        </p:nvSpPr>
        <p:spPr>
          <a:xfrm>
            <a:off x="467544" y="260648"/>
            <a:ext cx="8229600" cy="1143000"/>
          </a:xfrm>
        </p:spPr>
        <p:txBody>
          <a:bodyPr>
            <a:normAutofit fontScale="90000"/>
          </a:bodyPr>
          <a:lstStyle/>
          <a:p>
            <a:pPr algn="just"/>
            <a:r>
              <a:rPr lang="es-ES" sz="2200" dirty="0" smtClean="0">
                <a:latin typeface="Arial Narrow" pitchFamily="34" charset="0"/>
              </a:rPr>
              <a:t>Si se conforma una bobina o solenoide el campo se suma y unifica a lo largo de la bobina se puede representar el sentido de las líneas de campo mediante una configuración ficticia donde el polo Norte esta donde salen las líneas y el polo sur donde ingresan las líneas</a:t>
            </a:r>
            <a:endParaRPr lang="es-ES" sz="2200" dirty="0">
              <a:latin typeface="Arial Narrow" pitchFamily="34" charset="0"/>
            </a:endParaRPr>
          </a:p>
        </p:txBody>
      </p:sp>
    </p:spTree>
    <p:extLst>
      <p:ext uri="{BB962C8B-B14F-4D97-AF65-F5344CB8AC3E}">
        <p14:creationId xmlns:p14="http://schemas.microsoft.com/office/powerpoint/2010/main" val="18419400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1916832"/>
            <a:ext cx="5200650" cy="3790950"/>
          </a:xfrm>
        </p:spPr>
      </p:pic>
      <p:sp>
        <p:nvSpPr>
          <p:cNvPr id="5" name="1 Título"/>
          <p:cNvSpPr>
            <a:spLocks noGrp="1"/>
          </p:cNvSpPr>
          <p:nvPr>
            <p:ph type="title"/>
          </p:nvPr>
        </p:nvSpPr>
        <p:spPr>
          <a:xfrm>
            <a:off x="457200" y="274638"/>
            <a:ext cx="8229600" cy="1143000"/>
          </a:xfrm>
        </p:spPr>
        <p:txBody>
          <a:bodyPr>
            <a:normAutofit/>
          </a:bodyPr>
          <a:lstStyle/>
          <a:p>
            <a:pPr algn="just"/>
            <a:r>
              <a:rPr lang="es-ES" sz="2000" dirty="0" smtClean="0">
                <a:latin typeface="Arial Narrow" pitchFamily="34" charset="0"/>
              </a:rPr>
              <a:t>La expresión del campo en una bobina esta determinado por la siguiente ecuación.</a:t>
            </a:r>
            <a:endParaRPr lang="es-ES" sz="2000" dirty="0">
              <a:latin typeface="Arial Narrow" pitchFamily="34" charset="0"/>
            </a:endParaRPr>
          </a:p>
        </p:txBody>
      </p:sp>
      <mc:AlternateContent xmlns:mc="http://schemas.openxmlformats.org/markup-compatibility/2006" xmlns:a14="http://schemas.microsoft.com/office/drawing/2010/main">
        <mc:Choice Requires="a14">
          <p:sp>
            <p:nvSpPr>
              <p:cNvPr id="6" name="5 CuadroTexto"/>
              <p:cNvSpPr txBox="1"/>
              <p:nvPr/>
            </p:nvSpPr>
            <p:spPr>
              <a:xfrm>
                <a:off x="5977377" y="2992728"/>
                <a:ext cx="2592288" cy="12407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sz="4000" i="1" smtClean="0">
                              <a:latin typeface="Cambria Math" panose="02040503050406030204" pitchFamily="18" charset="0"/>
                            </a:rPr>
                          </m:ctrlPr>
                        </m:sSubPr>
                        <m:e>
                          <m:r>
                            <a:rPr lang="es-ES" sz="4000" b="0" i="1" smtClean="0">
                              <a:latin typeface="Cambria Math"/>
                            </a:rPr>
                            <m:t>𝐵</m:t>
                          </m:r>
                          <m:r>
                            <a:rPr lang="es-ES" sz="4000" b="0" i="1" smtClean="0">
                              <a:latin typeface="Cambria Math"/>
                            </a:rPr>
                            <m:t>= µ</m:t>
                          </m:r>
                        </m:e>
                        <m:sub>
                          <m:r>
                            <a:rPr lang="es-ES" sz="4000" b="0" i="1" smtClean="0">
                              <a:latin typeface="Cambria Math"/>
                            </a:rPr>
                            <m:t>0</m:t>
                          </m:r>
                        </m:sub>
                      </m:sSub>
                      <m:f>
                        <m:fPr>
                          <m:ctrlPr>
                            <a:rPr lang="es-ES" sz="4000" i="1" smtClean="0">
                              <a:latin typeface="Cambria Math" panose="02040503050406030204" pitchFamily="18" charset="0"/>
                            </a:rPr>
                          </m:ctrlPr>
                        </m:fPr>
                        <m:num>
                          <m:r>
                            <a:rPr lang="es-ES" sz="4000" b="0" i="1" smtClean="0">
                              <a:latin typeface="Cambria Math"/>
                            </a:rPr>
                            <m:t>𝑁𝐼</m:t>
                          </m:r>
                        </m:num>
                        <m:den>
                          <m:r>
                            <a:rPr lang="es-ES" sz="4000" b="0" i="1" smtClean="0">
                              <a:latin typeface="Cambria Math"/>
                            </a:rPr>
                            <m:t>𝐿</m:t>
                          </m:r>
                        </m:den>
                      </m:f>
                    </m:oMath>
                  </m:oMathPara>
                </a14:m>
                <a:endParaRPr lang="es-ES" sz="4000" dirty="0"/>
              </a:p>
            </p:txBody>
          </p:sp>
        </mc:Choice>
        <mc:Fallback xmlns="">
          <p:sp>
            <p:nvSpPr>
              <p:cNvPr id="6" name="5 CuadroTexto"/>
              <p:cNvSpPr txBox="1">
                <a:spLocks noRot="1" noChangeAspect="1" noMove="1" noResize="1" noEditPoints="1" noAdjustHandles="1" noChangeArrowheads="1" noChangeShapeType="1" noTextEdit="1"/>
              </p:cNvSpPr>
              <p:nvPr/>
            </p:nvSpPr>
            <p:spPr>
              <a:xfrm>
                <a:off x="5977377" y="2992728"/>
                <a:ext cx="2592288" cy="1240789"/>
              </a:xfrm>
              <a:prstGeom prst="rect">
                <a:avLst/>
              </a:prstGeom>
              <a:blipFill rotWithShape="1">
                <a:blip r:embed="rId3"/>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23024182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2420888"/>
            <a:ext cx="6984776" cy="3240360"/>
          </a:xfrm>
        </p:spPr>
      </p:pic>
      <p:sp>
        <p:nvSpPr>
          <p:cNvPr id="5" name="1 Título"/>
          <p:cNvSpPr>
            <a:spLocks noGrp="1"/>
          </p:cNvSpPr>
          <p:nvPr>
            <p:ph type="title"/>
          </p:nvPr>
        </p:nvSpPr>
        <p:spPr>
          <a:xfrm>
            <a:off x="457200" y="274638"/>
            <a:ext cx="8229600" cy="1143000"/>
          </a:xfrm>
        </p:spPr>
        <p:txBody>
          <a:bodyPr>
            <a:normAutofit/>
          </a:bodyPr>
          <a:lstStyle/>
          <a:p>
            <a:pPr algn="just"/>
            <a:r>
              <a:rPr lang="es-ES" sz="2000" dirty="0" smtClean="0">
                <a:latin typeface="Arial Narrow" pitchFamily="34" charset="0"/>
              </a:rPr>
              <a:t>Si se dispone de un arrollamiento en una barra de hierro y se hace circular una corriente I impulsada por la fuente notándose la distribución del campo siguiendo el análisis detallado anteriormente.</a:t>
            </a:r>
            <a:endParaRPr lang="es-ES" sz="2000" dirty="0">
              <a:latin typeface="Arial Narrow" pitchFamily="34" charset="0"/>
            </a:endParaRPr>
          </a:p>
        </p:txBody>
      </p:sp>
    </p:spTree>
    <p:extLst>
      <p:ext uri="{BB962C8B-B14F-4D97-AF65-F5344CB8AC3E}">
        <p14:creationId xmlns:p14="http://schemas.microsoft.com/office/powerpoint/2010/main" val="21567678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457200" y="274638"/>
            <a:ext cx="8291264" cy="1570186"/>
          </a:xfrm>
        </p:spPr>
        <p:txBody>
          <a:bodyPr>
            <a:normAutofit fontScale="90000"/>
          </a:bodyPr>
          <a:lstStyle/>
          <a:p>
            <a:pPr algn="l"/>
            <a:r>
              <a:rPr lang="es-ES" sz="2700" b="1" dirty="0" smtClean="0">
                <a:effectLst>
                  <a:outerShdw blurRad="38100" dist="38100" dir="2700000" algn="tl">
                    <a:srgbClr val="000000">
                      <a:alpha val="43137"/>
                    </a:srgbClr>
                  </a:outerShdw>
                </a:effectLst>
                <a:latin typeface="Arial Narrow" pitchFamily="34" charset="0"/>
              </a:rPr>
              <a:t>INTENSIDAD DEL CAMPO MAGNETICO </a:t>
            </a:r>
            <a:r>
              <a:rPr lang="es-ES" sz="4000" dirty="0" smtClean="0">
                <a:latin typeface="Arial Narrow" pitchFamily="34" charset="0"/>
              </a:rPr>
              <a:t/>
            </a:r>
            <a:br>
              <a:rPr lang="es-ES" sz="4000" dirty="0" smtClean="0">
                <a:latin typeface="Arial Narrow" pitchFamily="34" charset="0"/>
              </a:rPr>
            </a:br>
            <a:r>
              <a:rPr lang="es-ES" sz="2200" dirty="0" smtClean="0">
                <a:latin typeface="Arial Narrow" pitchFamily="34" charset="0"/>
              </a:rPr>
              <a:t>Depende de la cantidad de vueltas y la corriente eléctrica que circula y esta en relación inversa de la longitud del bobinado</a:t>
            </a:r>
            <a:r>
              <a:rPr lang="es-ES" sz="2200" dirty="0">
                <a:latin typeface="Arial Narrow" pitchFamily="34" charset="0"/>
              </a:rPr>
              <a:t> </a:t>
            </a:r>
            <a:r>
              <a:rPr lang="es-ES" sz="2200" dirty="0" smtClean="0">
                <a:latin typeface="Arial Narrow" pitchFamily="34" charset="0"/>
              </a:rPr>
              <a:t>notándose que no depende del material que esta en medio de la bobina si es aire o algún material ferromagnético.</a:t>
            </a:r>
            <a:endParaRPr lang="es-ES" sz="2200" dirty="0">
              <a:latin typeface="Arial Narrow" pitchFamily="34" charset="0"/>
            </a:endParaRPr>
          </a:p>
        </p:txBody>
      </p:sp>
      <p:pic>
        <p:nvPicPr>
          <p:cNvPr id="2" name="1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39" y="2708920"/>
            <a:ext cx="6353175" cy="2676525"/>
          </a:xfrm>
          <a:prstGeom prst="rect">
            <a:avLst/>
          </a:prstGeom>
        </p:spPr>
      </p:pic>
    </p:spTree>
    <p:extLst>
      <p:ext uri="{BB962C8B-B14F-4D97-AF65-F5344CB8AC3E}">
        <p14:creationId xmlns:p14="http://schemas.microsoft.com/office/powerpoint/2010/main" val="22275879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632" y="2132856"/>
            <a:ext cx="6019800" cy="3486150"/>
          </a:xfrm>
        </p:spPr>
      </p:pic>
      <p:sp>
        <p:nvSpPr>
          <p:cNvPr id="5" name="1 Título"/>
          <p:cNvSpPr>
            <a:spLocks noGrp="1"/>
          </p:cNvSpPr>
          <p:nvPr>
            <p:ph type="title"/>
          </p:nvPr>
        </p:nvSpPr>
        <p:spPr>
          <a:xfrm>
            <a:off x="457200" y="274638"/>
            <a:ext cx="8229600" cy="1143000"/>
          </a:xfrm>
        </p:spPr>
        <p:txBody>
          <a:bodyPr>
            <a:normAutofit/>
          </a:bodyPr>
          <a:lstStyle/>
          <a:p>
            <a:pPr algn="just"/>
            <a:r>
              <a:rPr lang="es-ES" sz="2000" dirty="0" smtClean="0">
                <a:latin typeface="Arial Narrow" pitchFamily="34" charset="0"/>
              </a:rPr>
              <a:t>Cuando se hace circular una corriente por un bobinado el campo generado por este al atravesar la superficie S genera la inducción B y es precisamente la relación entre B y H lo que conforma la curva de magnetización del material .</a:t>
            </a:r>
            <a:endParaRPr lang="es-ES" sz="2000" dirty="0">
              <a:latin typeface="Arial Narrow" pitchFamily="34" charset="0"/>
            </a:endParaRPr>
          </a:p>
        </p:txBody>
      </p:sp>
    </p:spTree>
    <p:extLst>
      <p:ext uri="{BB962C8B-B14F-4D97-AF65-F5344CB8AC3E}">
        <p14:creationId xmlns:p14="http://schemas.microsoft.com/office/powerpoint/2010/main" val="743877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556792"/>
            <a:ext cx="4656310" cy="4525963"/>
          </a:xfrm>
        </p:spPr>
      </p:pic>
      <p:sp>
        <p:nvSpPr>
          <p:cNvPr id="5" name="1 Título"/>
          <p:cNvSpPr>
            <a:spLocks noGrp="1"/>
          </p:cNvSpPr>
          <p:nvPr>
            <p:ph type="title"/>
          </p:nvPr>
        </p:nvSpPr>
        <p:spPr>
          <a:xfrm>
            <a:off x="457200" y="274638"/>
            <a:ext cx="8229600" cy="1143000"/>
          </a:xfrm>
        </p:spPr>
        <p:txBody>
          <a:bodyPr>
            <a:normAutofit/>
          </a:bodyPr>
          <a:lstStyle/>
          <a:p>
            <a:pPr algn="just"/>
            <a:r>
              <a:rPr lang="es-ES" sz="2000" dirty="0" smtClean="0">
                <a:latin typeface="Arial Narrow" pitchFamily="34" charset="0"/>
              </a:rPr>
              <a:t>En la curva se nota la diferencia entre el aire como núcleo y un material ferromagnético, notándose valores para el cual se produce la </a:t>
            </a:r>
            <a:r>
              <a:rPr lang="es-ES" sz="2000" b="1" dirty="0" smtClean="0">
                <a:effectLst>
                  <a:outerShdw blurRad="38100" dist="38100" dir="2700000" algn="tl">
                    <a:srgbClr val="000000">
                      <a:alpha val="43137"/>
                    </a:srgbClr>
                  </a:outerShdw>
                </a:effectLst>
                <a:latin typeface="Arial Narrow" pitchFamily="34" charset="0"/>
              </a:rPr>
              <a:t>saturación magnética</a:t>
            </a:r>
            <a:r>
              <a:rPr lang="es-ES" sz="2000" dirty="0" smtClean="0">
                <a:latin typeface="Arial Narrow" pitchFamily="34" charset="0"/>
              </a:rPr>
              <a:t>. La curva obtenida es muy importante a la hora de diseñar motores o transformadores.</a:t>
            </a:r>
            <a:endParaRPr lang="es-ES" sz="2000" dirty="0">
              <a:latin typeface="Arial Narrow" pitchFamily="34" charset="0"/>
            </a:endParaRPr>
          </a:p>
        </p:txBody>
      </p:sp>
    </p:spTree>
    <p:extLst>
      <p:ext uri="{BB962C8B-B14F-4D97-AF65-F5344CB8AC3E}">
        <p14:creationId xmlns:p14="http://schemas.microsoft.com/office/powerpoint/2010/main" val="11076646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1 Título"/>
              <p:cNvSpPr>
                <a:spLocks noGrp="1"/>
              </p:cNvSpPr>
              <p:nvPr>
                <p:ph type="title"/>
              </p:nvPr>
            </p:nvSpPr>
            <p:spPr>
              <a:xfrm>
                <a:off x="457200" y="274638"/>
                <a:ext cx="8291264" cy="5170586"/>
              </a:xfrm>
            </p:spPr>
            <p:txBody>
              <a:bodyPr>
                <a:normAutofit/>
              </a:bodyPr>
              <a:lstStyle/>
              <a:p>
                <a:pPr algn="l"/>
                <a:r>
                  <a:rPr lang="es-ES" sz="2700" b="1" dirty="0" smtClean="0">
                    <a:latin typeface="Arial Narrow" pitchFamily="34" charset="0"/>
                  </a:rPr>
                  <a:t>Permeabilidad Magnética</a:t>
                </a:r>
                <a:r>
                  <a:rPr lang="es-ES" sz="2000" dirty="0" smtClean="0">
                    <a:latin typeface="Arial Narrow" pitchFamily="34" charset="0"/>
                  </a:rPr>
                  <a:t>: cuando se coloca un material ferromagnético en un circuito magnético, este respecto de el aire se comporta de una manera determinada y sus valores se pueden referir respecto del aire o vacío y se conoce como </a:t>
                </a:r>
                <a:r>
                  <a:rPr lang="es-ES" sz="2000" b="1" dirty="0" smtClean="0">
                    <a:effectLst>
                      <a:outerShdw blurRad="38100" dist="38100" dir="2700000" algn="tl">
                        <a:srgbClr val="000000">
                          <a:alpha val="43137"/>
                        </a:srgbClr>
                      </a:outerShdw>
                    </a:effectLst>
                    <a:latin typeface="Arial Narrow" pitchFamily="34" charset="0"/>
                  </a:rPr>
                  <a:t>Permeabilidad Relativa</a:t>
                </a:r>
                <a:r>
                  <a:rPr lang="es-ES" sz="2000" dirty="0" smtClean="0">
                    <a:latin typeface="Arial Narrow" pitchFamily="34" charset="0"/>
                  </a:rPr>
                  <a:t>.     </a:t>
                </a:r>
                <a:br>
                  <a:rPr lang="es-ES" sz="2000" dirty="0" smtClean="0">
                    <a:latin typeface="Arial Narrow" pitchFamily="34" charset="0"/>
                  </a:rPr>
                </a:br>
                <a:r>
                  <a:rPr lang="es-ES" sz="2000" dirty="0">
                    <a:latin typeface="Arial Narrow" pitchFamily="34" charset="0"/>
                  </a:rPr>
                  <a:t/>
                </a:r>
                <a:br>
                  <a:rPr lang="es-ES" sz="2000" dirty="0">
                    <a:latin typeface="Arial Narrow" pitchFamily="34" charset="0"/>
                  </a:rPr>
                </a:br>
                <a:r>
                  <a:rPr lang="es-ES" sz="2000" dirty="0" smtClean="0">
                    <a:latin typeface="Arial Narrow" pitchFamily="34" charset="0"/>
                  </a:rPr>
                  <a:t>  </a:t>
                </a:r>
                <a:r>
                  <a:rPr lang="es-ES" sz="4000" dirty="0" smtClean="0">
                    <a:latin typeface="Arial Narrow" pitchFamily="34" charset="0"/>
                  </a:rPr>
                  <a:t>B </a:t>
                </a:r>
                <a14:m>
                  <m:oMath xmlns:m="http://schemas.openxmlformats.org/officeDocument/2006/math">
                    <m:r>
                      <a:rPr lang="es-ES" sz="4000" i="1" smtClean="0">
                        <a:latin typeface="Cambria Math"/>
                      </a:rPr>
                      <m:t>=</m:t>
                    </m:r>
                    <m:sSub>
                      <m:sSubPr>
                        <m:ctrlPr>
                          <a:rPr lang="el-GR" sz="4000" i="1" smtClean="0">
                            <a:latin typeface="Cambria Math" panose="02040503050406030204" pitchFamily="18" charset="0"/>
                          </a:rPr>
                        </m:ctrlPr>
                      </m:sSubPr>
                      <m:e>
                        <m:r>
                          <a:rPr lang="el-GR" sz="4000" i="1" smtClean="0">
                            <a:latin typeface="Cambria Math"/>
                          </a:rPr>
                          <m:t>µ</m:t>
                        </m:r>
                      </m:e>
                      <m:sub>
                        <m:r>
                          <a:rPr lang="es-ES" sz="4000" b="0" i="1" smtClean="0">
                            <a:latin typeface="Cambria Math"/>
                          </a:rPr>
                          <m:t>𝑟</m:t>
                        </m:r>
                      </m:sub>
                    </m:sSub>
                    <m:sSub>
                      <m:sSubPr>
                        <m:ctrlPr>
                          <a:rPr lang="es-ES" sz="4000" i="1" smtClean="0">
                            <a:latin typeface="Cambria Math" panose="02040503050406030204" pitchFamily="18" charset="0"/>
                          </a:rPr>
                        </m:ctrlPr>
                      </m:sSubPr>
                      <m:e>
                        <m:r>
                          <a:rPr lang="es-ES" sz="4000" b="0" i="1" smtClean="0">
                            <a:latin typeface="Cambria Math"/>
                          </a:rPr>
                          <m:t>𝐵</m:t>
                        </m:r>
                      </m:e>
                      <m:sub>
                        <m:r>
                          <a:rPr lang="es-ES" sz="4000" b="0" i="1" smtClean="0">
                            <a:latin typeface="Cambria Math"/>
                          </a:rPr>
                          <m:t>𝑜</m:t>
                        </m:r>
                      </m:sub>
                    </m:sSub>
                  </m:oMath>
                </a14:m>
                <a:r>
                  <a:rPr lang="el-GR" sz="4000" dirty="0">
                    <a:latin typeface="Arial Narrow" pitchFamily="34" charset="0"/>
                  </a:rPr>
                  <a:t> </a:t>
                </a:r>
                <a:r>
                  <a:rPr lang="es-ES" sz="4000" dirty="0" smtClean="0">
                    <a:latin typeface="Arial Narrow" pitchFamily="34" charset="0"/>
                  </a:rPr>
                  <a:t>     </a:t>
                </a:r>
                <a14:m>
                  <m:oMath xmlns:m="http://schemas.openxmlformats.org/officeDocument/2006/math">
                    <m:sSub>
                      <m:sSubPr>
                        <m:ctrlPr>
                          <a:rPr lang="el-GR" sz="4000" i="1">
                            <a:latin typeface="Cambria Math" panose="02040503050406030204" pitchFamily="18" charset="0"/>
                          </a:rPr>
                        </m:ctrlPr>
                      </m:sSubPr>
                      <m:e>
                        <m:r>
                          <a:rPr lang="el-GR" sz="4000" i="1">
                            <a:latin typeface="Cambria Math"/>
                          </a:rPr>
                          <m:t>µ</m:t>
                        </m:r>
                      </m:e>
                      <m:sub>
                        <m:r>
                          <a:rPr lang="es-ES" sz="4000" i="1">
                            <a:latin typeface="Cambria Math"/>
                          </a:rPr>
                          <m:t>𝑟</m:t>
                        </m:r>
                      </m:sub>
                    </m:sSub>
                  </m:oMath>
                </a14:m>
                <a:r>
                  <a:rPr lang="es-ES" sz="4000" dirty="0" smtClean="0">
                    <a:latin typeface="Arial Narrow" pitchFamily="34" charset="0"/>
                  </a:rPr>
                  <a:t>= </a:t>
                </a:r>
                <a14:m>
                  <m:oMath xmlns:m="http://schemas.openxmlformats.org/officeDocument/2006/math">
                    <m:box>
                      <m:boxPr>
                        <m:ctrlPr>
                          <a:rPr lang="es-ES" sz="4000" i="1" dirty="0" smtClean="0">
                            <a:latin typeface="Cambria Math" panose="02040503050406030204" pitchFamily="18" charset="0"/>
                          </a:rPr>
                        </m:ctrlPr>
                      </m:boxPr>
                      <m:e>
                        <m:argPr>
                          <m:argSz m:val="-1"/>
                        </m:argPr>
                        <m:f>
                          <m:fPr>
                            <m:ctrlPr>
                              <a:rPr lang="es-ES" sz="4000" i="1" dirty="0" smtClean="0">
                                <a:latin typeface="Cambria Math" panose="02040503050406030204" pitchFamily="18" charset="0"/>
                              </a:rPr>
                            </m:ctrlPr>
                          </m:fPr>
                          <m:num>
                            <m:r>
                              <a:rPr lang="es-ES" sz="4000" b="0" i="1" dirty="0" smtClean="0">
                                <a:latin typeface="Cambria Math"/>
                              </a:rPr>
                              <m:t>𝐵</m:t>
                            </m:r>
                          </m:num>
                          <m:den>
                            <m:sSub>
                              <m:sSubPr>
                                <m:ctrlPr>
                                  <a:rPr lang="es-ES" sz="4000" i="1" dirty="0" smtClean="0">
                                    <a:latin typeface="Cambria Math" panose="02040503050406030204" pitchFamily="18" charset="0"/>
                                  </a:rPr>
                                </m:ctrlPr>
                              </m:sSubPr>
                              <m:e>
                                <m:r>
                                  <a:rPr lang="es-ES" sz="4000" b="0" i="1" dirty="0" smtClean="0">
                                    <a:latin typeface="Cambria Math"/>
                                  </a:rPr>
                                  <m:t>𝐵</m:t>
                                </m:r>
                              </m:e>
                              <m:sub>
                                <m:r>
                                  <a:rPr lang="es-ES" sz="4000" b="0" i="1" dirty="0" smtClean="0">
                                    <a:latin typeface="Cambria Math"/>
                                  </a:rPr>
                                  <m:t>𝑜</m:t>
                                </m:r>
                              </m:sub>
                            </m:sSub>
                          </m:den>
                        </m:f>
                      </m:e>
                    </m:box>
                  </m:oMath>
                </a14:m>
                <a:r>
                  <a:rPr lang="es-ES" sz="4000" dirty="0" smtClean="0">
                    <a:latin typeface="Arial Narrow" pitchFamily="34" charset="0"/>
                  </a:rPr>
                  <a:t/>
                </a:r>
                <a:br>
                  <a:rPr lang="es-ES" sz="4000" dirty="0" smtClean="0">
                    <a:latin typeface="Arial Narrow" pitchFamily="34" charset="0"/>
                  </a:rPr>
                </a:br>
                <a:r>
                  <a:rPr lang="es-ES" sz="4000" dirty="0">
                    <a:latin typeface="Arial Narrow" pitchFamily="34" charset="0"/>
                  </a:rPr>
                  <a:t/>
                </a:r>
                <a:br>
                  <a:rPr lang="es-ES" sz="4000" dirty="0">
                    <a:latin typeface="Arial Narrow" pitchFamily="34" charset="0"/>
                  </a:rPr>
                </a:br>
                <a:r>
                  <a:rPr lang="es-ES" sz="2000" dirty="0" smtClean="0">
                    <a:latin typeface="Arial Narrow" pitchFamily="34" charset="0"/>
                  </a:rPr>
                  <a:t>En la practica es común utilizar el concepto de </a:t>
                </a:r>
                <a:r>
                  <a:rPr lang="es-ES" sz="2000" b="1" dirty="0" smtClean="0">
                    <a:effectLst>
                      <a:outerShdw blurRad="38100" dist="38100" dir="2700000" algn="tl">
                        <a:srgbClr val="000000">
                          <a:alpha val="43137"/>
                        </a:srgbClr>
                      </a:outerShdw>
                    </a:effectLst>
                    <a:latin typeface="Arial Narrow" pitchFamily="34" charset="0"/>
                  </a:rPr>
                  <a:t>Permeabilidad </a:t>
                </a:r>
                <a:r>
                  <a:rPr lang="es-ES" sz="2000" b="1" dirty="0">
                    <a:effectLst>
                      <a:outerShdw blurRad="38100" dist="38100" dir="2700000" algn="tl">
                        <a:srgbClr val="000000">
                          <a:alpha val="43137"/>
                        </a:srgbClr>
                      </a:outerShdw>
                    </a:effectLst>
                    <a:latin typeface="Arial Narrow" pitchFamily="34" charset="0"/>
                  </a:rPr>
                  <a:t>A</a:t>
                </a:r>
                <a:r>
                  <a:rPr lang="es-ES" sz="2000" b="1" dirty="0" smtClean="0">
                    <a:effectLst>
                      <a:outerShdw blurRad="38100" dist="38100" dir="2700000" algn="tl">
                        <a:srgbClr val="000000">
                          <a:alpha val="43137"/>
                        </a:srgbClr>
                      </a:outerShdw>
                    </a:effectLst>
                    <a:latin typeface="Arial Narrow" pitchFamily="34" charset="0"/>
                  </a:rPr>
                  <a:t>bsoluta </a:t>
                </a:r>
                <a:r>
                  <a:rPr lang="es-ES" sz="2000" dirty="0" smtClean="0">
                    <a:latin typeface="Arial Narrow" pitchFamily="34" charset="0"/>
                  </a:rPr>
                  <a:t>que relaciona el campo que produce la bobina  H y el nivel de inducción  B que se obtiene con un material ferromagnético</a:t>
                </a:r>
                <a:br>
                  <a:rPr lang="es-ES" sz="2000" dirty="0" smtClean="0">
                    <a:latin typeface="Arial Narrow" pitchFamily="34" charset="0"/>
                  </a:rPr>
                </a:br>
                <a:r>
                  <a:rPr lang="es-ES" sz="2000" dirty="0" smtClean="0">
                    <a:latin typeface="Arial Narrow" pitchFamily="34" charset="0"/>
                  </a:rPr>
                  <a:t/>
                </a:r>
                <a:br>
                  <a:rPr lang="es-ES" sz="2000" dirty="0" smtClean="0">
                    <a:latin typeface="Arial Narrow" pitchFamily="34" charset="0"/>
                  </a:rPr>
                </a:br>
                <a14:m>
                  <m:oMath xmlns:m="http://schemas.openxmlformats.org/officeDocument/2006/math">
                    <m:sSub>
                      <m:sSubPr>
                        <m:ctrlPr>
                          <a:rPr lang="el-GR" sz="4000" i="1">
                            <a:latin typeface="Cambria Math" panose="02040503050406030204" pitchFamily="18" charset="0"/>
                          </a:rPr>
                        </m:ctrlPr>
                      </m:sSubPr>
                      <m:e>
                        <m:r>
                          <a:rPr lang="el-GR" sz="4000" i="1">
                            <a:latin typeface="Cambria Math"/>
                          </a:rPr>
                          <m:t>µ</m:t>
                        </m:r>
                      </m:e>
                      <m:sub>
                        <m:r>
                          <a:rPr lang="es-ES" sz="4000" b="0" i="1" smtClean="0">
                            <a:latin typeface="Cambria Math"/>
                          </a:rPr>
                          <m:t>𝑟</m:t>
                        </m:r>
                      </m:sub>
                    </m:sSub>
                  </m:oMath>
                </a14:m>
                <a:r>
                  <a:rPr lang="es-ES" sz="4000" dirty="0">
                    <a:latin typeface="Arial Narrow" pitchFamily="34" charset="0"/>
                  </a:rPr>
                  <a:t>= </a:t>
                </a:r>
                <a14:m>
                  <m:oMath xmlns:m="http://schemas.openxmlformats.org/officeDocument/2006/math">
                    <m:box>
                      <m:boxPr>
                        <m:ctrlPr>
                          <a:rPr lang="es-ES" sz="4000" i="1" dirty="0">
                            <a:latin typeface="Cambria Math" panose="02040503050406030204" pitchFamily="18" charset="0"/>
                          </a:rPr>
                        </m:ctrlPr>
                      </m:boxPr>
                      <m:e>
                        <m:argPr>
                          <m:argSz m:val="-1"/>
                        </m:argPr>
                        <m:f>
                          <m:fPr>
                            <m:ctrlPr>
                              <a:rPr lang="es-ES" sz="4000" i="1" dirty="0">
                                <a:latin typeface="Cambria Math" panose="02040503050406030204" pitchFamily="18" charset="0"/>
                              </a:rPr>
                            </m:ctrlPr>
                          </m:fPr>
                          <m:num>
                            <m:r>
                              <a:rPr lang="es-ES" sz="4000" i="1" dirty="0" smtClean="0">
                                <a:latin typeface="Cambria Math"/>
                              </a:rPr>
                              <m:t>µ</m:t>
                            </m:r>
                          </m:num>
                          <m:den>
                            <m:sSub>
                              <m:sSubPr>
                                <m:ctrlPr>
                                  <a:rPr lang="es-ES" sz="4000" i="1" dirty="0">
                                    <a:latin typeface="Cambria Math" panose="02040503050406030204" pitchFamily="18" charset="0"/>
                                  </a:rPr>
                                </m:ctrlPr>
                              </m:sSubPr>
                              <m:e>
                                <m:r>
                                  <a:rPr lang="es-ES" sz="4000" i="1" dirty="0" smtClean="0">
                                    <a:latin typeface="Cambria Math"/>
                                  </a:rPr>
                                  <m:t>µ</m:t>
                                </m:r>
                              </m:e>
                              <m:sub>
                                <m:r>
                                  <a:rPr lang="es-ES" sz="4000" b="0" i="1" dirty="0" smtClean="0">
                                    <a:latin typeface="Cambria Math"/>
                                  </a:rPr>
                                  <m:t>0</m:t>
                                </m:r>
                              </m:sub>
                            </m:sSub>
                          </m:den>
                        </m:f>
                      </m:e>
                    </m:box>
                  </m:oMath>
                </a14:m>
                <a:r>
                  <a:rPr lang="es-ES" sz="4000" dirty="0" smtClean="0">
                    <a:latin typeface="Arial Narrow" pitchFamily="34" charset="0"/>
                  </a:rPr>
                  <a:t>                     µ= </a:t>
                </a:r>
                <a14:m>
                  <m:oMath xmlns:m="http://schemas.openxmlformats.org/officeDocument/2006/math">
                    <m:f>
                      <m:fPr>
                        <m:ctrlPr>
                          <a:rPr lang="es-ES" sz="4000" i="1" dirty="0" smtClean="0">
                            <a:latin typeface="Cambria Math" panose="02040503050406030204" pitchFamily="18" charset="0"/>
                          </a:rPr>
                        </m:ctrlPr>
                      </m:fPr>
                      <m:num>
                        <m:r>
                          <a:rPr lang="es-ES" sz="4000" b="0" i="1" dirty="0" smtClean="0">
                            <a:latin typeface="Cambria Math"/>
                          </a:rPr>
                          <m:t>𝐵</m:t>
                        </m:r>
                      </m:num>
                      <m:den>
                        <m:r>
                          <a:rPr lang="es-ES" sz="4000" b="0" i="1" dirty="0" smtClean="0">
                            <a:latin typeface="Cambria Math"/>
                          </a:rPr>
                          <m:t>𝐻</m:t>
                        </m:r>
                      </m:den>
                    </m:f>
                  </m:oMath>
                </a14:m>
                <a:r>
                  <a:rPr lang="es-ES" sz="4000" dirty="0" smtClean="0">
                    <a:latin typeface="Arial Narrow" pitchFamily="34" charset="0"/>
                  </a:rPr>
                  <a:t> </a:t>
                </a:r>
                <a:r>
                  <a:rPr lang="es-ES" sz="2000" dirty="0" smtClean="0">
                    <a:latin typeface="Arial Narrow" pitchFamily="34" charset="0"/>
                  </a:rPr>
                  <a:t>se mide en </a:t>
                </a:r>
                <a14:m>
                  <m:oMath xmlns:m="http://schemas.openxmlformats.org/officeDocument/2006/math">
                    <m:f>
                      <m:fPr>
                        <m:type m:val="lin"/>
                        <m:ctrlPr>
                          <a:rPr lang="es-ES" sz="2000" i="1" smtClean="0">
                            <a:latin typeface="Cambria Math" panose="02040503050406030204" pitchFamily="18" charset="0"/>
                          </a:rPr>
                        </m:ctrlPr>
                      </m:fPr>
                      <m:num>
                        <m:r>
                          <a:rPr lang="es-ES" sz="2000" b="0" i="1" smtClean="0">
                            <a:latin typeface="Cambria Math"/>
                          </a:rPr>
                          <m:t>𝐻</m:t>
                        </m:r>
                      </m:num>
                      <m:den>
                        <m:r>
                          <a:rPr lang="es-ES" sz="2000" b="0" i="1" smtClean="0">
                            <a:latin typeface="Cambria Math"/>
                          </a:rPr>
                          <m:t>𝑚</m:t>
                        </m:r>
                      </m:den>
                    </m:f>
                  </m:oMath>
                </a14:m>
                <a:r>
                  <a:rPr lang="es-ES" sz="2000" dirty="0" smtClean="0">
                    <a:latin typeface="Arial Narrow" pitchFamily="34" charset="0"/>
                  </a:rPr>
                  <a:t>, Henrio/ metro</a:t>
                </a:r>
                <a:endParaRPr lang="es-ES" sz="2000" dirty="0">
                  <a:latin typeface="Arial Narrow" pitchFamily="34" charset="0"/>
                </a:endParaRPr>
              </a:p>
            </p:txBody>
          </p:sp>
        </mc:Choice>
        <mc:Fallback xmlns="">
          <p:sp>
            <p:nvSpPr>
              <p:cNvPr id="4" name="1 Título"/>
              <p:cNvSpPr>
                <a:spLocks noGrp="1" noRot="1" noChangeAspect="1" noMove="1" noResize="1" noEditPoints="1" noAdjustHandles="1" noChangeArrowheads="1" noChangeShapeType="1" noTextEdit="1"/>
              </p:cNvSpPr>
              <p:nvPr>
                <p:ph type="title"/>
              </p:nvPr>
            </p:nvSpPr>
            <p:spPr>
              <a:xfrm>
                <a:off x="457200" y="274638"/>
                <a:ext cx="8291264" cy="5170586"/>
              </a:xfrm>
              <a:blipFill rotWithShape="1">
                <a:blip r:embed="rId2"/>
                <a:stretch>
                  <a:fillRect l="-1324" t="-825" r="-368" b="-2123"/>
                </a:stretch>
              </a:blipFill>
            </p:spPr>
            <p:txBody>
              <a:bodyPr/>
              <a:lstStyle/>
              <a:p>
                <a:r>
                  <a:rPr lang="es-ES">
                    <a:noFill/>
                  </a:rPr>
                  <a:t> </a:t>
                </a:r>
              </a:p>
            </p:txBody>
          </p:sp>
        </mc:Fallback>
      </mc:AlternateContent>
    </p:spTree>
    <p:extLst>
      <p:ext uri="{BB962C8B-B14F-4D97-AF65-F5344CB8AC3E}">
        <p14:creationId xmlns:p14="http://schemas.microsoft.com/office/powerpoint/2010/main" val="17906240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6484" y="1600200"/>
            <a:ext cx="4591032" cy="4525963"/>
          </a:xfrm>
        </p:spPr>
      </p:pic>
      <p:sp>
        <p:nvSpPr>
          <p:cNvPr id="5" name="1 Título"/>
          <p:cNvSpPr>
            <a:spLocks noGrp="1"/>
          </p:cNvSpPr>
          <p:nvPr>
            <p:ph type="title"/>
          </p:nvPr>
        </p:nvSpPr>
        <p:spPr>
          <a:xfrm>
            <a:off x="457200" y="274638"/>
            <a:ext cx="8229600" cy="1143000"/>
          </a:xfrm>
        </p:spPr>
        <p:txBody>
          <a:bodyPr>
            <a:normAutofit/>
          </a:bodyPr>
          <a:lstStyle/>
          <a:p>
            <a:pPr algn="just"/>
            <a:r>
              <a:rPr lang="es-ES" sz="2000" dirty="0" smtClean="0">
                <a:latin typeface="Arial Narrow" pitchFamily="34" charset="0"/>
              </a:rPr>
              <a:t>En la grafica se observa la variación de la permeabilidad con la saturación y se observa como esta decae cuando se satura el núcleo.</a:t>
            </a:r>
            <a:endParaRPr lang="es-ES" sz="2000" dirty="0">
              <a:latin typeface="Arial Narrow" pitchFamily="34" charset="0"/>
            </a:endParaRPr>
          </a:p>
        </p:txBody>
      </p:sp>
    </p:spTree>
    <p:extLst>
      <p:ext uri="{BB962C8B-B14F-4D97-AF65-F5344CB8AC3E}">
        <p14:creationId xmlns:p14="http://schemas.microsoft.com/office/powerpoint/2010/main" val="27909570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88640"/>
            <a:ext cx="8229600" cy="5937523"/>
          </a:xfrm>
        </p:spPr>
        <p:txBody>
          <a:bodyPr>
            <a:normAutofit/>
          </a:bodyPr>
          <a:lstStyle/>
          <a:p>
            <a:pPr marL="0" indent="0">
              <a:buNone/>
            </a:pPr>
            <a:r>
              <a:rPr lang="es-AR" sz="2400" b="1" i="1" dirty="0" smtClean="0">
                <a:solidFill>
                  <a:srgbClr val="002060"/>
                </a:solidFill>
                <a:effectLst>
                  <a:outerShdw blurRad="38100" dist="38100" dir="2700000" algn="tl">
                    <a:srgbClr val="000000">
                      <a:alpha val="43137"/>
                    </a:srgbClr>
                  </a:outerShdw>
                </a:effectLst>
                <a:latin typeface="Arial Narrow" pitchFamily="34" charset="0"/>
              </a:rPr>
              <a:t>POLOS Y LINEA NEUTRA DE UN IMAN</a:t>
            </a:r>
          </a:p>
          <a:p>
            <a:pPr marL="0" indent="0">
              <a:buNone/>
            </a:pPr>
            <a:r>
              <a:rPr lang="es-AR" sz="2000" dirty="0" smtClean="0">
                <a:latin typeface="Arial Narrow" pitchFamily="34" charset="0"/>
              </a:rPr>
              <a:t>La propiedad que poseen los imanes en sus extremos de atraer al </a:t>
            </a:r>
            <a:r>
              <a:rPr lang="es-AR" sz="2000" dirty="0">
                <a:latin typeface="Arial Narrow" pitchFamily="34" charset="0"/>
              </a:rPr>
              <a:t>H</a:t>
            </a:r>
            <a:r>
              <a:rPr lang="es-AR" sz="2000" dirty="0" smtClean="0">
                <a:latin typeface="Arial Narrow" pitchFamily="34" charset="0"/>
              </a:rPr>
              <a:t>ierro se presenta de forma más intensa en sus extremos, que se llama Polos. Cada imán tiene un Polo </a:t>
            </a:r>
            <a:r>
              <a:rPr lang="es-AR" sz="2000" dirty="0">
                <a:latin typeface="Arial Narrow" pitchFamily="34" charset="0"/>
              </a:rPr>
              <a:t>N</a:t>
            </a:r>
            <a:r>
              <a:rPr lang="es-AR" sz="2000" dirty="0" smtClean="0">
                <a:latin typeface="Arial Narrow" pitchFamily="34" charset="0"/>
              </a:rPr>
              <a:t>orte y un Polo </a:t>
            </a:r>
            <a:r>
              <a:rPr lang="es-AR" sz="2000" dirty="0">
                <a:latin typeface="Arial Narrow" pitchFamily="34" charset="0"/>
              </a:rPr>
              <a:t>S</a:t>
            </a:r>
            <a:r>
              <a:rPr lang="es-AR" sz="2000" dirty="0" smtClean="0">
                <a:latin typeface="Arial Narrow" pitchFamily="34" charset="0"/>
              </a:rPr>
              <a:t>ur. El centro de un imán se denomina zona o línea neutra. En la línea neutra son nulos los efectos magnéticos.</a:t>
            </a:r>
          </a:p>
          <a:p>
            <a:pPr marL="0" indent="0">
              <a:buNone/>
            </a:pPr>
            <a:endParaRPr lang="es-AR" sz="2000" dirty="0">
              <a:latin typeface="Arial Narrow"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356992"/>
            <a:ext cx="5760640" cy="2103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55824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8654" y="1600200"/>
            <a:ext cx="4366691" cy="4525963"/>
          </a:xfrm>
        </p:spPr>
      </p:pic>
      <p:sp>
        <p:nvSpPr>
          <p:cNvPr id="5" name="1 Título"/>
          <p:cNvSpPr>
            <a:spLocks noGrp="1"/>
          </p:cNvSpPr>
          <p:nvPr>
            <p:ph type="title"/>
          </p:nvPr>
        </p:nvSpPr>
        <p:spPr>
          <a:xfrm>
            <a:off x="457200" y="274638"/>
            <a:ext cx="8229600" cy="1143000"/>
          </a:xfrm>
        </p:spPr>
        <p:txBody>
          <a:bodyPr>
            <a:normAutofit/>
          </a:bodyPr>
          <a:lstStyle/>
          <a:p>
            <a:pPr algn="just"/>
            <a:r>
              <a:rPr lang="es-ES" sz="2400" b="1" dirty="0" smtClean="0">
                <a:effectLst>
                  <a:outerShdw blurRad="38100" dist="38100" dir="2700000" algn="tl">
                    <a:srgbClr val="000000">
                      <a:alpha val="43137"/>
                    </a:srgbClr>
                  </a:outerShdw>
                </a:effectLst>
                <a:latin typeface="Arial Narrow" pitchFamily="34" charset="0"/>
              </a:rPr>
              <a:t>Histéresis Magnética </a:t>
            </a:r>
            <a:r>
              <a:rPr lang="es-ES" sz="2000" dirty="0" smtClean="0">
                <a:latin typeface="Arial Narrow" pitchFamily="34" charset="0"/>
              </a:rPr>
              <a:t>Se suele someter a un material ferromagnético a un H variable y se traza una curva que de denomina de Histéresis la que suele representar entre otras cosas, la perdida de por calor en el núcleo ferromagnético.</a:t>
            </a:r>
            <a:endParaRPr lang="es-ES" sz="2000" dirty="0">
              <a:latin typeface="Arial Narrow" pitchFamily="34" charset="0"/>
            </a:endParaRPr>
          </a:p>
        </p:txBody>
      </p:sp>
    </p:spTree>
    <p:extLst>
      <p:ext uri="{BB962C8B-B14F-4D97-AF65-F5344CB8AC3E}">
        <p14:creationId xmlns:p14="http://schemas.microsoft.com/office/powerpoint/2010/main" val="9390358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2148681"/>
            <a:ext cx="6096000" cy="3429000"/>
          </a:xfrm>
        </p:spPr>
      </p:pic>
      <p:sp>
        <p:nvSpPr>
          <p:cNvPr id="5" name="1 Título"/>
          <p:cNvSpPr>
            <a:spLocks noGrp="1"/>
          </p:cNvSpPr>
          <p:nvPr>
            <p:ph type="title"/>
          </p:nvPr>
        </p:nvSpPr>
        <p:spPr>
          <a:xfrm>
            <a:off x="457200" y="274638"/>
            <a:ext cx="8229600" cy="1143000"/>
          </a:xfrm>
        </p:spPr>
        <p:txBody>
          <a:bodyPr>
            <a:normAutofit fontScale="90000"/>
          </a:bodyPr>
          <a:lstStyle/>
          <a:p>
            <a:pPr algn="just"/>
            <a:r>
              <a:rPr lang="es-ES" sz="2000" dirty="0" smtClean="0">
                <a:latin typeface="Arial Narrow" pitchFamily="34" charset="0"/>
              </a:rPr>
              <a:t>Las configuraciones posibles según la aplicación hace se distingan circuitos serie y paralelos pero magnéticos, destacándose además la capacidad que tiene la bobina de generar líneas de fuerza (</a:t>
            </a:r>
            <a:r>
              <a:rPr lang="el-GR" sz="2000" dirty="0" smtClean="0">
                <a:latin typeface="Arial Narrow" pitchFamily="34" charset="0"/>
              </a:rPr>
              <a:t>Φ</a:t>
            </a:r>
            <a:r>
              <a:rPr lang="es-ES" sz="2000" dirty="0" smtClean="0">
                <a:latin typeface="Arial Narrow" pitchFamily="34" charset="0"/>
              </a:rPr>
              <a:t>) en un circuito magnético llamado </a:t>
            </a:r>
            <a:r>
              <a:rPr lang="es-ES" sz="2000" b="1" dirty="0" smtClean="0">
                <a:effectLst>
                  <a:outerShdw blurRad="38100" dist="38100" dir="2700000" algn="tl">
                    <a:srgbClr val="000000">
                      <a:alpha val="43137"/>
                    </a:srgbClr>
                  </a:outerShdw>
                </a:effectLst>
                <a:latin typeface="Arial Narrow" pitchFamily="34" charset="0"/>
              </a:rPr>
              <a:t>Fuerza </a:t>
            </a:r>
            <a:r>
              <a:rPr lang="es-ES" sz="2000" b="1" dirty="0" err="1" smtClean="0">
                <a:effectLst>
                  <a:outerShdw blurRad="38100" dist="38100" dir="2700000" algn="tl">
                    <a:srgbClr val="000000">
                      <a:alpha val="43137"/>
                    </a:srgbClr>
                  </a:outerShdw>
                </a:effectLst>
                <a:latin typeface="Arial Narrow" pitchFamily="34" charset="0"/>
              </a:rPr>
              <a:t>Magnetomotiz</a:t>
            </a:r>
            <a:r>
              <a:rPr lang="es-ES" sz="2000" b="1" dirty="0" smtClean="0">
                <a:effectLst>
                  <a:outerShdw blurRad="38100" dist="38100" dir="2700000" algn="tl">
                    <a:srgbClr val="000000">
                      <a:alpha val="43137"/>
                    </a:srgbClr>
                  </a:outerShdw>
                </a:effectLst>
                <a:latin typeface="Arial Narrow" pitchFamily="34" charset="0"/>
              </a:rPr>
              <a:t> </a:t>
            </a:r>
            <a:r>
              <a:rPr lang="es-ES" sz="2000" dirty="0" smtClean="0">
                <a:latin typeface="Arial Narrow" pitchFamily="34" charset="0"/>
              </a:rPr>
              <a:t>y la capacidad del material de dejar pasar las </a:t>
            </a:r>
            <a:r>
              <a:rPr lang="es-ES" sz="2000" dirty="0" err="1" smtClean="0">
                <a:latin typeface="Arial Narrow" pitchFamily="34" charset="0"/>
              </a:rPr>
              <a:t>lineas</a:t>
            </a:r>
            <a:r>
              <a:rPr lang="es-ES" sz="2000" dirty="0" smtClean="0">
                <a:latin typeface="Arial Narrow" pitchFamily="34" charset="0"/>
              </a:rPr>
              <a:t> de flujo se la llama </a:t>
            </a:r>
            <a:r>
              <a:rPr lang="es-ES" sz="2000" b="1" dirty="0" smtClean="0">
                <a:effectLst>
                  <a:outerShdw blurRad="38100" dist="38100" dir="2700000" algn="tl">
                    <a:srgbClr val="000000">
                      <a:alpha val="43137"/>
                    </a:srgbClr>
                  </a:outerShdw>
                </a:effectLst>
                <a:latin typeface="Arial Narrow" pitchFamily="34" charset="0"/>
              </a:rPr>
              <a:t>Reluctancia Magnética .</a:t>
            </a:r>
            <a:endParaRPr lang="es-ES" sz="2000" b="1" dirty="0">
              <a:effectLst>
                <a:outerShdw blurRad="38100" dist="38100" dir="2700000" algn="tl">
                  <a:srgbClr val="000000">
                    <a:alpha val="43137"/>
                  </a:srgbClr>
                </a:outerShdw>
              </a:effectLst>
              <a:latin typeface="Arial Narrow" pitchFamily="34" charset="0"/>
            </a:endParaRPr>
          </a:p>
        </p:txBody>
      </p:sp>
    </p:spTree>
    <p:extLst>
      <p:ext uri="{BB962C8B-B14F-4D97-AF65-F5344CB8AC3E}">
        <p14:creationId xmlns:p14="http://schemas.microsoft.com/office/powerpoint/2010/main" val="26026131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0187" y="1824831"/>
            <a:ext cx="6143625" cy="4076700"/>
          </a:xfrm>
        </p:spPr>
      </p:pic>
      <p:sp>
        <p:nvSpPr>
          <p:cNvPr id="5" name="1 Título"/>
          <p:cNvSpPr>
            <a:spLocks noGrp="1"/>
          </p:cNvSpPr>
          <p:nvPr>
            <p:ph type="title"/>
          </p:nvPr>
        </p:nvSpPr>
        <p:spPr>
          <a:xfrm>
            <a:off x="457200" y="274638"/>
            <a:ext cx="8229600" cy="1143000"/>
          </a:xfrm>
        </p:spPr>
        <p:txBody>
          <a:bodyPr>
            <a:normAutofit/>
          </a:bodyPr>
          <a:lstStyle/>
          <a:p>
            <a:pPr algn="just"/>
            <a:r>
              <a:rPr lang="es-ES" sz="2400" b="1" dirty="0" smtClean="0">
                <a:effectLst>
                  <a:outerShdw blurRad="38100" dist="38100" dir="2700000" algn="tl">
                    <a:srgbClr val="000000">
                      <a:alpha val="43137"/>
                    </a:srgbClr>
                  </a:outerShdw>
                </a:effectLst>
                <a:latin typeface="Arial Narrow" pitchFamily="34" charset="0"/>
              </a:rPr>
              <a:t>Electroimanes</a:t>
            </a:r>
            <a:endParaRPr lang="es-ES" sz="2400" b="1" dirty="0">
              <a:effectLst>
                <a:outerShdw blurRad="38100" dist="38100" dir="2700000" algn="tl">
                  <a:srgbClr val="000000">
                    <a:alpha val="43137"/>
                  </a:srgbClr>
                </a:outerShdw>
              </a:effectLst>
              <a:latin typeface="Arial Narrow" pitchFamily="34" charset="0"/>
            </a:endParaRPr>
          </a:p>
        </p:txBody>
      </p:sp>
    </p:spTree>
    <p:extLst>
      <p:ext uri="{BB962C8B-B14F-4D97-AF65-F5344CB8AC3E}">
        <p14:creationId xmlns:p14="http://schemas.microsoft.com/office/powerpoint/2010/main" val="31044018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8190" y="1600200"/>
            <a:ext cx="6547620" cy="4525963"/>
          </a:xfrm>
        </p:spPr>
      </p:pic>
      <p:sp>
        <p:nvSpPr>
          <p:cNvPr id="5" name="1 Título"/>
          <p:cNvSpPr>
            <a:spLocks noGrp="1"/>
          </p:cNvSpPr>
          <p:nvPr>
            <p:ph type="title"/>
          </p:nvPr>
        </p:nvSpPr>
        <p:spPr>
          <a:xfrm>
            <a:off x="457200" y="274638"/>
            <a:ext cx="8229600" cy="1143000"/>
          </a:xfrm>
        </p:spPr>
        <p:txBody>
          <a:bodyPr>
            <a:normAutofit/>
          </a:bodyPr>
          <a:lstStyle/>
          <a:p>
            <a:pPr algn="just"/>
            <a:r>
              <a:rPr lang="es-ES" sz="2400" b="1" dirty="0" smtClean="0">
                <a:effectLst>
                  <a:outerShdw blurRad="38100" dist="38100" dir="2700000" algn="tl">
                    <a:srgbClr val="000000">
                      <a:alpha val="43137"/>
                    </a:srgbClr>
                  </a:outerShdw>
                </a:effectLst>
                <a:latin typeface="Arial Narrow" pitchFamily="34" charset="0"/>
              </a:rPr>
              <a:t>Distintos tipos de electroimanes</a:t>
            </a:r>
            <a:r>
              <a:rPr lang="es-ES" sz="2000" dirty="0" smtClean="0">
                <a:latin typeface="Arial Narrow" pitchFamily="34" charset="0"/>
              </a:rPr>
              <a:t>.</a:t>
            </a:r>
            <a:endParaRPr lang="es-ES" sz="2000" dirty="0">
              <a:latin typeface="Arial Narrow" pitchFamily="34" charset="0"/>
            </a:endParaRPr>
          </a:p>
        </p:txBody>
      </p:sp>
    </p:spTree>
    <p:extLst>
      <p:ext uri="{BB962C8B-B14F-4D97-AF65-F5344CB8AC3E}">
        <p14:creationId xmlns:p14="http://schemas.microsoft.com/office/powerpoint/2010/main" val="4563323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0873" y="1600200"/>
            <a:ext cx="4842253" cy="4525963"/>
          </a:xfrm>
        </p:spPr>
      </p:pic>
      <p:sp>
        <p:nvSpPr>
          <p:cNvPr id="5" name="1 Título"/>
          <p:cNvSpPr>
            <a:spLocks noGrp="1"/>
          </p:cNvSpPr>
          <p:nvPr>
            <p:ph type="title"/>
          </p:nvPr>
        </p:nvSpPr>
        <p:spPr>
          <a:xfrm>
            <a:off x="457200" y="274638"/>
            <a:ext cx="8229600" cy="1143000"/>
          </a:xfrm>
        </p:spPr>
        <p:txBody>
          <a:bodyPr>
            <a:normAutofit/>
          </a:bodyPr>
          <a:lstStyle/>
          <a:p>
            <a:pPr algn="just"/>
            <a:r>
              <a:rPr lang="es-ES" sz="2400" b="1" dirty="0" err="1" smtClean="0">
                <a:effectLst>
                  <a:outerShdw blurRad="38100" dist="38100" dir="2700000" algn="tl">
                    <a:srgbClr val="000000">
                      <a:alpha val="43137"/>
                    </a:srgbClr>
                  </a:outerShdw>
                </a:effectLst>
                <a:latin typeface="Arial Narrow" pitchFamily="34" charset="0"/>
              </a:rPr>
              <a:t>Contactor</a:t>
            </a:r>
            <a:r>
              <a:rPr lang="es-ES" sz="2000" dirty="0" smtClean="0">
                <a:latin typeface="Arial Narrow" pitchFamily="34" charset="0"/>
              </a:rPr>
              <a:t> para accionamientos de motores o maniobras.</a:t>
            </a:r>
            <a:endParaRPr lang="es-ES" sz="2000" dirty="0">
              <a:latin typeface="Arial Narrow" pitchFamily="34" charset="0"/>
            </a:endParaRPr>
          </a:p>
        </p:txBody>
      </p:sp>
    </p:spTree>
    <p:extLst>
      <p:ext uri="{BB962C8B-B14F-4D97-AF65-F5344CB8AC3E}">
        <p14:creationId xmlns:p14="http://schemas.microsoft.com/office/powerpoint/2010/main" val="9365797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6810" y="1600200"/>
            <a:ext cx="3970380" cy="4525963"/>
          </a:xfrm>
        </p:spPr>
      </p:pic>
      <p:sp>
        <p:nvSpPr>
          <p:cNvPr id="5" name="1 Título"/>
          <p:cNvSpPr>
            <a:spLocks noGrp="1"/>
          </p:cNvSpPr>
          <p:nvPr>
            <p:ph type="title"/>
          </p:nvPr>
        </p:nvSpPr>
        <p:spPr>
          <a:xfrm>
            <a:off x="457200" y="274638"/>
            <a:ext cx="8229600" cy="1143000"/>
          </a:xfrm>
        </p:spPr>
        <p:txBody>
          <a:bodyPr>
            <a:normAutofit/>
          </a:bodyPr>
          <a:lstStyle/>
          <a:p>
            <a:pPr algn="just"/>
            <a:r>
              <a:rPr lang="es-ES" sz="2400" b="1" dirty="0" smtClean="0">
                <a:effectLst>
                  <a:outerShdw blurRad="38100" dist="38100" dir="2700000" algn="tl">
                    <a:srgbClr val="000000">
                      <a:alpha val="43137"/>
                    </a:srgbClr>
                  </a:outerShdw>
                </a:effectLst>
                <a:latin typeface="Arial Narrow" pitchFamily="34" charset="0"/>
              </a:rPr>
              <a:t>Imagen de un Contactor.</a:t>
            </a:r>
            <a:endParaRPr lang="es-ES" sz="2400" b="1" dirty="0">
              <a:effectLst>
                <a:outerShdw blurRad="38100" dist="38100" dir="2700000" algn="tl">
                  <a:srgbClr val="000000">
                    <a:alpha val="43137"/>
                  </a:srgbClr>
                </a:outerShdw>
              </a:effectLst>
              <a:latin typeface="Arial Narrow" pitchFamily="34" charset="0"/>
            </a:endParaRPr>
          </a:p>
        </p:txBody>
      </p:sp>
    </p:spTree>
    <p:extLst>
      <p:ext uri="{BB962C8B-B14F-4D97-AF65-F5344CB8AC3E}">
        <p14:creationId xmlns:p14="http://schemas.microsoft.com/office/powerpoint/2010/main" val="2577137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2400" b="1" dirty="0" smtClean="0">
                <a:effectLst>
                  <a:outerShdw blurRad="38100" dist="38100" dir="2700000" algn="tl">
                    <a:srgbClr val="000000">
                      <a:alpha val="43137"/>
                    </a:srgbClr>
                  </a:outerShdw>
                </a:effectLst>
                <a:latin typeface="Arial Narrow" pitchFamily="34" charset="0"/>
              </a:rPr>
              <a:t>TEORIA MOLECULAR</a:t>
            </a:r>
            <a:r>
              <a:rPr lang="es-ES" sz="2000" dirty="0" smtClean="0">
                <a:latin typeface="Arial Narrow" pitchFamily="34" charset="0"/>
              </a:rPr>
              <a:t>: Sí cortamos un imán en dos partes, se obtienen dos imanes completos, reiterando este proceso podemos obtener una </a:t>
            </a:r>
            <a:r>
              <a:rPr lang="es-ES" sz="2000" b="1" dirty="0" smtClean="0">
                <a:effectLst>
                  <a:outerShdw blurRad="38100" dist="38100" dir="2700000" algn="tl">
                    <a:srgbClr val="000000">
                      <a:alpha val="43137"/>
                    </a:srgbClr>
                  </a:outerShdw>
                </a:effectLst>
                <a:latin typeface="Arial Narrow" pitchFamily="34" charset="0"/>
              </a:rPr>
              <a:t>Molécula Magnética</a:t>
            </a:r>
            <a:r>
              <a:rPr lang="es-ES" sz="2000" dirty="0" smtClean="0">
                <a:latin typeface="Arial Narrow" pitchFamily="34" charset="0"/>
              </a:rPr>
              <a:t>. Esta teoría nos sirve para comprender fenómenos mas complejos</a:t>
            </a:r>
            <a:endParaRPr lang="es-ES" sz="2000" dirty="0">
              <a:latin typeface="Arial Narrow" pitchFamily="34" charset="0"/>
            </a:endParaRPr>
          </a:p>
        </p:txBody>
      </p:sp>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7704" y="2060848"/>
            <a:ext cx="5562600" cy="3429000"/>
          </a:xfrm>
        </p:spPr>
      </p:pic>
    </p:spTree>
    <p:extLst>
      <p:ext uri="{BB962C8B-B14F-4D97-AF65-F5344CB8AC3E}">
        <p14:creationId xmlns:p14="http://schemas.microsoft.com/office/powerpoint/2010/main" val="27134087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188640"/>
            <a:ext cx="8229600" cy="1143000"/>
          </a:xfrm>
        </p:spPr>
        <p:txBody>
          <a:bodyPr>
            <a:noAutofit/>
          </a:bodyPr>
          <a:lstStyle/>
          <a:p>
            <a:pPr algn="l"/>
            <a:r>
              <a:rPr lang="es-ES" sz="2000" dirty="0" smtClean="0">
                <a:latin typeface="Arial Narrow" pitchFamily="34" charset="0"/>
              </a:rPr>
              <a:t>En un imán hay rozamiento entre las moléculas que impide vuelvan a su estado inicial una vez orientados(</a:t>
            </a:r>
            <a:r>
              <a:rPr lang="es-ES" sz="2000" b="1" dirty="0" smtClean="0">
                <a:effectLst>
                  <a:outerShdw blurRad="38100" dist="38100" dir="2700000" algn="tl">
                    <a:srgbClr val="000000">
                      <a:alpha val="43137"/>
                    </a:srgbClr>
                  </a:outerShdw>
                </a:effectLst>
                <a:latin typeface="Arial Narrow" pitchFamily="34" charset="0"/>
              </a:rPr>
              <a:t>a</a:t>
            </a:r>
            <a:r>
              <a:rPr lang="es-ES" sz="2000" dirty="0" smtClean="0">
                <a:latin typeface="Arial Narrow" pitchFamily="34" charset="0"/>
              </a:rPr>
              <a:t>), en un trozo de hierro dulce se orientan bajo la acción de un campo magnético externo(</a:t>
            </a:r>
            <a:r>
              <a:rPr lang="es-ES" sz="2000" b="1" dirty="0" smtClean="0">
                <a:effectLst>
                  <a:outerShdw blurRad="38100" dist="38100" dir="2700000" algn="tl">
                    <a:srgbClr val="000000">
                      <a:alpha val="43137"/>
                    </a:srgbClr>
                  </a:outerShdw>
                </a:effectLst>
                <a:latin typeface="Arial Narrow" pitchFamily="34" charset="0"/>
              </a:rPr>
              <a:t>b</a:t>
            </a:r>
            <a:r>
              <a:rPr lang="es-ES" sz="2000" dirty="0" smtClean="0">
                <a:latin typeface="Arial Narrow" pitchFamily="34" charset="0"/>
              </a:rPr>
              <a:t>).</a:t>
            </a:r>
            <a:br>
              <a:rPr lang="es-ES" sz="2000" dirty="0" smtClean="0">
                <a:latin typeface="Arial Narrow" pitchFamily="34" charset="0"/>
              </a:rPr>
            </a:br>
            <a:r>
              <a:rPr lang="es-ES" sz="2000" dirty="0" smtClean="0">
                <a:latin typeface="Arial Narrow" pitchFamily="34" charset="0"/>
              </a:rPr>
              <a:t>Los golpes y la temperatura afectan a la estructura molecular del imán.</a:t>
            </a:r>
            <a:endParaRPr lang="es-ES" sz="2000" dirty="0">
              <a:latin typeface="Arial Narrow" pitchFamily="34" charset="0"/>
            </a:endParaRPr>
          </a:p>
        </p:txBody>
      </p:sp>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592" y="2564904"/>
            <a:ext cx="6810375" cy="3467100"/>
          </a:xfrm>
        </p:spPr>
      </p:pic>
    </p:spTree>
    <p:extLst>
      <p:ext uri="{BB962C8B-B14F-4D97-AF65-F5344CB8AC3E}">
        <p14:creationId xmlns:p14="http://schemas.microsoft.com/office/powerpoint/2010/main" val="36082727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467544" y="404664"/>
            <a:ext cx="7920880" cy="1384995"/>
          </a:xfrm>
          <a:prstGeom prst="rect">
            <a:avLst/>
          </a:prstGeom>
        </p:spPr>
        <p:txBody>
          <a:bodyPr wrap="square">
            <a:spAutoFit/>
          </a:bodyPr>
          <a:lstStyle/>
          <a:p>
            <a:r>
              <a:rPr lang="es-AR" sz="2400" b="1" i="1" dirty="0">
                <a:effectLst>
                  <a:outerShdw blurRad="38100" dist="38100" dir="2700000" algn="tl">
                    <a:srgbClr val="000000">
                      <a:alpha val="43137"/>
                    </a:srgbClr>
                  </a:outerShdw>
                </a:effectLst>
                <a:latin typeface="Arial Narrow" pitchFamily="34" charset="0"/>
              </a:rPr>
              <a:t>CAMPO MAGNETICO</a:t>
            </a:r>
          </a:p>
          <a:p>
            <a:r>
              <a:rPr lang="es-AR" sz="2000" dirty="0">
                <a:latin typeface="Arial Narrow" pitchFamily="34" charset="0"/>
              </a:rPr>
              <a:t>Es la región del espacio </a:t>
            </a:r>
            <a:r>
              <a:rPr lang="es-AR" sz="2000" dirty="0" smtClean="0">
                <a:latin typeface="Arial Narrow" pitchFamily="34" charset="0"/>
              </a:rPr>
              <a:t> próximo al imán, donde </a:t>
            </a:r>
            <a:r>
              <a:rPr lang="es-AR" sz="2000" dirty="0">
                <a:latin typeface="Arial Narrow" pitchFamily="34" charset="0"/>
              </a:rPr>
              <a:t>se hacen sensibles las fuerzas o acciones </a:t>
            </a:r>
            <a:r>
              <a:rPr lang="es-AR" sz="2000" dirty="0" smtClean="0">
                <a:latin typeface="Arial Narrow" pitchFamily="34" charset="0"/>
              </a:rPr>
              <a:t>magnéticas. Para tener una idea, se realiza un experimento con limaduras de hierro.</a:t>
            </a:r>
            <a:endParaRPr lang="es-AR" sz="2000" dirty="0">
              <a:latin typeface="Arial Narrow" pitchFamily="34" charset="0"/>
            </a:endParaRPr>
          </a:p>
        </p:txBody>
      </p:sp>
      <p:pic>
        <p:nvPicPr>
          <p:cNvPr id="7" name="6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5296" y="2492896"/>
            <a:ext cx="4905375" cy="2876550"/>
          </a:xfrm>
          <a:prstGeom prst="rect">
            <a:avLst/>
          </a:prstGeom>
        </p:spPr>
      </p:pic>
    </p:spTree>
    <p:extLst>
      <p:ext uri="{BB962C8B-B14F-4D97-AF65-F5344CB8AC3E}">
        <p14:creationId xmlns:p14="http://schemas.microsoft.com/office/powerpoint/2010/main" val="32648763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lgn="l">
              <a:spcBef>
                <a:spcPts val="0"/>
              </a:spcBef>
            </a:pPr>
            <a:r>
              <a:rPr lang="es-AR" sz="2400" b="1" i="1" dirty="0">
                <a:solidFill>
                  <a:prstClr val="black"/>
                </a:solidFill>
                <a:effectLst>
                  <a:outerShdw blurRad="38100" dist="38100" dir="2700000" algn="tl">
                    <a:srgbClr val="000000">
                      <a:alpha val="43137"/>
                    </a:srgbClr>
                  </a:outerShdw>
                </a:effectLst>
                <a:latin typeface="Arial Narrow" pitchFamily="34" charset="0"/>
                <a:ea typeface="+mn-ea"/>
                <a:cs typeface="+mn-cs"/>
              </a:rPr>
              <a:t>CAMPO </a:t>
            </a:r>
            <a:r>
              <a:rPr lang="es-AR" sz="2400" b="1" i="1" dirty="0" smtClean="0">
                <a:solidFill>
                  <a:prstClr val="black"/>
                </a:solidFill>
                <a:effectLst>
                  <a:outerShdw blurRad="38100" dist="38100" dir="2700000" algn="tl">
                    <a:srgbClr val="000000">
                      <a:alpha val="43137"/>
                    </a:srgbClr>
                  </a:outerShdw>
                </a:effectLst>
                <a:latin typeface="Arial Narrow" pitchFamily="34" charset="0"/>
                <a:ea typeface="+mn-ea"/>
                <a:cs typeface="+mn-cs"/>
              </a:rPr>
              <a:t>MAGNETICO DE UN IMAN</a:t>
            </a:r>
            <a:r>
              <a:rPr lang="es-AR" sz="1800" b="1" i="1" dirty="0">
                <a:solidFill>
                  <a:prstClr val="black"/>
                </a:solidFill>
                <a:effectLst>
                  <a:outerShdw blurRad="38100" dist="38100" dir="2700000" algn="tl">
                    <a:srgbClr val="000000">
                      <a:alpha val="43137"/>
                    </a:srgbClr>
                  </a:outerShdw>
                </a:effectLst>
                <a:latin typeface="Arial Narrow" pitchFamily="34" charset="0"/>
                <a:ea typeface="+mn-ea"/>
                <a:cs typeface="+mn-cs"/>
              </a:rPr>
              <a:t/>
            </a:r>
            <a:br>
              <a:rPr lang="es-AR" sz="1800" b="1" i="1" dirty="0">
                <a:solidFill>
                  <a:prstClr val="black"/>
                </a:solidFill>
                <a:effectLst>
                  <a:outerShdw blurRad="38100" dist="38100" dir="2700000" algn="tl">
                    <a:srgbClr val="000000">
                      <a:alpha val="43137"/>
                    </a:srgbClr>
                  </a:outerShdw>
                </a:effectLst>
                <a:latin typeface="Arial Narrow" pitchFamily="34" charset="0"/>
                <a:ea typeface="+mn-ea"/>
                <a:cs typeface="+mn-cs"/>
              </a:rPr>
            </a:br>
            <a:r>
              <a:rPr lang="es-AR" sz="2000" dirty="0" smtClean="0">
                <a:solidFill>
                  <a:prstClr val="black"/>
                </a:solidFill>
                <a:latin typeface="Arial Narrow" pitchFamily="34" charset="0"/>
                <a:ea typeface="+mn-ea"/>
                <a:cs typeface="+mn-cs"/>
              </a:rPr>
              <a:t>Se puede dibujar líneas que salen del polo Norte recorren el espacio e ingresan al polo Sur, el sentido es de Norte a Sur </a:t>
            </a:r>
            <a:endParaRPr lang="es-ES" sz="20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6" y="3212976"/>
            <a:ext cx="6626926" cy="2462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38824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2060848"/>
            <a:ext cx="6696744" cy="3312368"/>
          </a:xfrm>
        </p:spPr>
      </p:pic>
      <p:sp>
        <p:nvSpPr>
          <p:cNvPr id="5" name="4 Rectángulo"/>
          <p:cNvSpPr/>
          <p:nvPr/>
        </p:nvSpPr>
        <p:spPr>
          <a:xfrm>
            <a:off x="539552" y="692696"/>
            <a:ext cx="7992888" cy="707886"/>
          </a:xfrm>
          <a:prstGeom prst="rect">
            <a:avLst/>
          </a:prstGeom>
        </p:spPr>
        <p:txBody>
          <a:bodyPr wrap="square">
            <a:spAutoFit/>
          </a:bodyPr>
          <a:lstStyle/>
          <a:p>
            <a:pPr lvl="0"/>
            <a:r>
              <a:rPr lang="es-AR" sz="2000" dirty="0" smtClean="0">
                <a:solidFill>
                  <a:prstClr val="black"/>
                </a:solidFill>
                <a:latin typeface="Arial Narrow" pitchFamily="34" charset="0"/>
              </a:rPr>
              <a:t>Si se acercan imanes por  sus </a:t>
            </a:r>
            <a:r>
              <a:rPr lang="es-AR" sz="2000" b="1" dirty="0" smtClean="0">
                <a:solidFill>
                  <a:prstClr val="black"/>
                </a:solidFill>
                <a:effectLst>
                  <a:outerShdw blurRad="38100" dist="38100" dir="2700000" algn="tl">
                    <a:srgbClr val="000000">
                      <a:alpha val="43137"/>
                    </a:srgbClr>
                  </a:outerShdw>
                </a:effectLst>
                <a:latin typeface="Arial Narrow" pitchFamily="34" charset="0"/>
              </a:rPr>
              <a:t>polos opuestos</a:t>
            </a:r>
            <a:r>
              <a:rPr lang="es-AR" sz="2000" dirty="0" smtClean="0">
                <a:solidFill>
                  <a:prstClr val="black"/>
                </a:solidFill>
                <a:latin typeface="Arial Narrow" pitchFamily="34" charset="0"/>
              </a:rPr>
              <a:t> estos se atraen y las líneas de  campo se suman.</a:t>
            </a:r>
            <a:endParaRPr lang="es-AR" sz="2000" dirty="0">
              <a:solidFill>
                <a:prstClr val="black"/>
              </a:solidFill>
              <a:latin typeface="Arial Narrow" pitchFamily="34" charset="0"/>
            </a:endParaRPr>
          </a:p>
        </p:txBody>
      </p:sp>
    </p:spTree>
    <p:extLst>
      <p:ext uri="{BB962C8B-B14F-4D97-AF65-F5344CB8AC3E}">
        <p14:creationId xmlns:p14="http://schemas.microsoft.com/office/powerpoint/2010/main" val="26064970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2492896"/>
            <a:ext cx="7416824" cy="2736304"/>
          </a:xfrm>
        </p:spPr>
      </p:pic>
      <p:sp>
        <p:nvSpPr>
          <p:cNvPr id="6" name="5 Rectángulo"/>
          <p:cNvSpPr/>
          <p:nvPr/>
        </p:nvSpPr>
        <p:spPr>
          <a:xfrm>
            <a:off x="539552" y="692696"/>
            <a:ext cx="7992888" cy="707886"/>
          </a:xfrm>
          <a:prstGeom prst="rect">
            <a:avLst/>
          </a:prstGeom>
        </p:spPr>
        <p:txBody>
          <a:bodyPr wrap="square">
            <a:spAutoFit/>
          </a:bodyPr>
          <a:lstStyle/>
          <a:p>
            <a:pPr lvl="0"/>
            <a:r>
              <a:rPr lang="es-AR" sz="2000" dirty="0" smtClean="0">
                <a:solidFill>
                  <a:prstClr val="black"/>
                </a:solidFill>
                <a:latin typeface="Arial Narrow" pitchFamily="34" charset="0"/>
              </a:rPr>
              <a:t>Si se acercan imanes por  sus </a:t>
            </a:r>
            <a:r>
              <a:rPr lang="es-AR" sz="2000" b="1" dirty="0" smtClean="0">
                <a:solidFill>
                  <a:prstClr val="black"/>
                </a:solidFill>
                <a:effectLst>
                  <a:outerShdw blurRad="38100" dist="38100" dir="2700000" algn="tl">
                    <a:srgbClr val="000000">
                      <a:alpha val="43137"/>
                    </a:srgbClr>
                  </a:outerShdw>
                </a:effectLst>
                <a:latin typeface="Arial Narrow" pitchFamily="34" charset="0"/>
              </a:rPr>
              <a:t>polos coincidentes</a:t>
            </a:r>
            <a:r>
              <a:rPr lang="es-AR" sz="2000" dirty="0" smtClean="0">
                <a:solidFill>
                  <a:prstClr val="black"/>
                </a:solidFill>
                <a:latin typeface="Arial Narrow" pitchFamily="34" charset="0"/>
              </a:rPr>
              <a:t> estos se repelen y las líneas de  campo se dispersan por acción de la repulsión.</a:t>
            </a:r>
            <a:endParaRPr lang="es-AR" sz="2000" dirty="0">
              <a:solidFill>
                <a:prstClr val="black"/>
              </a:solidFill>
              <a:latin typeface="Arial Narrow" pitchFamily="34" charset="0"/>
            </a:endParaRPr>
          </a:p>
        </p:txBody>
      </p:sp>
    </p:spTree>
    <p:extLst>
      <p:ext uri="{BB962C8B-B14F-4D97-AF65-F5344CB8AC3E}">
        <p14:creationId xmlns:p14="http://schemas.microsoft.com/office/powerpoint/2010/main" val="299798842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2629</TotalTime>
  <Words>960</Words>
  <Application>Microsoft Office PowerPoint</Application>
  <PresentationFormat>Presentación en pantalla (4:3)</PresentationFormat>
  <Paragraphs>59</Paragraphs>
  <Slides>35</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35</vt:i4>
      </vt:variant>
    </vt:vector>
  </HeadingPairs>
  <TitlesOfParts>
    <vt:vector size="40" baseType="lpstr">
      <vt:lpstr>Arial</vt:lpstr>
      <vt:lpstr>Arial Narrow</vt:lpstr>
      <vt:lpstr>Calibri</vt:lpstr>
      <vt:lpstr>Cambria Math</vt:lpstr>
      <vt:lpstr>Tema de Office</vt:lpstr>
      <vt:lpstr>MAGNETISMO</vt:lpstr>
      <vt:lpstr>Presentación de PowerPoint</vt:lpstr>
      <vt:lpstr>Presentación de PowerPoint</vt:lpstr>
      <vt:lpstr>TEORIA MOLECULAR: Sí cortamos un imán en dos partes, se obtienen dos imanes completos, reiterando este proceso podemos obtener una Molécula Magnética. Esta teoría nos sirve para comprender fenómenos mas complejos</vt:lpstr>
      <vt:lpstr>En un imán hay rozamiento entre las moléculas que impide vuelvan a su estado inicial una vez orientados(a), en un trozo de hierro dulce se orientan bajo la acción de un campo magnético externo(b). Los golpes y la temperatura afectan a la estructura molecular del imán.</vt:lpstr>
      <vt:lpstr>Presentación de PowerPoint</vt:lpstr>
      <vt:lpstr>CAMPO MAGNETICO DE UN IMAN Se puede dibujar líneas que salen del polo Norte recorren el espacio e ingresan al polo Sur, el sentido es de Norte a Sur </vt:lpstr>
      <vt:lpstr>Presentación de PowerPoint</vt:lpstr>
      <vt:lpstr>Presentación de PowerPoint</vt:lpstr>
      <vt:lpstr>Presentación de PowerPoint</vt:lpstr>
      <vt:lpstr>Presentación de PowerPoint</vt:lpstr>
      <vt:lpstr>ELECTROMAGNETISMO</vt:lpstr>
      <vt:lpstr>Se hace circular una corriente eléctrica por un conductor rectilíneo y se observa que las limaduras de hierro se orientan siguiendo un patrón circular.</vt:lpstr>
      <vt:lpstr>Si se depositan sobre el plano perpendicular, agujas imantadas estas se orientan siguiendo la línea concéntrica del campo, es decir se alinea, si se cambia de sentido el sentido de la corriente se invierte el sentido de orientación de las agujas imantadas</vt:lpstr>
      <vt:lpstr>El sentido de las líneas de fuerza se las determina mediante la aplicación de la regla del sacacorchos o de Maxwell e indica que el giro de las líneas es el que seguiría un sacacorchos que avanzo el mismo sentido de circulación de la corriente.</vt:lpstr>
      <vt:lpstr>El sentido de la corriente en un conductor que atraviesa el plano de análisis se lo representa mediante un punto para indicar que sale del papel o un aspa para aquellas que son entrantes al papel, similar a una flecha.</vt:lpstr>
      <vt:lpstr>Según sea entrante la corriente al plano de análisis o saliente del mismo se representan los sentidos de las líneas de campo mediante la aplicación de la regla del sacacorchos.</vt:lpstr>
      <vt:lpstr>Presentación de PowerPoint</vt:lpstr>
      <vt:lpstr>Si se conforma una bobina, se observa que el campo magnético adopta la forma mostrada en la figura el sentido se obtiene aplicando la regla del sacacorchos.</vt:lpstr>
      <vt:lpstr>Si además se depositan limaduras de hierro sobre el plano de análisis se observa una distribución del campo como el de la figura.</vt:lpstr>
      <vt:lpstr>La inducción B en el centro de la espira esta representada por un vector paralelo al plano de análisis y con el sentido indicado, la expresión de B indica que esta en relación directa de la corriente e inversamente proporcional a el radio de la espira.</vt:lpstr>
      <vt:lpstr>Si se conforma una bobina o solenoide el campo se suma y unifica a lo largo de la bobina se puede representar el sentido de las líneas de campo mediante una configuración ficticia donde el polo Norte esta donde salen las líneas y el polo sur donde ingresan las líneas</vt:lpstr>
      <vt:lpstr>La expresión del campo en una bobina esta determinado por la siguiente ecuación.</vt:lpstr>
      <vt:lpstr>Si se dispone de un arrollamiento en una barra de hierro y se hace circular una corriente I impulsada por la fuente notándose la distribución del campo siguiendo el análisis detallado anteriormente.</vt:lpstr>
      <vt:lpstr>INTENSIDAD DEL CAMPO MAGNETICO  Depende de la cantidad de vueltas y la corriente eléctrica que circula y esta en relación inversa de la longitud del bobinado notándose que no depende del material que esta en medio de la bobina si es aire o algún material ferromagnético.</vt:lpstr>
      <vt:lpstr>Cuando se hace circular una corriente por un bobinado el campo generado por este al atravesar la superficie S genera la inducción B y es precisamente la relación entre B y H lo que conforma la curva de magnetización del material .</vt:lpstr>
      <vt:lpstr>En la curva se nota la diferencia entre el aire como núcleo y un material ferromagnético, notándose valores para el cual se produce la saturación magnética. La curva obtenida es muy importante a la hora de diseñar motores o transformadores.</vt:lpstr>
      <vt:lpstr>Permeabilidad Magnética: cuando se coloca un material ferromagnético en un circuito magnético, este respecto de el aire se comporta de una manera determinada y sus valores se pueden referir respecto del aire o vacío y se conoce como Permeabilidad Relativa.         B =µ_r B_o      µ_r= □(64&amp;B/B_o )  En la practica es común utilizar el concepto de Permeabilidad Absoluta que relaciona el campo que produce la bobina  H y el nivel de inducción  B que se obtiene con un material ferromagnético  µ_r= □(64&amp;µ/µ_0 )                     µ= B/H se mide en H∕m, Henrio/ metro</vt:lpstr>
      <vt:lpstr>En la grafica se observa la variación de la permeabilidad con la saturación y se observa como esta decae cuando se satura el núcleo.</vt:lpstr>
      <vt:lpstr>Histéresis Magnética Se suele someter a un material ferromagnético a un H variable y se traza una curva que de denomina de Histéresis la que suele representar entre otras cosas, la perdida de por calor en el núcleo ferromagnético.</vt:lpstr>
      <vt:lpstr>Las configuraciones posibles según la aplicación hace se distingan circuitos serie y paralelos pero magnéticos, destacándose además la capacidad que tiene la bobina de generar líneas de fuerza (Φ) en un circuito magnético llamado Fuerza Magnetomotiz y la capacidad del material de dejar pasar las lineas de flujo se la llama Reluctancia Magnética .</vt:lpstr>
      <vt:lpstr>Electroimanes</vt:lpstr>
      <vt:lpstr>Distintos tipos de electroimanes.</vt:lpstr>
      <vt:lpstr>Contactor para accionamientos de motores o maniobras.</vt:lpstr>
      <vt:lpstr>Imagen de un Contactor.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MAGNETISMO</dc:title>
  <dc:creator>Cliente</dc:creator>
  <cp:lastModifiedBy>MAXIMIANI CARLOS</cp:lastModifiedBy>
  <cp:revision>51</cp:revision>
  <dcterms:created xsi:type="dcterms:W3CDTF">2013-07-31T13:54:24Z</dcterms:created>
  <dcterms:modified xsi:type="dcterms:W3CDTF">2017-03-16T01:30:07Z</dcterms:modified>
</cp:coreProperties>
</file>