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5EDC0AF-5B64-4A93-AB53-A836190428B5}" type="datetimeFigureOut">
              <a:rPr lang="es-CO" smtClean="0"/>
              <a:t>28/11/2020</a:t>
            </a:fld>
            <a:endParaRPr lang="es-CO"/>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CO"/>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B0CF552-9EC2-4F3F-A0AE-F9A9F123342E}" type="slidenum">
              <a:rPr lang="es-CO" smtClean="0"/>
              <a:t>‹Nº›</a:t>
            </a:fld>
            <a:endParaRPr lang="es-CO"/>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552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EDC0AF-5B64-4A93-AB53-A836190428B5}" type="datetimeFigureOut">
              <a:rPr lang="es-CO" smtClean="0"/>
              <a:t>28/11/2020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B0CF552-9EC2-4F3F-A0AE-F9A9F123342E}" type="slidenum">
              <a:rPr lang="es-CO" smtClean="0"/>
              <a:t>‹Nº›</a:t>
            </a:fld>
            <a:endParaRPr lang="es-CO"/>
          </a:p>
        </p:txBody>
      </p:sp>
    </p:spTree>
    <p:extLst>
      <p:ext uri="{BB962C8B-B14F-4D97-AF65-F5344CB8AC3E}">
        <p14:creationId xmlns:p14="http://schemas.microsoft.com/office/powerpoint/2010/main" val="173657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EDC0AF-5B64-4A93-AB53-A836190428B5}" type="datetimeFigureOut">
              <a:rPr lang="es-CO" smtClean="0"/>
              <a:t>28/11/2020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B0CF552-9EC2-4F3F-A0AE-F9A9F123342E}" type="slidenum">
              <a:rPr lang="es-CO" smtClean="0"/>
              <a:t>‹Nº›</a:t>
            </a:fld>
            <a:endParaRPr lang="es-CO"/>
          </a:p>
        </p:txBody>
      </p:sp>
    </p:spTree>
    <p:extLst>
      <p:ext uri="{BB962C8B-B14F-4D97-AF65-F5344CB8AC3E}">
        <p14:creationId xmlns:p14="http://schemas.microsoft.com/office/powerpoint/2010/main" val="199980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EDC0AF-5B64-4A93-AB53-A836190428B5}" type="datetimeFigureOut">
              <a:rPr lang="es-CO" smtClean="0"/>
              <a:t>28/11/2020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B0CF552-9EC2-4F3F-A0AE-F9A9F123342E}" type="slidenum">
              <a:rPr lang="es-CO" smtClean="0"/>
              <a:t>‹Nº›</a:t>
            </a:fld>
            <a:endParaRPr lang="es-CO"/>
          </a:p>
        </p:txBody>
      </p:sp>
    </p:spTree>
    <p:extLst>
      <p:ext uri="{BB962C8B-B14F-4D97-AF65-F5344CB8AC3E}">
        <p14:creationId xmlns:p14="http://schemas.microsoft.com/office/powerpoint/2010/main" val="336114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5EDC0AF-5B64-4A93-AB53-A836190428B5}" type="datetimeFigureOut">
              <a:rPr lang="es-CO" smtClean="0"/>
              <a:t>28/11/2020</a:t>
            </a:fld>
            <a:endParaRPr lang="es-CO"/>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B0CF552-9EC2-4F3F-A0AE-F9A9F123342E}" type="slidenum">
              <a:rPr lang="es-CO" smtClean="0"/>
              <a:t>‹Nº›</a:t>
            </a:fld>
            <a:endParaRPr lang="es-CO"/>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711869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EDC0AF-5B64-4A93-AB53-A836190428B5}" type="datetimeFigureOut">
              <a:rPr lang="es-CO" smtClean="0"/>
              <a:t>28/11/2020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B0CF552-9EC2-4F3F-A0AE-F9A9F123342E}" type="slidenum">
              <a:rPr lang="es-CO" smtClean="0"/>
              <a:t>‹Nº›</a:t>
            </a:fld>
            <a:endParaRPr lang="es-CO"/>
          </a:p>
        </p:txBody>
      </p:sp>
    </p:spTree>
    <p:extLst>
      <p:ext uri="{BB962C8B-B14F-4D97-AF65-F5344CB8AC3E}">
        <p14:creationId xmlns:p14="http://schemas.microsoft.com/office/powerpoint/2010/main" val="38772516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5EDC0AF-5B64-4A93-AB53-A836190428B5}" type="datetimeFigureOut">
              <a:rPr lang="es-CO" smtClean="0"/>
              <a:t>28/11/2020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B0CF552-9EC2-4F3F-A0AE-F9A9F123342E}" type="slidenum">
              <a:rPr lang="es-CO" smtClean="0"/>
              <a:t>‹Nº›</a:t>
            </a:fld>
            <a:endParaRPr lang="es-CO"/>
          </a:p>
        </p:txBody>
      </p:sp>
    </p:spTree>
    <p:extLst>
      <p:ext uri="{BB962C8B-B14F-4D97-AF65-F5344CB8AC3E}">
        <p14:creationId xmlns:p14="http://schemas.microsoft.com/office/powerpoint/2010/main" val="12184567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5EDC0AF-5B64-4A93-AB53-A836190428B5}" type="datetimeFigureOut">
              <a:rPr lang="es-CO" smtClean="0"/>
              <a:t>28/11/2020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B0CF552-9EC2-4F3F-A0AE-F9A9F123342E}" type="slidenum">
              <a:rPr lang="es-CO" smtClean="0"/>
              <a:t>‹Nº›</a:t>
            </a:fld>
            <a:endParaRPr lang="es-CO"/>
          </a:p>
        </p:txBody>
      </p:sp>
    </p:spTree>
    <p:extLst>
      <p:ext uri="{BB962C8B-B14F-4D97-AF65-F5344CB8AC3E}">
        <p14:creationId xmlns:p14="http://schemas.microsoft.com/office/powerpoint/2010/main" val="125203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DC0AF-5B64-4A93-AB53-A836190428B5}" type="datetimeFigureOut">
              <a:rPr lang="es-CO" smtClean="0"/>
              <a:t>28/11/2020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B0CF552-9EC2-4F3F-A0AE-F9A9F123342E}" type="slidenum">
              <a:rPr lang="es-CO" smtClean="0"/>
              <a:t>‹Nº›</a:t>
            </a:fld>
            <a:endParaRPr lang="es-CO"/>
          </a:p>
        </p:txBody>
      </p:sp>
    </p:spTree>
    <p:extLst>
      <p:ext uri="{BB962C8B-B14F-4D97-AF65-F5344CB8AC3E}">
        <p14:creationId xmlns:p14="http://schemas.microsoft.com/office/powerpoint/2010/main" val="332646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E5EDC0AF-5B64-4A93-AB53-A836190428B5}" type="datetimeFigureOut">
              <a:rPr lang="es-CO" smtClean="0"/>
              <a:t>28/11/2020</a:t>
            </a:fld>
            <a:endParaRPr lang="es-CO"/>
          </a:p>
        </p:txBody>
      </p:sp>
      <p:sp>
        <p:nvSpPr>
          <p:cNvPr id="6" name="Footer Placeholder 5"/>
          <p:cNvSpPr>
            <a:spLocks noGrp="1"/>
          </p:cNvSpPr>
          <p:nvPr>
            <p:ph type="ftr" sz="quarter" idx="11"/>
          </p:nvPr>
        </p:nvSpPr>
        <p:spPr>
          <a:xfrm>
            <a:off x="2103620" y="6375679"/>
            <a:ext cx="3482179" cy="345796"/>
          </a:xfrm>
        </p:spPr>
        <p:txBody>
          <a:bodyPr/>
          <a:lstStyle/>
          <a:p>
            <a:endParaRPr lang="es-CO"/>
          </a:p>
        </p:txBody>
      </p:sp>
      <p:sp>
        <p:nvSpPr>
          <p:cNvPr id="7" name="Slide Number Placeholder 6"/>
          <p:cNvSpPr>
            <a:spLocks noGrp="1"/>
          </p:cNvSpPr>
          <p:nvPr>
            <p:ph type="sldNum" sz="quarter" idx="12"/>
          </p:nvPr>
        </p:nvSpPr>
        <p:spPr>
          <a:xfrm>
            <a:off x="5691014" y="6375679"/>
            <a:ext cx="1232456" cy="345796"/>
          </a:xfrm>
        </p:spPr>
        <p:txBody>
          <a:bodyPr/>
          <a:lstStyle/>
          <a:p>
            <a:fld id="{1B0CF552-9EC2-4F3F-A0AE-F9A9F123342E}" type="slidenum">
              <a:rPr lang="es-CO" smtClean="0"/>
              <a:t>‹Nº›</a:t>
            </a:fld>
            <a:endParaRPr lang="es-CO"/>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177144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E5EDC0AF-5B64-4A93-AB53-A836190428B5}" type="datetimeFigureOut">
              <a:rPr lang="es-CO" smtClean="0"/>
              <a:t>28/11/2020</a:t>
            </a:fld>
            <a:endParaRPr lang="es-CO"/>
          </a:p>
        </p:txBody>
      </p:sp>
      <p:sp>
        <p:nvSpPr>
          <p:cNvPr id="6" name="Footer Placeholder 5"/>
          <p:cNvSpPr>
            <a:spLocks noGrp="1"/>
          </p:cNvSpPr>
          <p:nvPr>
            <p:ph type="ftr" sz="quarter" idx="11"/>
          </p:nvPr>
        </p:nvSpPr>
        <p:spPr>
          <a:xfrm>
            <a:off x="2103621" y="6375679"/>
            <a:ext cx="3482178" cy="345796"/>
          </a:xfrm>
        </p:spPr>
        <p:txBody>
          <a:bodyPr/>
          <a:lstStyle/>
          <a:p>
            <a:endParaRPr lang="es-CO"/>
          </a:p>
        </p:txBody>
      </p:sp>
      <p:sp>
        <p:nvSpPr>
          <p:cNvPr id="7" name="Slide Number Placeholder 6"/>
          <p:cNvSpPr>
            <a:spLocks noGrp="1"/>
          </p:cNvSpPr>
          <p:nvPr>
            <p:ph type="sldNum" sz="quarter" idx="12"/>
          </p:nvPr>
        </p:nvSpPr>
        <p:spPr>
          <a:xfrm>
            <a:off x="5687568" y="6375679"/>
            <a:ext cx="1234440" cy="345796"/>
          </a:xfrm>
        </p:spPr>
        <p:txBody>
          <a:bodyPr/>
          <a:lstStyle/>
          <a:p>
            <a:fld id="{1B0CF552-9EC2-4F3F-A0AE-F9A9F123342E}" type="slidenum">
              <a:rPr lang="es-CO" smtClean="0"/>
              <a:t>‹Nº›</a:t>
            </a:fld>
            <a:endParaRPr lang="es-CO"/>
          </a:p>
        </p:txBody>
      </p:sp>
    </p:spTree>
    <p:extLst>
      <p:ext uri="{BB962C8B-B14F-4D97-AF65-F5344CB8AC3E}">
        <p14:creationId xmlns:p14="http://schemas.microsoft.com/office/powerpoint/2010/main" val="258736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5EDC0AF-5B64-4A93-AB53-A836190428B5}" type="datetimeFigureOut">
              <a:rPr lang="es-CO" smtClean="0"/>
              <a:t>28/11/2020</a:t>
            </a:fld>
            <a:endParaRPr lang="es-CO"/>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CO"/>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B0CF552-9EC2-4F3F-A0AE-F9A9F123342E}" type="slidenum">
              <a:rPr lang="es-CO" smtClean="0"/>
              <a:t>‹Nº›</a:t>
            </a:fld>
            <a:endParaRPr lang="es-CO"/>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72549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609AD-F8B7-4940-ABD8-AB864940674B}"/>
              </a:ext>
            </a:extLst>
          </p:cNvPr>
          <p:cNvSpPr>
            <a:spLocks noGrp="1"/>
          </p:cNvSpPr>
          <p:nvPr>
            <p:ph type="ctrTitle"/>
          </p:nvPr>
        </p:nvSpPr>
        <p:spPr>
          <a:xfrm>
            <a:off x="1428750" y="1856653"/>
            <a:ext cx="10058400" cy="3566160"/>
          </a:xfrm>
        </p:spPr>
        <p:txBody>
          <a:bodyPr>
            <a:noAutofit/>
          </a:bodyPr>
          <a:lstStyle/>
          <a:p>
            <a:pPr algn="ctr"/>
            <a:r>
              <a:rPr lang="es-ES" sz="4800" dirty="0">
                <a:solidFill>
                  <a:schemeClr val="bg2"/>
                </a:solidFill>
              </a:rPr>
              <a:t>PRUEBA TÉCNICA-CASO DE ESTUDIO-DATA SCIENCE COORDINATOR</a:t>
            </a:r>
            <a:br>
              <a:rPr lang="es-ES" sz="4800" dirty="0">
                <a:solidFill>
                  <a:schemeClr val="bg2"/>
                </a:solidFill>
              </a:rPr>
            </a:br>
            <a:br>
              <a:rPr lang="es-ES" sz="4800" dirty="0">
                <a:solidFill>
                  <a:schemeClr val="bg2"/>
                </a:solidFill>
              </a:rPr>
            </a:br>
            <a:r>
              <a:rPr lang="es-ES" sz="4800" dirty="0">
                <a:solidFill>
                  <a:schemeClr val="bg2"/>
                </a:solidFill>
              </a:rPr>
              <a:t>Sebastian Gaviria Jaramillo</a:t>
            </a:r>
            <a:endParaRPr lang="es-CO" sz="4800" dirty="0">
              <a:solidFill>
                <a:schemeClr val="bg2"/>
              </a:solidFill>
            </a:endParaRPr>
          </a:p>
        </p:txBody>
      </p:sp>
      <p:pic>
        <p:nvPicPr>
          <p:cNvPr id="6" name="Imagen 5">
            <a:extLst>
              <a:ext uri="{FF2B5EF4-FFF2-40B4-BE49-F238E27FC236}">
                <a16:creationId xmlns:a16="http://schemas.microsoft.com/office/drawing/2014/main" id="{4B761DF9-5A7B-49BB-BF8D-7665DD3A8E13}"/>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1"/>
            <a:ext cx="2640563" cy="1702660"/>
          </a:xfrm>
          <a:prstGeom prst="rect">
            <a:avLst/>
          </a:prstGeom>
        </p:spPr>
      </p:pic>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551436" y="0"/>
            <a:ext cx="2640564" cy="1702661"/>
          </a:xfrm>
          <a:prstGeom prst="rect">
            <a:avLst/>
          </a:prstGeom>
        </p:spPr>
      </p:pic>
      <p:pic>
        <p:nvPicPr>
          <p:cNvPr id="4" name="Imagen 3">
            <a:extLst>
              <a:ext uri="{FF2B5EF4-FFF2-40B4-BE49-F238E27FC236}">
                <a16:creationId xmlns:a16="http://schemas.microsoft.com/office/drawing/2014/main" id="{49420C99-B569-47A4-B35E-E417B4DE8123}"/>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8860560" y="5001347"/>
            <a:ext cx="3315453" cy="1856653"/>
          </a:xfrm>
          <a:prstGeom prst="rect">
            <a:avLst/>
          </a:prstGeom>
          <a:ln>
            <a:noFill/>
          </a:ln>
          <a:effectLst>
            <a:softEdge rad="112500"/>
          </a:effectLst>
        </p:spPr>
      </p:pic>
      <p:pic>
        <p:nvPicPr>
          <p:cNvPr id="7" name="Imagen 6">
            <a:extLst>
              <a:ext uri="{FF2B5EF4-FFF2-40B4-BE49-F238E27FC236}">
                <a16:creationId xmlns:a16="http://schemas.microsoft.com/office/drawing/2014/main" id="{0A48A22C-586B-4B04-8ADE-D85D300433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06" y="3096262"/>
            <a:ext cx="3315455" cy="3658433"/>
          </a:xfrm>
          <a:prstGeom prst="rect">
            <a:avLst/>
          </a:prstGeom>
        </p:spPr>
      </p:pic>
    </p:spTree>
    <p:extLst>
      <p:ext uri="{BB962C8B-B14F-4D97-AF65-F5344CB8AC3E}">
        <p14:creationId xmlns:p14="http://schemas.microsoft.com/office/powerpoint/2010/main" val="156806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1581908"/>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Si el número de medicamentos usados está entre 10 y 20 hay más probabilidad que los pacientes sean readmitidos.</a:t>
            </a:r>
            <a:endParaRPr lang="es-CO" dirty="0">
              <a:solidFill>
                <a:schemeClr val="tx1">
                  <a:lumMod val="65000"/>
                  <a:lumOff val="35000"/>
                </a:schemeClr>
              </a:solidFill>
            </a:endParaRPr>
          </a:p>
        </p:txBody>
      </p:sp>
      <p:pic>
        <p:nvPicPr>
          <p:cNvPr id="2" name="Imagen 1">
            <a:extLst>
              <a:ext uri="{FF2B5EF4-FFF2-40B4-BE49-F238E27FC236}">
                <a16:creationId xmlns:a16="http://schemas.microsoft.com/office/drawing/2014/main" id="{4B1763DD-1387-4B09-A906-69D8A8E9F6BB}"/>
              </a:ext>
            </a:extLst>
          </p:cNvPr>
          <p:cNvPicPr>
            <a:picLocks noChangeAspect="1"/>
          </p:cNvPicPr>
          <p:nvPr/>
        </p:nvPicPr>
        <p:blipFill>
          <a:blip r:embed="rId4"/>
          <a:stretch>
            <a:fillRect/>
          </a:stretch>
        </p:blipFill>
        <p:spPr>
          <a:xfrm>
            <a:off x="5056421" y="2846104"/>
            <a:ext cx="6989065" cy="3632517"/>
          </a:xfrm>
          <a:prstGeom prst="rect">
            <a:avLst/>
          </a:prstGeom>
        </p:spPr>
      </p:pic>
      <p:pic>
        <p:nvPicPr>
          <p:cNvPr id="4" name="Imagen 3">
            <a:extLst>
              <a:ext uri="{FF2B5EF4-FFF2-40B4-BE49-F238E27FC236}">
                <a16:creationId xmlns:a16="http://schemas.microsoft.com/office/drawing/2014/main" id="{FFFD95DF-C1A5-4AFC-A2F1-EF3E445E81C4}"/>
              </a:ext>
            </a:extLst>
          </p:cNvPr>
          <p:cNvPicPr>
            <a:picLocks noChangeAspect="1"/>
          </p:cNvPicPr>
          <p:nvPr/>
        </p:nvPicPr>
        <p:blipFill>
          <a:blip r:embed="rId5"/>
          <a:stretch>
            <a:fillRect/>
          </a:stretch>
        </p:blipFill>
        <p:spPr>
          <a:xfrm>
            <a:off x="280076" y="2707282"/>
            <a:ext cx="4204345" cy="3909303"/>
          </a:xfrm>
          <a:prstGeom prst="rect">
            <a:avLst/>
          </a:prstGeom>
        </p:spPr>
      </p:pic>
    </p:spTree>
    <p:extLst>
      <p:ext uri="{BB962C8B-B14F-4D97-AF65-F5344CB8AC3E}">
        <p14:creationId xmlns:p14="http://schemas.microsoft.com/office/powerpoint/2010/main" val="171596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1581908"/>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En la gráfica observamos que la tasa de readmitidos es muy similar entre hombres y mujeres</a:t>
            </a:r>
            <a:r>
              <a:rPr lang="es-ES" b="0" i="0" dirty="0">
                <a:solidFill>
                  <a:srgbClr val="000000"/>
                </a:solidFill>
                <a:effectLst/>
                <a:latin typeface="Helvetica Neue"/>
              </a:rPr>
              <a:t>.</a:t>
            </a:r>
            <a:endParaRPr lang="es-CO" dirty="0"/>
          </a:p>
        </p:txBody>
      </p:sp>
      <p:pic>
        <p:nvPicPr>
          <p:cNvPr id="2" name="Imagen 1">
            <a:extLst>
              <a:ext uri="{FF2B5EF4-FFF2-40B4-BE49-F238E27FC236}">
                <a16:creationId xmlns:a16="http://schemas.microsoft.com/office/drawing/2014/main" id="{7FA186D1-1968-4FC9-9E7A-0141C6D0143E}"/>
              </a:ext>
            </a:extLst>
          </p:cNvPr>
          <p:cNvPicPr>
            <a:picLocks noChangeAspect="1"/>
          </p:cNvPicPr>
          <p:nvPr/>
        </p:nvPicPr>
        <p:blipFill>
          <a:blip r:embed="rId4"/>
          <a:stretch>
            <a:fillRect/>
          </a:stretch>
        </p:blipFill>
        <p:spPr>
          <a:xfrm>
            <a:off x="2875335" y="2126656"/>
            <a:ext cx="6196518" cy="4577016"/>
          </a:xfrm>
          <a:prstGeom prst="rect">
            <a:avLst/>
          </a:prstGeom>
        </p:spPr>
      </p:pic>
    </p:spTree>
    <p:extLst>
      <p:ext uri="{BB962C8B-B14F-4D97-AF65-F5344CB8AC3E}">
        <p14:creationId xmlns:p14="http://schemas.microsoft.com/office/powerpoint/2010/main" val="108584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1581908"/>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Los pacientes a los cuales se les suministran medicamentos para la diabetes son aquellos que son más readmitidos.</a:t>
            </a:r>
            <a:endParaRPr lang="es-CO" dirty="0">
              <a:solidFill>
                <a:schemeClr val="tx1">
                  <a:lumMod val="65000"/>
                  <a:lumOff val="35000"/>
                </a:schemeClr>
              </a:solidFill>
            </a:endParaRPr>
          </a:p>
        </p:txBody>
      </p:sp>
      <p:pic>
        <p:nvPicPr>
          <p:cNvPr id="2" name="Imagen 1">
            <a:extLst>
              <a:ext uri="{FF2B5EF4-FFF2-40B4-BE49-F238E27FC236}">
                <a16:creationId xmlns:a16="http://schemas.microsoft.com/office/drawing/2014/main" id="{12292D11-B7F3-40A5-8AAB-70A671D735F5}"/>
              </a:ext>
            </a:extLst>
          </p:cNvPr>
          <p:cNvPicPr>
            <a:picLocks noChangeAspect="1"/>
          </p:cNvPicPr>
          <p:nvPr/>
        </p:nvPicPr>
        <p:blipFill>
          <a:blip r:embed="rId4"/>
          <a:stretch>
            <a:fillRect/>
          </a:stretch>
        </p:blipFill>
        <p:spPr>
          <a:xfrm>
            <a:off x="2680124" y="2334638"/>
            <a:ext cx="6133135" cy="4412278"/>
          </a:xfrm>
          <a:prstGeom prst="rect">
            <a:avLst/>
          </a:prstGeom>
        </p:spPr>
      </p:pic>
    </p:spTree>
    <p:extLst>
      <p:ext uri="{BB962C8B-B14F-4D97-AF65-F5344CB8AC3E}">
        <p14:creationId xmlns:p14="http://schemas.microsoft.com/office/powerpoint/2010/main" val="203449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5457904"/>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pPr algn="just">
              <a:lnSpc>
                <a:spcPct val="150000"/>
              </a:lnSpc>
            </a:pPr>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En la anterior gráfica observamos los resultados de los Test aplicados de glucosa en Suero. Este test se utiliza para determinar si los niveles de azúcar en sangre se encuentran en el rango saludable. A menudo se utiliza para ayudar a diagnosticar y controlar la diabetes.</a:t>
            </a:r>
          </a:p>
          <a:p>
            <a:pPr algn="just">
              <a:lnSpc>
                <a:spcPct val="150000"/>
              </a:lnSpc>
            </a:pPr>
            <a:r>
              <a:rPr lang="es-ES" b="0" i="0" dirty="0">
                <a:solidFill>
                  <a:schemeClr val="tx1">
                    <a:lumMod val="65000"/>
                    <a:lumOff val="35000"/>
                  </a:schemeClr>
                </a:solidFill>
                <a:effectLst/>
                <a:latin typeface="Helvetica Neue"/>
              </a:rPr>
              <a:t>La lectura que se da al test es la siguiente:</a:t>
            </a:r>
          </a:p>
          <a:p>
            <a:pPr algn="just">
              <a:lnSpc>
                <a:spcPct val="150000"/>
              </a:lnSpc>
            </a:pPr>
            <a:r>
              <a:rPr lang="es-ES" b="0" i="0" dirty="0">
                <a:solidFill>
                  <a:schemeClr val="tx1">
                    <a:lumMod val="65000"/>
                    <a:lumOff val="35000"/>
                  </a:schemeClr>
                </a:solidFill>
                <a:effectLst/>
                <a:latin typeface="Helvetica Neue"/>
              </a:rPr>
              <a:t>'&gt; 200': = indica diabetes.</a:t>
            </a:r>
          </a:p>
          <a:p>
            <a:pPr algn="just">
              <a:lnSpc>
                <a:spcPct val="150000"/>
              </a:lnSpc>
            </a:pPr>
            <a:r>
              <a:rPr lang="es-ES" b="0" i="0" dirty="0">
                <a:solidFill>
                  <a:schemeClr val="tx1">
                    <a:lumMod val="65000"/>
                    <a:lumOff val="35000"/>
                  </a:schemeClr>
                </a:solidFill>
                <a:effectLst/>
                <a:latin typeface="Helvetica Neue"/>
              </a:rPr>
              <a:t>'&gt; 300': = indica diabetes.</a:t>
            </a:r>
          </a:p>
          <a:p>
            <a:pPr algn="just">
              <a:lnSpc>
                <a:spcPct val="150000"/>
              </a:lnSpc>
            </a:pPr>
            <a:r>
              <a:rPr lang="es-ES" b="0" i="0" dirty="0">
                <a:solidFill>
                  <a:schemeClr val="tx1">
                    <a:lumMod val="65000"/>
                    <a:lumOff val="35000"/>
                  </a:schemeClr>
                </a:solidFill>
                <a:effectLst/>
                <a:latin typeface="Helvetica Neue"/>
              </a:rPr>
              <a:t>'</a:t>
            </a:r>
            <a:r>
              <a:rPr lang="es-ES" b="0" i="0" dirty="0" err="1">
                <a:solidFill>
                  <a:schemeClr val="tx1">
                    <a:lumMod val="65000"/>
                    <a:lumOff val="35000"/>
                  </a:schemeClr>
                </a:solidFill>
                <a:effectLst/>
                <a:latin typeface="Helvetica Neue"/>
              </a:rPr>
              <a:t>Norm</a:t>
            </a:r>
            <a:r>
              <a:rPr lang="es-ES" b="0" i="0" dirty="0">
                <a:solidFill>
                  <a:schemeClr val="tx1">
                    <a:lumMod val="65000"/>
                    <a:lumOff val="35000"/>
                  </a:schemeClr>
                </a:solidFill>
                <a:effectLst/>
                <a:latin typeface="Helvetica Neue"/>
              </a:rPr>
              <a:t>': = Normal.</a:t>
            </a:r>
          </a:p>
          <a:p>
            <a:pPr algn="just">
              <a:lnSpc>
                <a:spcPct val="150000"/>
              </a:lnSpc>
            </a:pPr>
            <a:r>
              <a:rPr lang="es-ES" b="0" i="0" dirty="0">
                <a:solidFill>
                  <a:schemeClr val="tx1">
                    <a:lumMod val="65000"/>
                    <a:lumOff val="35000"/>
                  </a:schemeClr>
                </a:solidFill>
                <a:effectLst/>
                <a:latin typeface="Helvetica Neue"/>
              </a:rPr>
              <a:t>'</a:t>
            </a:r>
            <a:r>
              <a:rPr lang="es-ES" b="0" i="0" dirty="0" err="1">
                <a:solidFill>
                  <a:schemeClr val="tx1">
                    <a:lumMod val="65000"/>
                    <a:lumOff val="35000"/>
                  </a:schemeClr>
                </a:solidFill>
                <a:effectLst/>
                <a:latin typeface="Helvetica Neue"/>
              </a:rPr>
              <a:t>None</a:t>
            </a:r>
            <a:r>
              <a:rPr lang="es-ES" b="0" i="0" dirty="0">
                <a:solidFill>
                  <a:schemeClr val="tx1">
                    <a:lumMod val="65000"/>
                    <a:lumOff val="35000"/>
                  </a:schemeClr>
                </a:solidFill>
                <a:effectLst/>
                <a:latin typeface="Helvetica Neue"/>
              </a:rPr>
              <a:t>': = no se realizó la prueba.</a:t>
            </a:r>
          </a:p>
          <a:p>
            <a:pPr algn="just">
              <a:lnSpc>
                <a:spcPct val="150000"/>
              </a:lnSpc>
            </a:pPr>
            <a:r>
              <a:rPr lang="es-ES" b="0" i="0" dirty="0">
                <a:solidFill>
                  <a:schemeClr val="tx1">
                    <a:lumMod val="65000"/>
                    <a:lumOff val="35000"/>
                  </a:schemeClr>
                </a:solidFill>
                <a:effectLst/>
                <a:latin typeface="Helvetica Neue"/>
              </a:rPr>
              <a:t>Por tanto, observamos que los pacientes que fueron</a:t>
            </a:r>
          </a:p>
          <a:p>
            <a:pPr algn="just">
              <a:lnSpc>
                <a:spcPct val="150000"/>
              </a:lnSpc>
            </a:pPr>
            <a:r>
              <a:rPr lang="es-ES" b="0" i="0" dirty="0">
                <a:solidFill>
                  <a:schemeClr val="tx1">
                    <a:lumMod val="65000"/>
                    <a:lumOff val="35000"/>
                  </a:schemeClr>
                </a:solidFill>
                <a:effectLst/>
                <a:latin typeface="Helvetica Neue"/>
              </a:rPr>
              <a:t>readmitidos son aquellos que NO se realizaron el test de Glucosa en Suero.</a:t>
            </a:r>
          </a:p>
        </p:txBody>
      </p:sp>
      <p:pic>
        <p:nvPicPr>
          <p:cNvPr id="3" name="Imagen 2">
            <a:extLst>
              <a:ext uri="{FF2B5EF4-FFF2-40B4-BE49-F238E27FC236}">
                <a16:creationId xmlns:a16="http://schemas.microsoft.com/office/drawing/2014/main" id="{6F14C525-9E31-4915-994A-AB44C3AF2D02}"/>
              </a:ext>
            </a:extLst>
          </p:cNvPr>
          <p:cNvPicPr>
            <a:picLocks noChangeAspect="1"/>
          </p:cNvPicPr>
          <p:nvPr/>
        </p:nvPicPr>
        <p:blipFill>
          <a:blip r:embed="rId4"/>
          <a:stretch>
            <a:fillRect/>
          </a:stretch>
        </p:blipFill>
        <p:spPr>
          <a:xfrm>
            <a:off x="8237605" y="2700135"/>
            <a:ext cx="3822261" cy="3470283"/>
          </a:xfrm>
          <a:prstGeom prst="rect">
            <a:avLst/>
          </a:prstGeom>
        </p:spPr>
      </p:pic>
    </p:spTree>
    <p:extLst>
      <p:ext uri="{BB962C8B-B14F-4D97-AF65-F5344CB8AC3E}">
        <p14:creationId xmlns:p14="http://schemas.microsoft.com/office/powerpoint/2010/main" val="119051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4488408"/>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En la gráfica anterior vemos el Resultado de A1C test. Esta prueba de A1C es un análisis de sangre que proporciona información sobre los niveles promedio de glucosa en sangre, también llamada azúcar en sangre, durante los últimos 3 meses.</a:t>
            </a:r>
          </a:p>
          <a:p>
            <a:pPr algn="just">
              <a:lnSpc>
                <a:spcPct val="150000"/>
              </a:lnSpc>
            </a:pPr>
            <a:r>
              <a:rPr lang="es-ES" b="0" i="0" dirty="0">
                <a:solidFill>
                  <a:schemeClr val="tx1">
                    <a:lumMod val="65000"/>
                    <a:lumOff val="35000"/>
                  </a:schemeClr>
                </a:solidFill>
                <a:effectLst/>
                <a:latin typeface="Helvetica Neue"/>
              </a:rPr>
              <a:t>'&gt; 7': 1.</a:t>
            </a:r>
          </a:p>
          <a:p>
            <a:pPr algn="just">
              <a:lnSpc>
                <a:spcPct val="150000"/>
              </a:lnSpc>
            </a:pPr>
            <a:r>
              <a:rPr lang="es-ES" b="0" i="0" dirty="0">
                <a:solidFill>
                  <a:schemeClr val="tx1">
                    <a:lumMod val="65000"/>
                    <a:lumOff val="35000"/>
                  </a:schemeClr>
                </a:solidFill>
                <a:effectLst/>
                <a:latin typeface="Helvetica Neue"/>
              </a:rPr>
              <a:t>'&gt; 8': 1.</a:t>
            </a:r>
          </a:p>
          <a:p>
            <a:pPr algn="just">
              <a:lnSpc>
                <a:spcPct val="150000"/>
              </a:lnSpc>
            </a:pPr>
            <a:r>
              <a:rPr lang="es-ES" b="0" i="0" dirty="0" err="1">
                <a:solidFill>
                  <a:schemeClr val="tx1">
                    <a:lumMod val="65000"/>
                    <a:lumOff val="35000"/>
                  </a:schemeClr>
                </a:solidFill>
                <a:effectLst/>
                <a:latin typeface="Helvetica Neue"/>
              </a:rPr>
              <a:t>Norm</a:t>
            </a:r>
            <a:r>
              <a:rPr lang="es-ES" b="0" i="0" dirty="0">
                <a:solidFill>
                  <a:schemeClr val="tx1">
                    <a:lumMod val="65000"/>
                    <a:lumOff val="35000"/>
                  </a:schemeClr>
                </a:solidFill>
                <a:effectLst/>
                <a:latin typeface="Helvetica Neue"/>
              </a:rPr>
              <a:t>: 0 = Normal.</a:t>
            </a:r>
          </a:p>
          <a:p>
            <a:pPr algn="just">
              <a:lnSpc>
                <a:spcPct val="150000"/>
              </a:lnSpc>
            </a:pPr>
            <a:r>
              <a:rPr lang="es-ES" b="0" i="0" dirty="0" err="1">
                <a:solidFill>
                  <a:schemeClr val="tx1">
                    <a:lumMod val="65000"/>
                    <a:lumOff val="35000"/>
                  </a:schemeClr>
                </a:solidFill>
                <a:effectLst/>
                <a:latin typeface="Helvetica Neue"/>
              </a:rPr>
              <a:t>None</a:t>
            </a:r>
            <a:r>
              <a:rPr lang="es-ES" b="0" i="0" dirty="0">
                <a:solidFill>
                  <a:schemeClr val="tx1">
                    <a:lumMod val="65000"/>
                    <a:lumOff val="35000"/>
                  </a:schemeClr>
                </a:solidFill>
                <a:effectLst/>
                <a:latin typeface="Helvetica Neue"/>
              </a:rPr>
              <a:t>: -99 = No se tomó la prueba.</a:t>
            </a:r>
          </a:p>
          <a:p>
            <a:pPr algn="just">
              <a:lnSpc>
                <a:spcPct val="150000"/>
              </a:lnSpc>
            </a:pPr>
            <a:r>
              <a:rPr lang="es-ES" b="0" i="0" dirty="0">
                <a:solidFill>
                  <a:schemeClr val="tx1">
                    <a:lumMod val="65000"/>
                    <a:lumOff val="35000"/>
                  </a:schemeClr>
                </a:solidFill>
                <a:effectLst/>
                <a:latin typeface="Helvetica Neue"/>
              </a:rPr>
              <a:t>Luego de lo anterior, vemos que los pacientes que NO tomaron </a:t>
            </a:r>
          </a:p>
          <a:p>
            <a:pPr algn="just">
              <a:lnSpc>
                <a:spcPct val="150000"/>
              </a:lnSpc>
            </a:pPr>
            <a:r>
              <a:rPr lang="es-ES" b="0" i="0" dirty="0">
                <a:solidFill>
                  <a:schemeClr val="tx1">
                    <a:lumMod val="65000"/>
                    <a:lumOff val="35000"/>
                  </a:schemeClr>
                </a:solidFill>
                <a:effectLst/>
                <a:latin typeface="Helvetica Neue"/>
              </a:rPr>
              <a:t>el test A1C son aquellos que fueron readmitidos.</a:t>
            </a:r>
          </a:p>
        </p:txBody>
      </p:sp>
      <p:pic>
        <p:nvPicPr>
          <p:cNvPr id="3" name="Imagen 2">
            <a:extLst>
              <a:ext uri="{FF2B5EF4-FFF2-40B4-BE49-F238E27FC236}">
                <a16:creationId xmlns:a16="http://schemas.microsoft.com/office/drawing/2014/main" id="{1506BC7C-6768-4CC1-B638-6FF341272DC9}"/>
              </a:ext>
            </a:extLst>
          </p:cNvPr>
          <p:cNvPicPr>
            <a:picLocks noChangeAspect="1"/>
          </p:cNvPicPr>
          <p:nvPr/>
        </p:nvPicPr>
        <p:blipFill>
          <a:blip r:embed="rId4"/>
          <a:stretch>
            <a:fillRect/>
          </a:stretch>
        </p:blipFill>
        <p:spPr>
          <a:xfrm>
            <a:off x="7200236" y="2519668"/>
            <a:ext cx="4991764" cy="4202146"/>
          </a:xfrm>
          <a:prstGeom prst="rect">
            <a:avLst/>
          </a:prstGeom>
        </p:spPr>
      </p:pic>
    </p:spTree>
    <p:extLst>
      <p:ext uri="{BB962C8B-B14F-4D97-AF65-F5344CB8AC3E}">
        <p14:creationId xmlns:p14="http://schemas.microsoft.com/office/powerpoint/2010/main" val="213004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1581908"/>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Vemos que el comportamiento de los procedimientos de laboratorio para ambos tipos de pacientes es muy similar.</a:t>
            </a:r>
            <a:endParaRPr lang="es-CO" dirty="0">
              <a:solidFill>
                <a:schemeClr val="tx1">
                  <a:lumMod val="65000"/>
                  <a:lumOff val="35000"/>
                </a:schemeClr>
              </a:solidFill>
            </a:endParaRPr>
          </a:p>
        </p:txBody>
      </p:sp>
      <p:pic>
        <p:nvPicPr>
          <p:cNvPr id="3" name="Imagen 2">
            <a:extLst>
              <a:ext uri="{FF2B5EF4-FFF2-40B4-BE49-F238E27FC236}">
                <a16:creationId xmlns:a16="http://schemas.microsoft.com/office/drawing/2014/main" id="{0CCCBDEC-3C38-4017-8833-76386914FA2B}"/>
              </a:ext>
            </a:extLst>
          </p:cNvPr>
          <p:cNvPicPr>
            <a:picLocks noChangeAspect="1"/>
          </p:cNvPicPr>
          <p:nvPr/>
        </p:nvPicPr>
        <p:blipFill>
          <a:blip r:embed="rId4"/>
          <a:stretch>
            <a:fillRect/>
          </a:stretch>
        </p:blipFill>
        <p:spPr>
          <a:xfrm>
            <a:off x="741632" y="2126656"/>
            <a:ext cx="11039475" cy="4572000"/>
          </a:xfrm>
          <a:prstGeom prst="rect">
            <a:avLst/>
          </a:prstGeom>
        </p:spPr>
      </p:pic>
    </p:spTree>
    <p:extLst>
      <p:ext uri="{BB962C8B-B14F-4D97-AF65-F5344CB8AC3E}">
        <p14:creationId xmlns:p14="http://schemas.microsoft.com/office/powerpoint/2010/main" val="880481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1581908"/>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Aquí evidenciamos que los pacientes que fueron admitidos por emergencia (id=1) son los que mas se han readmitido.</a:t>
            </a:r>
            <a:endParaRPr lang="es-CO" dirty="0">
              <a:solidFill>
                <a:schemeClr val="tx1">
                  <a:lumMod val="65000"/>
                  <a:lumOff val="35000"/>
                </a:schemeClr>
              </a:solidFill>
            </a:endParaRPr>
          </a:p>
        </p:txBody>
      </p:sp>
      <p:pic>
        <p:nvPicPr>
          <p:cNvPr id="3" name="Imagen 2">
            <a:extLst>
              <a:ext uri="{FF2B5EF4-FFF2-40B4-BE49-F238E27FC236}">
                <a16:creationId xmlns:a16="http://schemas.microsoft.com/office/drawing/2014/main" id="{FB38CD59-570C-472F-A9F2-B8D435F46E21}"/>
              </a:ext>
            </a:extLst>
          </p:cNvPr>
          <p:cNvPicPr>
            <a:picLocks noChangeAspect="1"/>
          </p:cNvPicPr>
          <p:nvPr/>
        </p:nvPicPr>
        <p:blipFill>
          <a:blip r:embed="rId4"/>
          <a:stretch>
            <a:fillRect/>
          </a:stretch>
        </p:blipFill>
        <p:spPr>
          <a:xfrm>
            <a:off x="3754876" y="2126656"/>
            <a:ext cx="3855897" cy="4506580"/>
          </a:xfrm>
          <a:prstGeom prst="rect">
            <a:avLst/>
          </a:prstGeom>
        </p:spPr>
      </p:pic>
    </p:spTree>
    <p:extLst>
      <p:ext uri="{BB962C8B-B14F-4D97-AF65-F5344CB8AC3E}">
        <p14:creationId xmlns:p14="http://schemas.microsoft.com/office/powerpoint/2010/main" val="385621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1581908"/>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Observamos que los pacientes que fueron dados de alta a sus casas son los que tienen mayor tasa de readmisión.</a:t>
            </a:r>
            <a:endParaRPr lang="es-CO" dirty="0">
              <a:solidFill>
                <a:schemeClr val="tx1">
                  <a:lumMod val="65000"/>
                  <a:lumOff val="35000"/>
                </a:schemeClr>
              </a:solidFill>
            </a:endParaRPr>
          </a:p>
        </p:txBody>
      </p:sp>
      <p:pic>
        <p:nvPicPr>
          <p:cNvPr id="3" name="Imagen 2">
            <a:extLst>
              <a:ext uri="{FF2B5EF4-FFF2-40B4-BE49-F238E27FC236}">
                <a16:creationId xmlns:a16="http://schemas.microsoft.com/office/drawing/2014/main" id="{F288F546-D140-42F1-8238-5355BA31961F}"/>
              </a:ext>
            </a:extLst>
          </p:cNvPr>
          <p:cNvPicPr>
            <a:picLocks noChangeAspect="1"/>
          </p:cNvPicPr>
          <p:nvPr/>
        </p:nvPicPr>
        <p:blipFill>
          <a:blip r:embed="rId4"/>
          <a:stretch>
            <a:fillRect/>
          </a:stretch>
        </p:blipFill>
        <p:spPr>
          <a:xfrm>
            <a:off x="4241767" y="1951558"/>
            <a:ext cx="5310795" cy="4866244"/>
          </a:xfrm>
          <a:prstGeom prst="rect">
            <a:avLst/>
          </a:prstGeom>
        </p:spPr>
      </p:pic>
    </p:spTree>
    <p:extLst>
      <p:ext uri="{BB962C8B-B14F-4D97-AF65-F5344CB8AC3E}">
        <p14:creationId xmlns:p14="http://schemas.microsoft.com/office/powerpoint/2010/main" val="423915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4488408"/>
          </a:xfrm>
          <a:prstGeom prst="rect">
            <a:avLst/>
          </a:prstGeom>
          <a:noFill/>
        </p:spPr>
        <p:txBody>
          <a:bodyPr wrap="square" rtlCol="0">
            <a:spAutoFit/>
          </a:bodyPr>
          <a:lstStyle/>
          <a:p>
            <a:r>
              <a:rPr lang="es-ES" sz="2800" dirty="0">
                <a:solidFill>
                  <a:schemeClr val="tx1">
                    <a:lumMod val="65000"/>
                    <a:lumOff val="35000"/>
                  </a:schemeClr>
                </a:solidFill>
              </a:rPr>
              <a:t>MODELO DE CLASIFICACIÓN.</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Para crear el modelo de clasificación deseado se realizaron varias etapas de preparación y limpieza de los datos. Dentro de la etapa de limpieza y preparación se crearon tres muestras para las etapas de validación, entrenamiento y testeo de los modelos.</a:t>
            </a:r>
          </a:p>
          <a:p>
            <a:pPr algn="just">
              <a:lnSpc>
                <a:spcPct val="150000"/>
              </a:lnSpc>
            </a:pPr>
            <a:r>
              <a:rPr lang="es-ES" dirty="0">
                <a:solidFill>
                  <a:schemeClr val="tx1">
                    <a:lumMod val="65000"/>
                    <a:lumOff val="35000"/>
                  </a:schemeClr>
                </a:solidFill>
                <a:latin typeface="Helvetica Neue"/>
              </a:rPr>
              <a:t>Las proporciones para dichas muestras son:</a:t>
            </a:r>
          </a:p>
          <a:p>
            <a:pPr algn="just">
              <a:lnSpc>
                <a:spcPct val="150000"/>
              </a:lnSpc>
            </a:pPr>
            <a:endParaRPr lang="es-ES" dirty="0">
              <a:solidFill>
                <a:schemeClr val="tx1">
                  <a:lumMod val="65000"/>
                  <a:lumOff val="35000"/>
                </a:schemeClr>
              </a:solidFill>
              <a:latin typeface="Helvetica Neue"/>
            </a:endParaRPr>
          </a:p>
          <a:p>
            <a:pPr marL="285750" indent="-285750" algn="just">
              <a:lnSpc>
                <a:spcPct val="150000"/>
              </a:lnSpc>
              <a:buFont typeface="Arial" panose="020B0604020202020204" pitchFamily="34" charset="0"/>
              <a:buChar char="•"/>
            </a:pPr>
            <a:r>
              <a:rPr lang="es-ES" dirty="0">
                <a:solidFill>
                  <a:schemeClr val="tx1">
                    <a:lumMod val="65000"/>
                    <a:lumOff val="35000"/>
                  </a:schemeClr>
                </a:solidFill>
                <a:latin typeface="Helvetica Neue"/>
              </a:rPr>
              <a:t>Entrenamiento: 70% </a:t>
            </a:r>
          </a:p>
          <a:p>
            <a:pPr marL="285750" indent="-285750" algn="just">
              <a:lnSpc>
                <a:spcPct val="150000"/>
              </a:lnSpc>
              <a:buFont typeface="Arial" panose="020B0604020202020204" pitchFamily="34" charset="0"/>
              <a:buChar char="•"/>
            </a:pPr>
            <a:r>
              <a:rPr lang="es-ES" dirty="0">
                <a:solidFill>
                  <a:schemeClr val="tx1">
                    <a:lumMod val="65000"/>
                    <a:lumOff val="35000"/>
                  </a:schemeClr>
                </a:solidFill>
                <a:latin typeface="Helvetica Neue"/>
              </a:rPr>
              <a:t>Validación: 15%.</a:t>
            </a:r>
            <a:endParaRPr lang="es-CO" dirty="0">
              <a:solidFill>
                <a:schemeClr val="tx1">
                  <a:lumMod val="65000"/>
                  <a:lumOff val="35000"/>
                </a:schemeClr>
              </a:solidFill>
              <a:latin typeface="Helvetica Neue"/>
            </a:endParaRPr>
          </a:p>
          <a:p>
            <a:pPr marL="285750" indent="-285750" algn="just">
              <a:lnSpc>
                <a:spcPct val="150000"/>
              </a:lnSpc>
              <a:buFont typeface="Arial" panose="020B0604020202020204" pitchFamily="34" charset="0"/>
              <a:buChar char="•"/>
            </a:pPr>
            <a:r>
              <a:rPr lang="es-CO" dirty="0">
                <a:solidFill>
                  <a:schemeClr val="tx1">
                    <a:lumMod val="65000"/>
                    <a:lumOff val="35000"/>
                  </a:schemeClr>
                </a:solidFill>
                <a:latin typeface="Helvetica Neue"/>
              </a:rPr>
              <a:t>Test: 15%</a:t>
            </a:r>
            <a:endParaRPr lang="es-ES" dirty="0">
              <a:solidFill>
                <a:schemeClr val="tx1">
                  <a:lumMod val="65000"/>
                  <a:lumOff val="35000"/>
                </a:schemeClr>
              </a:solidFill>
              <a:latin typeface="Helvetica Neue"/>
            </a:endParaRPr>
          </a:p>
        </p:txBody>
      </p:sp>
    </p:spTree>
    <p:extLst>
      <p:ext uri="{BB962C8B-B14F-4D97-AF65-F5344CB8AC3E}">
        <p14:creationId xmlns:p14="http://schemas.microsoft.com/office/powerpoint/2010/main" val="425380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93223" y="457199"/>
            <a:ext cx="9109143" cy="6150402"/>
          </a:xfrm>
          <a:prstGeom prst="rect">
            <a:avLst/>
          </a:prstGeom>
          <a:noFill/>
        </p:spPr>
        <p:txBody>
          <a:bodyPr wrap="square" rtlCol="0">
            <a:spAutoFit/>
          </a:bodyPr>
          <a:lstStyle/>
          <a:p>
            <a:r>
              <a:rPr lang="es-ES" sz="2800" dirty="0">
                <a:solidFill>
                  <a:schemeClr val="tx1">
                    <a:lumMod val="65000"/>
                    <a:lumOff val="35000"/>
                  </a:schemeClr>
                </a:solidFill>
              </a:rPr>
              <a:t>MODELO DE CLASIFICACIÓN.</a:t>
            </a:r>
          </a:p>
          <a:p>
            <a:endParaRPr lang="es-ES" dirty="0">
              <a:solidFill>
                <a:schemeClr val="tx1">
                  <a:lumMod val="65000"/>
                  <a:lumOff val="35000"/>
                </a:schemeClr>
              </a:solidFill>
            </a:endParaRPr>
          </a:p>
          <a:p>
            <a:pPr algn="just">
              <a:lnSpc>
                <a:spcPct val="150000"/>
              </a:lnSpc>
            </a:pPr>
            <a:r>
              <a:rPr lang="es-ES" b="1" i="0" dirty="0">
                <a:solidFill>
                  <a:schemeClr val="tx1">
                    <a:lumMod val="65000"/>
                    <a:lumOff val="35000"/>
                  </a:schemeClr>
                </a:solidFill>
                <a:effectLst/>
                <a:latin typeface="Helvetica Neue"/>
              </a:rPr>
              <a:t>MUESTRAS DESBALANCEADAS:</a:t>
            </a:r>
          </a:p>
          <a:p>
            <a:pPr algn="just">
              <a:lnSpc>
                <a:spcPct val="150000"/>
              </a:lnSpc>
            </a:pPr>
            <a:r>
              <a:rPr lang="es-ES" b="0" i="0" dirty="0">
                <a:solidFill>
                  <a:schemeClr val="tx1">
                    <a:lumMod val="65000"/>
                    <a:lumOff val="35000"/>
                  </a:schemeClr>
                </a:solidFill>
                <a:effectLst/>
                <a:latin typeface="Helvetica Neue"/>
              </a:rPr>
              <a:t>Se puede decir, usemos los datos de entrenamiento en un modelo predictivo y veamos el resultado. Sin embargo, si hacemos esto, es posible que obtengamos un modelo con un 89% de precisión. </a:t>
            </a:r>
            <a:endParaRPr lang="es-ES" b="1" i="0" dirty="0">
              <a:solidFill>
                <a:schemeClr val="tx1">
                  <a:lumMod val="65000"/>
                  <a:lumOff val="35000"/>
                </a:schemeClr>
              </a:solidFill>
              <a:effectLst/>
              <a:latin typeface="Helvetica Neue"/>
            </a:endParaRPr>
          </a:p>
          <a:p>
            <a:pPr algn="just">
              <a:lnSpc>
                <a:spcPct val="150000"/>
              </a:lnSpc>
            </a:pPr>
            <a:r>
              <a:rPr lang="es-ES" b="1" i="0" dirty="0">
                <a:solidFill>
                  <a:schemeClr val="tx1">
                    <a:lumMod val="65000"/>
                    <a:lumOff val="35000"/>
                  </a:schemeClr>
                </a:solidFill>
                <a:effectLst/>
                <a:latin typeface="Helvetica Neue"/>
              </a:rPr>
              <a:t>¿PORQUE OCURRE ESTO?</a:t>
            </a:r>
            <a:endParaRPr lang="es-ES" b="0" i="0" dirty="0">
              <a:solidFill>
                <a:schemeClr val="tx1">
                  <a:lumMod val="65000"/>
                  <a:lumOff val="35000"/>
                </a:schemeClr>
              </a:solidFill>
              <a:effectLst/>
              <a:latin typeface="Helvetica Neue"/>
            </a:endParaRPr>
          </a:p>
          <a:p>
            <a:pPr algn="just">
              <a:lnSpc>
                <a:spcPct val="150000"/>
              </a:lnSpc>
            </a:pPr>
            <a:r>
              <a:rPr lang="es-ES" b="0" i="0" dirty="0">
                <a:solidFill>
                  <a:schemeClr val="tx1">
                    <a:lumMod val="65000"/>
                    <a:lumOff val="35000"/>
                  </a:schemeClr>
                </a:solidFill>
                <a:effectLst/>
                <a:latin typeface="Helvetica Neue"/>
              </a:rPr>
              <a:t>Lo que está sucediendo es que tenemos un conjunto de datos desequilibrado donde hay muchos más negativos que positivos, por lo que el modelo podría simplemente asignar todas las muestras como negativas.</a:t>
            </a:r>
          </a:p>
          <a:p>
            <a:pPr algn="just">
              <a:lnSpc>
                <a:spcPct val="150000"/>
              </a:lnSpc>
            </a:pPr>
            <a:endParaRPr lang="es-ES" b="0" i="0" dirty="0">
              <a:solidFill>
                <a:schemeClr val="tx1">
                  <a:lumMod val="65000"/>
                  <a:lumOff val="35000"/>
                </a:schemeClr>
              </a:solidFill>
              <a:effectLst/>
              <a:latin typeface="Helvetica Neue"/>
            </a:endParaRPr>
          </a:p>
          <a:p>
            <a:pPr algn="just">
              <a:lnSpc>
                <a:spcPct val="150000"/>
              </a:lnSpc>
            </a:pPr>
            <a:r>
              <a:rPr lang="es-ES" b="1" i="0" dirty="0">
                <a:solidFill>
                  <a:schemeClr val="tx1">
                    <a:lumMod val="65000"/>
                    <a:lumOff val="35000"/>
                  </a:schemeClr>
                </a:solidFill>
                <a:effectLst/>
                <a:latin typeface="Helvetica Neue"/>
              </a:rPr>
              <a:t>¿CÓMO LO SOLUCIONAMOS?</a:t>
            </a:r>
            <a:endParaRPr lang="es-ES" b="0" i="0" dirty="0">
              <a:solidFill>
                <a:schemeClr val="tx1">
                  <a:lumMod val="65000"/>
                  <a:lumOff val="35000"/>
                </a:schemeClr>
              </a:solidFill>
              <a:effectLst/>
              <a:latin typeface="Helvetica Neue"/>
            </a:endParaRPr>
          </a:p>
          <a:p>
            <a:pPr algn="just">
              <a:lnSpc>
                <a:spcPct val="150000"/>
              </a:lnSpc>
            </a:pPr>
            <a:r>
              <a:rPr lang="es-ES" b="1" dirty="0" err="1">
                <a:solidFill>
                  <a:schemeClr val="tx1">
                    <a:lumMod val="65000"/>
                    <a:lumOff val="35000"/>
                  </a:schemeClr>
                </a:solidFill>
                <a:latin typeface="Helvetica Neue"/>
              </a:rPr>
              <a:t>S</a:t>
            </a:r>
            <a:r>
              <a:rPr lang="es-ES" b="1" i="0" dirty="0" err="1">
                <a:solidFill>
                  <a:schemeClr val="tx1">
                    <a:lumMod val="65000"/>
                    <a:lumOff val="35000"/>
                  </a:schemeClr>
                </a:solidFill>
                <a:effectLst/>
                <a:latin typeface="Helvetica Neue"/>
              </a:rPr>
              <a:t>obremuestrear</a:t>
            </a:r>
            <a:r>
              <a:rPr lang="es-ES" b="1" i="0" dirty="0">
                <a:solidFill>
                  <a:schemeClr val="tx1">
                    <a:lumMod val="65000"/>
                    <a:lumOff val="35000"/>
                  </a:schemeClr>
                </a:solidFill>
                <a:effectLst/>
                <a:latin typeface="Helvetica Neue"/>
              </a:rPr>
              <a:t> la clase desequilibrada:</a:t>
            </a:r>
            <a:r>
              <a:rPr lang="es-ES" b="0" i="0" dirty="0">
                <a:solidFill>
                  <a:schemeClr val="tx1">
                    <a:lumMod val="65000"/>
                    <a:lumOff val="35000"/>
                  </a:schemeClr>
                </a:solidFill>
                <a:effectLst/>
                <a:latin typeface="Helvetica Neue"/>
              </a:rPr>
              <a:t> use las mismas muestras positivas varias veces. Por tanto se crea un conjunto de datos de entrenamiento equilibrado que tiene un 50% positivos y un 50% negativos.</a:t>
            </a:r>
          </a:p>
        </p:txBody>
      </p:sp>
      <p:pic>
        <p:nvPicPr>
          <p:cNvPr id="4" name="Imagen 3">
            <a:extLst>
              <a:ext uri="{FF2B5EF4-FFF2-40B4-BE49-F238E27FC236}">
                <a16:creationId xmlns:a16="http://schemas.microsoft.com/office/drawing/2014/main" id="{A9E228F8-10FE-42B1-AD92-8436C76A2F26}"/>
              </a:ext>
            </a:extLst>
          </p:cNvPr>
          <p:cNvPicPr>
            <a:picLocks noChangeAspect="1"/>
          </p:cNvPicPr>
          <p:nvPr/>
        </p:nvPicPr>
        <p:blipFill>
          <a:blip r:embed="rId4"/>
          <a:stretch>
            <a:fillRect/>
          </a:stretch>
        </p:blipFill>
        <p:spPr>
          <a:xfrm>
            <a:off x="9251472" y="3327452"/>
            <a:ext cx="2940528" cy="1957187"/>
          </a:xfrm>
          <a:prstGeom prst="rect">
            <a:avLst/>
          </a:prstGeom>
        </p:spPr>
      </p:pic>
    </p:spTree>
    <p:extLst>
      <p:ext uri="{BB962C8B-B14F-4D97-AF65-F5344CB8AC3E}">
        <p14:creationId xmlns:p14="http://schemas.microsoft.com/office/powerpoint/2010/main" val="264340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4B761DF9-5A7B-49BB-BF8D-7665DD3A8E13}"/>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2857500" cy="1842543"/>
          </a:xfrm>
          <a:prstGeom prst="rect">
            <a:avLst/>
          </a:prstGeom>
        </p:spPr>
      </p:pic>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3152474" y="1416268"/>
            <a:ext cx="7441659" cy="4955203"/>
          </a:xfrm>
          <a:prstGeom prst="rect">
            <a:avLst/>
          </a:prstGeom>
          <a:noFill/>
        </p:spPr>
        <p:txBody>
          <a:bodyPr wrap="square" rtlCol="0">
            <a:spAutoFit/>
          </a:bodyPr>
          <a:lstStyle/>
          <a:p>
            <a:pPr marL="285750" indent="-285750">
              <a:buFont typeface="Wingdings" panose="05000000000000000000" pitchFamily="2" charset="2"/>
              <a:buChar char="Ø"/>
            </a:pPr>
            <a:r>
              <a:rPr lang="es-ES" sz="2800" dirty="0">
                <a:solidFill>
                  <a:schemeClr val="tx1">
                    <a:lumMod val="65000"/>
                    <a:lumOff val="35000"/>
                  </a:schemeClr>
                </a:solidFill>
              </a:rPr>
              <a:t>CONTEXTO DEL PROBLEMA.</a:t>
            </a:r>
          </a:p>
          <a:p>
            <a:pPr marL="285750" indent="-285750">
              <a:buFont typeface="Wingdings" panose="05000000000000000000" pitchFamily="2" charset="2"/>
              <a:buChar char="Ø"/>
            </a:pPr>
            <a:endParaRPr lang="es-ES" sz="2800" dirty="0">
              <a:solidFill>
                <a:schemeClr val="tx1">
                  <a:lumMod val="65000"/>
                  <a:lumOff val="35000"/>
                </a:schemeClr>
              </a:solidFill>
            </a:endParaRPr>
          </a:p>
          <a:p>
            <a:pPr marL="285750" indent="-285750">
              <a:buFont typeface="Wingdings" panose="05000000000000000000" pitchFamily="2" charset="2"/>
              <a:buChar char="Ø"/>
            </a:pPr>
            <a:r>
              <a:rPr lang="es-ES" sz="2800" dirty="0">
                <a:solidFill>
                  <a:schemeClr val="tx1">
                    <a:lumMod val="65000"/>
                    <a:lumOff val="35000"/>
                  </a:schemeClr>
                </a:solidFill>
              </a:rPr>
              <a:t>DESCRIPCIÓN DEL PROBLEMA: OBJETIVO ANALÍTICO.</a:t>
            </a:r>
          </a:p>
          <a:p>
            <a:pPr marL="285750" indent="-285750">
              <a:buFont typeface="Wingdings" panose="05000000000000000000" pitchFamily="2" charset="2"/>
              <a:buChar char="Ø"/>
            </a:pPr>
            <a:endParaRPr lang="es-ES" sz="2800" dirty="0">
              <a:solidFill>
                <a:schemeClr val="tx1">
                  <a:lumMod val="65000"/>
                  <a:lumOff val="35000"/>
                </a:schemeClr>
              </a:solidFill>
            </a:endParaRPr>
          </a:p>
          <a:p>
            <a:pPr marL="285750" indent="-285750">
              <a:buFont typeface="Wingdings" panose="05000000000000000000" pitchFamily="2" charset="2"/>
              <a:buChar char="Ø"/>
            </a:pPr>
            <a:r>
              <a:rPr lang="es-ES" sz="2800" dirty="0">
                <a:solidFill>
                  <a:schemeClr val="tx1">
                    <a:lumMod val="65000"/>
                    <a:lumOff val="35000"/>
                  </a:schemeClr>
                </a:solidFill>
              </a:rPr>
              <a:t>INSIGHTS ENCONTRADOS.</a:t>
            </a:r>
          </a:p>
          <a:p>
            <a:pPr marL="285750" indent="-285750">
              <a:buFont typeface="Wingdings" panose="05000000000000000000" pitchFamily="2" charset="2"/>
              <a:buChar char="Ø"/>
            </a:pPr>
            <a:endParaRPr lang="es-ES" sz="2800" dirty="0">
              <a:solidFill>
                <a:schemeClr val="tx1">
                  <a:lumMod val="65000"/>
                  <a:lumOff val="35000"/>
                </a:schemeClr>
              </a:solidFill>
            </a:endParaRPr>
          </a:p>
          <a:p>
            <a:pPr marL="285750" indent="-285750">
              <a:buFont typeface="Wingdings" panose="05000000000000000000" pitchFamily="2" charset="2"/>
              <a:buChar char="Ø"/>
            </a:pPr>
            <a:r>
              <a:rPr lang="es-ES" sz="2800" dirty="0">
                <a:solidFill>
                  <a:schemeClr val="tx1">
                    <a:lumMod val="65000"/>
                    <a:lumOff val="35000"/>
                  </a:schemeClr>
                </a:solidFill>
              </a:rPr>
              <a:t>MODELO DE CLASIFICACIÓN.</a:t>
            </a:r>
          </a:p>
          <a:p>
            <a:pPr marL="285750" indent="-285750">
              <a:buFont typeface="Wingdings" panose="05000000000000000000" pitchFamily="2" charset="2"/>
              <a:buChar char="Ø"/>
            </a:pPr>
            <a:endParaRPr lang="es-ES" sz="2800" dirty="0">
              <a:solidFill>
                <a:schemeClr val="tx1">
                  <a:lumMod val="65000"/>
                  <a:lumOff val="35000"/>
                </a:schemeClr>
              </a:solidFill>
            </a:endParaRPr>
          </a:p>
          <a:p>
            <a:pPr marL="285750" indent="-285750">
              <a:buFont typeface="Wingdings" panose="05000000000000000000" pitchFamily="2" charset="2"/>
              <a:buChar char="Ø"/>
            </a:pPr>
            <a:r>
              <a:rPr lang="es-ES" sz="2800" dirty="0">
                <a:solidFill>
                  <a:schemeClr val="tx1">
                    <a:lumMod val="65000"/>
                    <a:lumOff val="35000"/>
                  </a:schemeClr>
                </a:solidFill>
              </a:rPr>
              <a:t>CONCLUSIONES.</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CO" dirty="0"/>
          </a:p>
        </p:txBody>
      </p:sp>
    </p:spTree>
    <p:extLst>
      <p:ext uri="{BB962C8B-B14F-4D97-AF65-F5344CB8AC3E}">
        <p14:creationId xmlns:p14="http://schemas.microsoft.com/office/powerpoint/2010/main" val="3483872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3293209"/>
          </a:xfrm>
          <a:prstGeom prst="rect">
            <a:avLst/>
          </a:prstGeom>
          <a:noFill/>
        </p:spPr>
        <p:txBody>
          <a:bodyPr wrap="square" rtlCol="0">
            <a:spAutoFit/>
          </a:bodyPr>
          <a:lstStyle/>
          <a:p>
            <a:r>
              <a:rPr lang="es-ES" sz="2800" dirty="0">
                <a:solidFill>
                  <a:schemeClr val="tx1">
                    <a:lumMod val="65000"/>
                    <a:lumOff val="35000"/>
                  </a:schemeClr>
                </a:solidFill>
              </a:rPr>
              <a:t>MODELO DE CLASIFICACIÓN.</a:t>
            </a:r>
          </a:p>
          <a:p>
            <a:endParaRPr lang="es-ES" dirty="0">
              <a:solidFill>
                <a:schemeClr val="tx1">
                  <a:lumMod val="65000"/>
                  <a:lumOff val="35000"/>
                </a:schemeClr>
              </a:solidFill>
            </a:endParaRPr>
          </a:p>
          <a:p>
            <a:r>
              <a:rPr lang="es-ES" sz="1800" b="1" dirty="0">
                <a:solidFill>
                  <a:schemeClr val="tx1">
                    <a:lumMod val="65000"/>
                    <a:lumOff val="35000"/>
                  </a:schemeClr>
                </a:solidFill>
              </a:rPr>
              <a:t>SELECCIONANDO EL MODELO DE CLASIFICACIÓN:</a:t>
            </a:r>
          </a:p>
          <a:p>
            <a:endParaRPr lang="es-ES" dirty="0">
              <a:solidFill>
                <a:schemeClr val="tx1">
                  <a:lumMod val="65000"/>
                  <a:lumOff val="35000"/>
                </a:schemeClr>
              </a:solidFill>
              <a:latin typeface="Helvetica Neue"/>
            </a:endParaRPr>
          </a:p>
          <a:p>
            <a:pPr algn="just">
              <a:lnSpc>
                <a:spcPct val="150000"/>
              </a:lnSpc>
            </a:pPr>
            <a:r>
              <a:rPr lang="es-ES" b="0" i="0" dirty="0">
                <a:solidFill>
                  <a:schemeClr val="tx1">
                    <a:lumMod val="65000"/>
                    <a:lumOff val="35000"/>
                  </a:schemeClr>
                </a:solidFill>
                <a:effectLst/>
                <a:latin typeface="Helvetica Neue"/>
              </a:rPr>
              <a:t>Para identificar cual de los 3 modelos seleccionados es el mejor clasificador vamos a trazar el Área bajo la curva ROC (AUC) para evaluar el mejor modelo. Esta es una buena métrica de rendimiento para elegir el mejor modelo, ya que captura el equilibrio entre el verdadero positivo y el falso positivo y no requiere seleccionar un umbral.</a:t>
            </a:r>
            <a:endParaRPr lang="es-ES" dirty="0">
              <a:solidFill>
                <a:schemeClr val="tx1">
                  <a:lumMod val="65000"/>
                  <a:lumOff val="35000"/>
                </a:schemeClr>
              </a:solidFill>
              <a:latin typeface="Helvetica Neue"/>
            </a:endParaRPr>
          </a:p>
          <a:p>
            <a:endParaRPr lang="es-ES" dirty="0">
              <a:solidFill>
                <a:srgbClr val="000000"/>
              </a:solidFill>
              <a:latin typeface="Helvetica Neue"/>
            </a:endParaRPr>
          </a:p>
        </p:txBody>
      </p:sp>
      <p:pic>
        <p:nvPicPr>
          <p:cNvPr id="2" name="Imagen 1">
            <a:extLst>
              <a:ext uri="{FF2B5EF4-FFF2-40B4-BE49-F238E27FC236}">
                <a16:creationId xmlns:a16="http://schemas.microsoft.com/office/drawing/2014/main" id="{752C2058-E18F-4AA4-B0F7-FAEE77EC10FC}"/>
              </a:ext>
            </a:extLst>
          </p:cNvPr>
          <p:cNvPicPr>
            <a:picLocks noChangeAspect="1"/>
          </p:cNvPicPr>
          <p:nvPr/>
        </p:nvPicPr>
        <p:blipFill>
          <a:blip r:embed="rId4"/>
          <a:stretch>
            <a:fillRect/>
          </a:stretch>
        </p:blipFill>
        <p:spPr>
          <a:xfrm>
            <a:off x="3333159" y="3633282"/>
            <a:ext cx="5250459" cy="3117714"/>
          </a:xfrm>
          <a:prstGeom prst="rect">
            <a:avLst/>
          </a:prstGeom>
        </p:spPr>
      </p:pic>
    </p:spTree>
    <p:extLst>
      <p:ext uri="{BB962C8B-B14F-4D97-AF65-F5344CB8AC3E}">
        <p14:creationId xmlns:p14="http://schemas.microsoft.com/office/powerpoint/2010/main" val="3151931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3570208"/>
          </a:xfrm>
          <a:prstGeom prst="rect">
            <a:avLst/>
          </a:prstGeom>
          <a:noFill/>
        </p:spPr>
        <p:txBody>
          <a:bodyPr wrap="square" rtlCol="0">
            <a:spAutoFit/>
          </a:bodyPr>
          <a:lstStyle/>
          <a:p>
            <a:r>
              <a:rPr lang="es-ES" sz="2800" dirty="0">
                <a:solidFill>
                  <a:schemeClr val="tx1">
                    <a:lumMod val="65000"/>
                    <a:lumOff val="35000"/>
                  </a:schemeClr>
                </a:solidFill>
              </a:rPr>
              <a:t>MODELO DE CLASIFICACIÓN.</a:t>
            </a:r>
          </a:p>
          <a:p>
            <a:endParaRPr lang="es-ES" dirty="0">
              <a:solidFill>
                <a:schemeClr val="tx1">
                  <a:lumMod val="65000"/>
                  <a:lumOff val="35000"/>
                </a:schemeClr>
              </a:solidFill>
            </a:endParaRPr>
          </a:p>
          <a:p>
            <a:pPr algn="just">
              <a:lnSpc>
                <a:spcPct val="150000"/>
              </a:lnSpc>
            </a:pPr>
            <a:r>
              <a:rPr lang="es-ES" b="1" i="0" dirty="0">
                <a:solidFill>
                  <a:schemeClr val="tx1">
                    <a:lumMod val="65000"/>
                    <a:lumOff val="35000"/>
                  </a:schemeClr>
                </a:solidFill>
                <a:effectLst/>
                <a:latin typeface="Helvetica Neue"/>
              </a:rPr>
              <a:t>Mejorando nuestros modelos:</a:t>
            </a:r>
          </a:p>
          <a:p>
            <a:pPr algn="just">
              <a:lnSpc>
                <a:spcPct val="150000"/>
              </a:lnSpc>
            </a:pPr>
            <a:r>
              <a:rPr lang="es-ES" b="0" i="0" dirty="0">
                <a:solidFill>
                  <a:schemeClr val="tx1">
                    <a:lumMod val="65000"/>
                    <a:lumOff val="35000"/>
                  </a:schemeClr>
                </a:solidFill>
                <a:effectLst/>
                <a:latin typeface="Helvetica Neue"/>
              </a:rPr>
              <a:t>Aunque nuestros modelos tienen una precisión de más del 50% vamos a utilizar la curva de aprendizaje (</a:t>
            </a:r>
            <a:r>
              <a:rPr lang="es-ES" b="0" i="0" dirty="0" err="1">
                <a:solidFill>
                  <a:schemeClr val="tx1">
                    <a:lumMod val="65000"/>
                    <a:lumOff val="35000"/>
                  </a:schemeClr>
                </a:solidFill>
                <a:effectLst/>
                <a:latin typeface="Helvetica Neue"/>
              </a:rPr>
              <a:t>Learning</a:t>
            </a:r>
            <a:r>
              <a:rPr lang="es-ES" b="0" i="0" dirty="0">
                <a:solidFill>
                  <a:schemeClr val="tx1">
                    <a:lumMod val="65000"/>
                    <a:lumOff val="35000"/>
                  </a:schemeClr>
                </a:solidFill>
                <a:effectLst/>
                <a:latin typeface="Helvetica Neue"/>
              </a:rPr>
              <a:t> Curve) para incrementar la capacidad de clasificación de nuestros modelos.</a:t>
            </a:r>
          </a:p>
          <a:p>
            <a:pPr algn="just">
              <a:lnSpc>
                <a:spcPct val="150000"/>
              </a:lnSpc>
            </a:pPr>
            <a:r>
              <a:rPr lang="es-ES" b="1" i="0" dirty="0" err="1">
                <a:solidFill>
                  <a:schemeClr val="tx1">
                    <a:lumMod val="65000"/>
                    <a:lumOff val="35000"/>
                  </a:schemeClr>
                </a:solidFill>
                <a:effectLst/>
                <a:latin typeface="Helvetica Neue"/>
              </a:rPr>
              <a:t>Learning</a:t>
            </a:r>
            <a:r>
              <a:rPr lang="es-ES" b="1" i="0" dirty="0">
                <a:solidFill>
                  <a:schemeClr val="tx1">
                    <a:lumMod val="65000"/>
                    <a:lumOff val="35000"/>
                  </a:schemeClr>
                </a:solidFill>
                <a:effectLst/>
                <a:latin typeface="Helvetica Neue"/>
              </a:rPr>
              <a:t> Curve:</a:t>
            </a:r>
          </a:p>
          <a:p>
            <a:pPr algn="just">
              <a:lnSpc>
                <a:spcPct val="150000"/>
              </a:lnSpc>
            </a:pPr>
            <a:r>
              <a:rPr lang="es-ES" b="0" i="0" dirty="0">
                <a:solidFill>
                  <a:schemeClr val="tx1">
                    <a:lumMod val="65000"/>
                    <a:lumOff val="35000"/>
                  </a:schemeClr>
                </a:solidFill>
                <a:effectLst/>
                <a:latin typeface="Helvetica Neue"/>
              </a:rPr>
              <a:t>Esta metodología nos permitirá conocer como funcionan nuestros modelos:</a:t>
            </a:r>
          </a:p>
          <a:p>
            <a:endParaRPr lang="es-ES" dirty="0">
              <a:solidFill>
                <a:srgbClr val="000000"/>
              </a:solidFill>
              <a:latin typeface="Helvetica Neue"/>
            </a:endParaRPr>
          </a:p>
        </p:txBody>
      </p:sp>
      <p:pic>
        <p:nvPicPr>
          <p:cNvPr id="3" name="Imagen 2">
            <a:extLst>
              <a:ext uri="{FF2B5EF4-FFF2-40B4-BE49-F238E27FC236}">
                <a16:creationId xmlns:a16="http://schemas.microsoft.com/office/drawing/2014/main" id="{FDD95EF7-85BB-465B-8405-6339CC15BA21}"/>
              </a:ext>
            </a:extLst>
          </p:cNvPr>
          <p:cNvPicPr>
            <a:picLocks noChangeAspect="1"/>
          </p:cNvPicPr>
          <p:nvPr/>
        </p:nvPicPr>
        <p:blipFill>
          <a:blip r:embed="rId4"/>
          <a:stretch>
            <a:fillRect/>
          </a:stretch>
        </p:blipFill>
        <p:spPr>
          <a:xfrm>
            <a:off x="252111" y="4029446"/>
            <a:ext cx="4055624" cy="2667174"/>
          </a:xfrm>
          <a:prstGeom prst="rect">
            <a:avLst/>
          </a:prstGeom>
        </p:spPr>
      </p:pic>
      <p:pic>
        <p:nvPicPr>
          <p:cNvPr id="4" name="Imagen 3">
            <a:extLst>
              <a:ext uri="{FF2B5EF4-FFF2-40B4-BE49-F238E27FC236}">
                <a16:creationId xmlns:a16="http://schemas.microsoft.com/office/drawing/2014/main" id="{B395AFFE-1DC5-4A11-906A-BD4532706C79}"/>
              </a:ext>
            </a:extLst>
          </p:cNvPr>
          <p:cNvPicPr>
            <a:picLocks noChangeAspect="1"/>
          </p:cNvPicPr>
          <p:nvPr/>
        </p:nvPicPr>
        <p:blipFill>
          <a:blip r:embed="rId5"/>
          <a:stretch>
            <a:fillRect/>
          </a:stretch>
        </p:blipFill>
        <p:spPr>
          <a:xfrm>
            <a:off x="4497810" y="4029446"/>
            <a:ext cx="3792977" cy="2667173"/>
          </a:xfrm>
          <a:prstGeom prst="rect">
            <a:avLst/>
          </a:prstGeom>
        </p:spPr>
      </p:pic>
      <p:pic>
        <p:nvPicPr>
          <p:cNvPr id="6" name="Imagen 5">
            <a:extLst>
              <a:ext uri="{FF2B5EF4-FFF2-40B4-BE49-F238E27FC236}">
                <a16:creationId xmlns:a16="http://schemas.microsoft.com/office/drawing/2014/main" id="{AAE7B7EA-DA12-4937-AAD8-9C8F52033A17}"/>
              </a:ext>
            </a:extLst>
          </p:cNvPr>
          <p:cNvPicPr>
            <a:picLocks noChangeAspect="1"/>
          </p:cNvPicPr>
          <p:nvPr/>
        </p:nvPicPr>
        <p:blipFill>
          <a:blip r:embed="rId6"/>
          <a:stretch>
            <a:fillRect/>
          </a:stretch>
        </p:blipFill>
        <p:spPr>
          <a:xfrm>
            <a:off x="8553434" y="4029446"/>
            <a:ext cx="3609067" cy="2667173"/>
          </a:xfrm>
          <a:prstGeom prst="rect">
            <a:avLst/>
          </a:prstGeom>
        </p:spPr>
      </p:pic>
    </p:spTree>
    <p:extLst>
      <p:ext uri="{BB962C8B-B14F-4D97-AF65-F5344CB8AC3E}">
        <p14:creationId xmlns:p14="http://schemas.microsoft.com/office/powerpoint/2010/main" val="1495749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6063198"/>
          </a:xfrm>
          <a:prstGeom prst="rect">
            <a:avLst/>
          </a:prstGeom>
          <a:noFill/>
        </p:spPr>
        <p:txBody>
          <a:bodyPr wrap="square" rtlCol="0">
            <a:spAutoFit/>
          </a:bodyPr>
          <a:lstStyle/>
          <a:p>
            <a:r>
              <a:rPr lang="es-ES" sz="2800" dirty="0">
                <a:solidFill>
                  <a:schemeClr val="tx1">
                    <a:lumMod val="65000"/>
                    <a:lumOff val="35000"/>
                  </a:schemeClr>
                </a:solidFill>
              </a:rPr>
              <a:t>MODELO DE CLASIFICACIÓN.</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En el casos de los 3 modelos seleccionados, podemos ver que los puntajes de entrenamiento y validación son similares pero ambos tienen puntajes bajos. Esto se llama </a:t>
            </a:r>
            <a:r>
              <a:rPr lang="es-ES" b="1" i="0" dirty="0">
                <a:solidFill>
                  <a:schemeClr val="tx1">
                    <a:lumMod val="65000"/>
                    <a:lumOff val="35000"/>
                  </a:schemeClr>
                </a:solidFill>
                <a:effectLst/>
                <a:latin typeface="Helvetica Neue"/>
              </a:rPr>
              <a:t>Sesgo alto</a:t>
            </a:r>
            <a:r>
              <a:rPr lang="es-ES" b="0" i="0" dirty="0">
                <a:solidFill>
                  <a:schemeClr val="tx1">
                    <a:lumMod val="65000"/>
                    <a:lumOff val="35000"/>
                  </a:schemeClr>
                </a:solidFill>
                <a:effectLst/>
                <a:latin typeface="Helvetica Neue"/>
              </a:rPr>
              <a:t> y es un signo de falta de adaptación.</a:t>
            </a:r>
          </a:p>
          <a:p>
            <a:pPr algn="just">
              <a:lnSpc>
                <a:spcPct val="150000"/>
              </a:lnSpc>
            </a:pPr>
            <a:r>
              <a:rPr lang="es-ES" b="0" i="0" dirty="0">
                <a:solidFill>
                  <a:schemeClr val="tx1">
                    <a:lumMod val="65000"/>
                    <a:lumOff val="35000"/>
                  </a:schemeClr>
                </a:solidFill>
                <a:effectLst/>
                <a:latin typeface="Helvetica Neue"/>
              </a:rPr>
              <a:t>Dependiendo de su curva de aprendizaje, existen algunas estrategias que puede emplear para mejorar sus modelos.</a:t>
            </a:r>
          </a:p>
          <a:p>
            <a:pPr algn="just">
              <a:lnSpc>
                <a:spcPct val="150000"/>
              </a:lnSpc>
            </a:pPr>
            <a:r>
              <a:rPr lang="es-ES" b="1" i="0" dirty="0">
                <a:solidFill>
                  <a:schemeClr val="tx1">
                    <a:lumMod val="65000"/>
                    <a:lumOff val="35000"/>
                  </a:schemeClr>
                </a:solidFill>
                <a:effectLst/>
                <a:latin typeface="Helvetica Neue"/>
              </a:rPr>
              <a:t>Sesgo alto</a:t>
            </a:r>
            <a:r>
              <a:rPr lang="es-ES" b="0" i="0" dirty="0">
                <a:solidFill>
                  <a:schemeClr val="tx1">
                    <a:lumMod val="65000"/>
                    <a:lumOff val="35000"/>
                  </a:schemeClr>
                </a:solidFill>
                <a:effectLst/>
                <a:latin typeface="Helvetica Neue"/>
              </a:rPr>
              <a:t>:</a:t>
            </a:r>
          </a:p>
          <a:p>
            <a:pPr algn="just">
              <a:lnSpc>
                <a:spcPct val="150000"/>
              </a:lnSpc>
            </a:pPr>
            <a:r>
              <a:rPr lang="es-ES" b="0" i="0" dirty="0">
                <a:solidFill>
                  <a:schemeClr val="tx1">
                    <a:lumMod val="65000"/>
                    <a:lumOff val="35000"/>
                  </a:schemeClr>
                </a:solidFill>
                <a:effectLst/>
                <a:latin typeface="Helvetica Neue"/>
              </a:rPr>
              <a:t>Agregar nuevas funciones Incrementar la complejidad del modelo Reducir la regularización Cambiar la arquitectura del modelo</a:t>
            </a:r>
          </a:p>
          <a:p>
            <a:pPr algn="just">
              <a:lnSpc>
                <a:spcPct val="150000"/>
              </a:lnSpc>
            </a:pPr>
            <a:r>
              <a:rPr lang="es-ES" b="1" i="0" dirty="0">
                <a:solidFill>
                  <a:schemeClr val="tx1">
                    <a:lumMod val="65000"/>
                    <a:lumOff val="35000"/>
                  </a:schemeClr>
                </a:solidFill>
                <a:effectLst/>
                <a:latin typeface="Helvetica Neue"/>
              </a:rPr>
              <a:t>Alta varianza</a:t>
            </a:r>
            <a:r>
              <a:rPr lang="es-ES" b="0" i="0" dirty="0">
                <a:solidFill>
                  <a:schemeClr val="tx1">
                    <a:lumMod val="65000"/>
                    <a:lumOff val="35000"/>
                  </a:schemeClr>
                </a:solidFill>
                <a:effectLst/>
                <a:latin typeface="Helvetica Neue"/>
              </a:rPr>
              <a:t>:</a:t>
            </a:r>
          </a:p>
          <a:p>
            <a:pPr algn="just">
              <a:lnSpc>
                <a:spcPct val="150000"/>
              </a:lnSpc>
            </a:pPr>
            <a:r>
              <a:rPr lang="es-ES" b="0" i="0" dirty="0">
                <a:solidFill>
                  <a:schemeClr val="tx1">
                    <a:lumMod val="65000"/>
                    <a:lumOff val="35000"/>
                  </a:schemeClr>
                </a:solidFill>
                <a:effectLst/>
                <a:latin typeface="Helvetica Neue"/>
              </a:rPr>
              <a:t>Agregar más muestras Agregar regularización Reducir la cantidad de funciones Disminuir la complejidad del modelo Agrega mejores funciones Cambiar la arquitectura del modelo.</a:t>
            </a:r>
          </a:p>
          <a:p>
            <a:endParaRPr lang="es-ES" dirty="0">
              <a:solidFill>
                <a:srgbClr val="000000"/>
              </a:solidFill>
              <a:latin typeface="Helvetica Neue"/>
            </a:endParaRPr>
          </a:p>
        </p:txBody>
      </p:sp>
    </p:spTree>
    <p:extLst>
      <p:ext uri="{BB962C8B-B14F-4D97-AF65-F5344CB8AC3E}">
        <p14:creationId xmlns:p14="http://schemas.microsoft.com/office/powerpoint/2010/main" val="3007742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3570208"/>
          </a:xfrm>
          <a:prstGeom prst="rect">
            <a:avLst/>
          </a:prstGeom>
          <a:noFill/>
        </p:spPr>
        <p:txBody>
          <a:bodyPr wrap="square" rtlCol="0">
            <a:spAutoFit/>
          </a:bodyPr>
          <a:lstStyle/>
          <a:p>
            <a:r>
              <a:rPr lang="es-ES" sz="2800" dirty="0">
                <a:solidFill>
                  <a:schemeClr val="tx1">
                    <a:lumMod val="65000"/>
                    <a:lumOff val="35000"/>
                  </a:schemeClr>
                </a:solidFill>
              </a:rPr>
              <a:t>MODELO DE CLASIFICACIÓN.</a:t>
            </a:r>
          </a:p>
          <a:p>
            <a:endParaRPr lang="es-ES" dirty="0">
              <a:solidFill>
                <a:schemeClr val="tx1">
                  <a:lumMod val="65000"/>
                  <a:lumOff val="35000"/>
                </a:schemeClr>
              </a:solidFill>
            </a:endParaRPr>
          </a:p>
          <a:p>
            <a:pPr algn="just">
              <a:lnSpc>
                <a:spcPct val="150000"/>
              </a:lnSpc>
            </a:pPr>
            <a:r>
              <a:rPr lang="es-ES" b="1" i="0" dirty="0">
                <a:solidFill>
                  <a:schemeClr val="tx1">
                    <a:lumMod val="65000"/>
                    <a:lumOff val="35000"/>
                  </a:schemeClr>
                </a:solidFill>
                <a:effectLst/>
                <a:latin typeface="inherit"/>
              </a:rPr>
              <a:t>Importancia de las características:</a:t>
            </a:r>
          </a:p>
          <a:p>
            <a:pPr algn="just">
              <a:lnSpc>
                <a:spcPct val="150000"/>
              </a:lnSpc>
            </a:pPr>
            <a:r>
              <a:rPr lang="es-ES" b="0" i="0" dirty="0">
                <a:solidFill>
                  <a:schemeClr val="tx1">
                    <a:lumMod val="65000"/>
                    <a:lumOff val="35000"/>
                  </a:schemeClr>
                </a:solidFill>
                <a:effectLst/>
                <a:latin typeface="Helvetica Neue"/>
              </a:rPr>
              <a:t>Un camino para mejorar sus modelos para comprender qué características son importantes para sus modelos. Por lo general, esto solo puede investigarse para modelos más simples como Regresión logística o Bosques aleatorios.</a:t>
            </a:r>
          </a:p>
          <a:p>
            <a:pPr algn="just">
              <a:lnSpc>
                <a:spcPct val="150000"/>
              </a:lnSpc>
            </a:pPr>
            <a:endParaRPr lang="es-ES" b="0" i="0" dirty="0">
              <a:solidFill>
                <a:schemeClr val="tx1">
                  <a:lumMod val="65000"/>
                  <a:lumOff val="35000"/>
                </a:schemeClr>
              </a:solidFill>
              <a:effectLst/>
              <a:latin typeface="Helvetica Neue"/>
            </a:endParaRPr>
          </a:p>
          <a:p>
            <a:pPr algn="just">
              <a:lnSpc>
                <a:spcPct val="150000"/>
              </a:lnSpc>
            </a:pPr>
            <a:r>
              <a:rPr lang="es-ES" b="1" i="0" dirty="0">
                <a:solidFill>
                  <a:schemeClr val="tx1">
                    <a:lumMod val="65000"/>
                    <a:lumOff val="35000"/>
                  </a:schemeClr>
                </a:solidFill>
                <a:effectLst/>
                <a:latin typeface="inherit"/>
              </a:rPr>
              <a:t>Importancia de las características: Regresión Logística</a:t>
            </a:r>
          </a:p>
          <a:p>
            <a:endParaRPr lang="es-ES" dirty="0">
              <a:solidFill>
                <a:srgbClr val="000000"/>
              </a:solidFill>
              <a:latin typeface="Helvetica Neue"/>
            </a:endParaRPr>
          </a:p>
        </p:txBody>
      </p:sp>
      <p:pic>
        <p:nvPicPr>
          <p:cNvPr id="4" name="Imagen 3">
            <a:extLst>
              <a:ext uri="{FF2B5EF4-FFF2-40B4-BE49-F238E27FC236}">
                <a16:creationId xmlns:a16="http://schemas.microsoft.com/office/drawing/2014/main" id="{CBBF3083-63B8-4D71-A869-0FBD2DAC8544}"/>
              </a:ext>
            </a:extLst>
          </p:cNvPr>
          <p:cNvPicPr>
            <a:picLocks noChangeAspect="1"/>
          </p:cNvPicPr>
          <p:nvPr/>
        </p:nvPicPr>
        <p:blipFill>
          <a:blip r:embed="rId4"/>
          <a:stretch>
            <a:fillRect/>
          </a:stretch>
        </p:blipFill>
        <p:spPr>
          <a:xfrm>
            <a:off x="997411" y="3860361"/>
            <a:ext cx="4193044" cy="2997639"/>
          </a:xfrm>
          <a:prstGeom prst="rect">
            <a:avLst/>
          </a:prstGeom>
        </p:spPr>
      </p:pic>
      <p:pic>
        <p:nvPicPr>
          <p:cNvPr id="6" name="Imagen 5">
            <a:extLst>
              <a:ext uri="{FF2B5EF4-FFF2-40B4-BE49-F238E27FC236}">
                <a16:creationId xmlns:a16="http://schemas.microsoft.com/office/drawing/2014/main" id="{917661D6-28C1-4CED-BD47-3E864E92BC88}"/>
              </a:ext>
            </a:extLst>
          </p:cNvPr>
          <p:cNvPicPr>
            <a:picLocks noChangeAspect="1"/>
          </p:cNvPicPr>
          <p:nvPr/>
        </p:nvPicPr>
        <p:blipFill>
          <a:blip r:embed="rId5"/>
          <a:stretch>
            <a:fillRect/>
          </a:stretch>
        </p:blipFill>
        <p:spPr>
          <a:xfrm>
            <a:off x="6199792" y="3860360"/>
            <a:ext cx="4306080" cy="2997639"/>
          </a:xfrm>
          <a:prstGeom prst="rect">
            <a:avLst/>
          </a:prstGeom>
        </p:spPr>
      </p:pic>
    </p:spTree>
    <p:extLst>
      <p:ext uri="{BB962C8B-B14F-4D97-AF65-F5344CB8AC3E}">
        <p14:creationId xmlns:p14="http://schemas.microsoft.com/office/powerpoint/2010/main" val="3793541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3985706"/>
          </a:xfrm>
          <a:prstGeom prst="rect">
            <a:avLst/>
          </a:prstGeom>
          <a:noFill/>
        </p:spPr>
        <p:txBody>
          <a:bodyPr wrap="square" rtlCol="0">
            <a:spAutoFit/>
          </a:bodyPr>
          <a:lstStyle/>
          <a:p>
            <a:r>
              <a:rPr lang="es-ES" sz="2800" dirty="0">
                <a:solidFill>
                  <a:schemeClr val="tx1">
                    <a:lumMod val="65000"/>
                    <a:lumOff val="35000"/>
                  </a:schemeClr>
                </a:solidFill>
              </a:rPr>
              <a:t>MODELO DE CLASIFICACIÓN.</a:t>
            </a:r>
          </a:p>
          <a:p>
            <a:endParaRPr lang="es-ES" dirty="0">
              <a:solidFill>
                <a:schemeClr val="tx1">
                  <a:lumMod val="65000"/>
                  <a:lumOff val="35000"/>
                </a:schemeClr>
              </a:solidFill>
            </a:endParaRPr>
          </a:p>
          <a:p>
            <a:pPr algn="just">
              <a:lnSpc>
                <a:spcPct val="150000"/>
              </a:lnSpc>
            </a:pPr>
            <a:r>
              <a:rPr lang="es-ES" b="1" i="0" dirty="0">
                <a:solidFill>
                  <a:schemeClr val="tx1">
                    <a:lumMod val="65000"/>
                    <a:lumOff val="35000"/>
                  </a:schemeClr>
                </a:solidFill>
                <a:effectLst/>
                <a:latin typeface="Helvetica Neue"/>
              </a:rPr>
              <a:t>Importancia de las características: Bosques Aleatorios</a:t>
            </a:r>
          </a:p>
          <a:p>
            <a:pPr algn="just">
              <a:lnSpc>
                <a:spcPct val="150000"/>
              </a:lnSpc>
            </a:pPr>
            <a:r>
              <a:rPr lang="es-ES" b="0" i="0" dirty="0">
                <a:solidFill>
                  <a:schemeClr val="tx1">
                    <a:lumMod val="65000"/>
                    <a:lumOff val="35000"/>
                  </a:schemeClr>
                </a:solidFill>
                <a:effectLst/>
                <a:latin typeface="Helvetica Neue"/>
              </a:rPr>
              <a:t>También podemos investigar la importancia de las características para modelos de Bosques Aleatorios.</a:t>
            </a:r>
          </a:p>
          <a:p>
            <a:pPr algn="just">
              <a:lnSpc>
                <a:spcPct val="150000"/>
              </a:lnSpc>
            </a:pPr>
            <a:r>
              <a:rPr lang="es-ES" b="0" i="0" dirty="0">
                <a:solidFill>
                  <a:schemeClr val="tx1">
                    <a:lumMod val="65000"/>
                    <a:lumOff val="35000"/>
                  </a:schemeClr>
                </a:solidFill>
                <a:effectLst/>
                <a:latin typeface="Helvetica Neue"/>
              </a:rPr>
              <a:t>En este caso, la importancia de la función muestra la frecuencia con la que se utilizó una función en particular para dividir los datos. Así mismo, no sabemos si una característica en particular se correlaciona con la clase positiva o la clase negativa, sino que solo es importante para tomar una decisión.</a:t>
            </a:r>
          </a:p>
          <a:p>
            <a:endParaRPr lang="es-ES" dirty="0">
              <a:solidFill>
                <a:srgbClr val="000000"/>
              </a:solidFill>
              <a:latin typeface="Helvetica Neue"/>
            </a:endParaRPr>
          </a:p>
        </p:txBody>
      </p:sp>
      <p:pic>
        <p:nvPicPr>
          <p:cNvPr id="2" name="Imagen 1">
            <a:extLst>
              <a:ext uri="{FF2B5EF4-FFF2-40B4-BE49-F238E27FC236}">
                <a16:creationId xmlns:a16="http://schemas.microsoft.com/office/drawing/2014/main" id="{EBBA0341-7238-4EA4-9F3A-8A6932BA2C57}"/>
              </a:ext>
            </a:extLst>
          </p:cNvPr>
          <p:cNvPicPr>
            <a:picLocks noChangeAspect="1"/>
          </p:cNvPicPr>
          <p:nvPr/>
        </p:nvPicPr>
        <p:blipFill>
          <a:blip r:embed="rId4"/>
          <a:stretch>
            <a:fillRect/>
          </a:stretch>
        </p:blipFill>
        <p:spPr>
          <a:xfrm>
            <a:off x="7663370" y="3825773"/>
            <a:ext cx="4396496" cy="3032227"/>
          </a:xfrm>
          <a:prstGeom prst="rect">
            <a:avLst/>
          </a:prstGeom>
        </p:spPr>
      </p:pic>
    </p:spTree>
    <p:extLst>
      <p:ext uri="{BB962C8B-B14F-4D97-AF65-F5344CB8AC3E}">
        <p14:creationId xmlns:p14="http://schemas.microsoft.com/office/powerpoint/2010/main" val="1693094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2739211"/>
          </a:xfrm>
          <a:prstGeom prst="rect">
            <a:avLst/>
          </a:prstGeom>
          <a:noFill/>
        </p:spPr>
        <p:txBody>
          <a:bodyPr wrap="square" rtlCol="0">
            <a:spAutoFit/>
          </a:bodyPr>
          <a:lstStyle/>
          <a:p>
            <a:r>
              <a:rPr lang="es-ES" sz="2800" dirty="0">
                <a:solidFill>
                  <a:schemeClr val="tx1">
                    <a:lumMod val="65000"/>
                    <a:lumOff val="35000"/>
                  </a:schemeClr>
                </a:solidFill>
              </a:rPr>
              <a:t>MODELO DE CLASIFICACIÓN.</a:t>
            </a:r>
          </a:p>
          <a:p>
            <a:endParaRPr lang="es-ES" dirty="0">
              <a:solidFill>
                <a:schemeClr val="tx1">
                  <a:lumMod val="65000"/>
                  <a:lumOff val="35000"/>
                </a:schemeClr>
              </a:solidFill>
            </a:endParaRPr>
          </a:p>
          <a:p>
            <a:pPr algn="just">
              <a:lnSpc>
                <a:spcPct val="150000"/>
              </a:lnSpc>
            </a:pPr>
            <a:r>
              <a:rPr lang="es-ES" b="1" i="0" dirty="0">
                <a:solidFill>
                  <a:schemeClr val="tx1">
                    <a:lumMod val="65000"/>
                    <a:lumOff val="35000"/>
                  </a:schemeClr>
                </a:solidFill>
                <a:effectLst/>
                <a:latin typeface="inherit"/>
              </a:rPr>
              <a:t>Importancia de las características: Arboles de decisión</a:t>
            </a:r>
          </a:p>
          <a:p>
            <a:pPr algn="just">
              <a:lnSpc>
                <a:spcPct val="150000"/>
              </a:lnSpc>
            </a:pPr>
            <a:endParaRPr lang="es-ES" i="0" dirty="0">
              <a:solidFill>
                <a:schemeClr val="tx1">
                  <a:lumMod val="65000"/>
                  <a:lumOff val="35000"/>
                </a:schemeClr>
              </a:solidFill>
              <a:effectLst/>
              <a:latin typeface="inherit"/>
            </a:endParaRPr>
          </a:p>
          <a:p>
            <a:pPr algn="just">
              <a:lnSpc>
                <a:spcPct val="150000"/>
              </a:lnSpc>
            </a:pPr>
            <a:r>
              <a:rPr lang="es-ES" i="0" dirty="0">
                <a:solidFill>
                  <a:schemeClr val="tx1">
                    <a:lumMod val="65000"/>
                    <a:lumOff val="35000"/>
                  </a:schemeClr>
                </a:solidFill>
                <a:effectLst/>
                <a:latin typeface="inherit"/>
              </a:rPr>
              <a:t>Aquí vemos </a:t>
            </a:r>
            <a:r>
              <a:rPr lang="es-ES" dirty="0">
                <a:solidFill>
                  <a:schemeClr val="tx1">
                    <a:lumMod val="65000"/>
                    <a:lumOff val="35000"/>
                  </a:schemeClr>
                </a:solidFill>
                <a:latin typeface="inherit"/>
              </a:rPr>
              <a:t>cuales son las características más importantes y de mayor peso para el modelo con arboles de decisión.</a:t>
            </a:r>
            <a:endParaRPr lang="es-ES" i="0" dirty="0">
              <a:solidFill>
                <a:schemeClr val="tx1">
                  <a:lumMod val="65000"/>
                  <a:lumOff val="35000"/>
                </a:schemeClr>
              </a:solidFill>
              <a:effectLst/>
              <a:latin typeface="inherit"/>
            </a:endParaRPr>
          </a:p>
          <a:p>
            <a:endParaRPr lang="es-ES" dirty="0">
              <a:solidFill>
                <a:srgbClr val="000000"/>
              </a:solidFill>
              <a:latin typeface="Helvetica Neue"/>
            </a:endParaRPr>
          </a:p>
        </p:txBody>
      </p:sp>
      <p:pic>
        <p:nvPicPr>
          <p:cNvPr id="2" name="Imagen 1">
            <a:extLst>
              <a:ext uri="{FF2B5EF4-FFF2-40B4-BE49-F238E27FC236}">
                <a16:creationId xmlns:a16="http://schemas.microsoft.com/office/drawing/2014/main" id="{D5DB3DBB-A27B-43F6-B16F-93D0A17760BF}"/>
              </a:ext>
            </a:extLst>
          </p:cNvPr>
          <p:cNvPicPr>
            <a:picLocks noChangeAspect="1"/>
          </p:cNvPicPr>
          <p:nvPr/>
        </p:nvPicPr>
        <p:blipFill>
          <a:blip r:embed="rId4"/>
          <a:stretch>
            <a:fillRect/>
          </a:stretch>
        </p:blipFill>
        <p:spPr>
          <a:xfrm>
            <a:off x="3604503" y="2922969"/>
            <a:ext cx="5841054" cy="3586318"/>
          </a:xfrm>
          <a:prstGeom prst="rect">
            <a:avLst/>
          </a:prstGeom>
        </p:spPr>
      </p:pic>
    </p:spTree>
    <p:extLst>
      <p:ext uri="{BB962C8B-B14F-4D97-AF65-F5344CB8AC3E}">
        <p14:creationId xmlns:p14="http://schemas.microsoft.com/office/powerpoint/2010/main" val="2290387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6063198"/>
          </a:xfrm>
          <a:prstGeom prst="rect">
            <a:avLst/>
          </a:prstGeom>
          <a:noFill/>
        </p:spPr>
        <p:txBody>
          <a:bodyPr wrap="square" rtlCol="0">
            <a:spAutoFit/>
          </a:bodyPr>
          <a:lstStyle/>
          <a:p>
            <a:r>
              <a:rPr lang="es-ES" sz="2800" dirty="0">
                <a:solidFill>
                  <a:schemeClr val="tx1">
                    <a:lumMod val="65000"/>
                    <a:lumOff val="35000"/>
                  </a:schemeClr>
                </a:solidFill>
              </a:rPr>
              <a:t>MODELO DE CLASIFICACIÓN.</a:t>
            </a:r>
          </a:p>
          <a:p>
            <a:endParaRPr lang="es-ES" dirty="0">
              <a:solidFill>
                <a:schemeClr val="tx1">
                  <a:lumMod val="65000"/>
                  <a:lumOff val="35000"/>
                </a:schemeClr>
              </a:solidFill>
            </a:endParaRPr>
          </a:p>
          <a:p>
            <a:pPr algn="just">
              <a:lnSpc>
                <a:spcPct val="150000"/>
              </a:lnSpc>
            </a:pPr>
            <a:r>
              <a:rPr lang="es-CO" b="1" i="0" dirty="0" err="1">
                <a:solidFill>
                  <a:schemeClr val="tx1">
                    <a:lumMod val="65000"/>
                    <a:lumOff val="35000"/>
                  </a:schemeClr>
                </a:solidFill>
                <a:effectLst/>
                <a:latin typeface="Helvetica Neue"/>
              </a:rPr>
              <a:t>Hyperparameter</a:t>
            </a:r>
            <a:r>
              <a:rPr lang="es-CO" b="1" i="0" dirty="0">
                <a:solidFill>
                  <a:schemeClr val="tx1">
                    <a:lumMod val="65000"/>
                    <a:lumOff val="35000"/>
                  </a:schemeClr>
                </a:solidFill>
                <a:effectLst/>
                <a:latin typeface="Helvetica Neue"/>
              </a:rPr>
              <a:t> </a:t>
            </a:r>
            <a:r>
              <a:rPr lang="es-CO" b="1" i="0" dirty="0" err="1">
                <a:solidFill>
                  <a:schemeClr val="tx1">
                    <a:lumMod val="65000"/>
                    <a:lumOff val="35000"/>
                  </a:schemeClr>
                </a:solidFill>
                <a:effectLst/>
                <a:latin typeface="Helvetica Neue"/>
              </a:rPr>
              <a:t>tuning</a:t>
            </a:r>
            <a:r>
              <a:rPr lang="es-CO" b="1" i="0" dirty="0">
                <a:solidFill>
                  <a:schemeClr val="tx1">
                    <a:lumMod val="65000"/>
                    <a:lumOff val="35000"/>
                  </a:schemeClr>
                </a:solidFill>
                <a:effectLst/>
                <a:latin typeface="Helvetica Neue"/>
              </a:rPr>
              <a:t> para el modelo de </a:t>
            </a:r>
            <a:r>
              <a:rPr lang="es-CO" b="1" i="0" dirty="0" err="1">
                <a:solidFill>
                  <a:schemeClr val="tx1">
                    <a:lumMod val="65000"/>
                    <a:lumOff val="35000"/>
                  </a:schemeClr>
                </a:solidFill>
                <a:effectLst/>
                <a:latin typeface="Helvetica Neue"/>
              </a:rPr>
              <a:t>Random</a:t>
            </a:r>
            <a:r>
              <a:rPr lang="es-CO" b="1" i="0" dirty="0">
                <a:solidFill>
                  <a:schemeClr val="tx1">
                    <a:lumMod val="65000"/>
                    <a:lumOff val="35000"/>
                  </a:schemeClr>
                </a:solidFill>
                <a:effectLst/>
                <a:latin typeface="Helvetica Neue"/>
              </a:rPr>
              <a:t> Forest (</a:t>
            </a:r>
            <a:r>
              <a:rPr lang="es-CO" b="1" i="0" dirty="0" err="1">
                <a:solidFill>
                  <a:schemeClr val="tx1">
                    <a:lumMod val="65000"/>
                    <a:lumOff val="35000"/>
                  </a:schemeClr>
                </a:solidFill>
                <a:effectLst/>
                <a:latin typeface="Helvetica Neue"/>
              </a:rPr>
              <a:t>rf</a:t>
            </a:r>
            <a:r>
              <a:rPr lang="es-CO" b="1" i="0" dirty="0">
                <a:solidFill>
                  <a:schemeClr val="tx1">
                    <a:lumMod val="65000"/>
                    <a:lumOff val="35000"/>
                  </a:schemeClr>
                </a:solidFill>
                <a:effectLst/>
                <a:latin typeface="Helvetica Neue"/>
              </a:rPr>
              <a:t>)</a:t>
            </a:r>
          </a:p>
          <a:p>
            <a:pPr algn="just">
              <a:lnSpc>
                <a:spcPct val="150000"/>
              </a:lnSpc>
            </a:pPr>
            <a:endParaRPr lang="es-ES" dirty="0">
              <a:solidFill>
                <a:schemeClr val="tx1">
                  <a:lumMod val="65000"/>
                  <a:lumOff val="35000"/>
                </a:schemeClr>
              </a:solidFill>
              <a:latin typeface="Helvetica Neue"/>
            </a:endParaRPr>
          </a:p>
          <a:p>
            <a:pPr algn="just">
              <a:lnSpc>
                <a:spcPct val="150000"/>
              </a:lnSpc>
            </a:pPr>
            <a:r>
              <a:rPr lang="es-ES" dirty="0">
                <a:solidFill>
                  <a:schemeClr val="tx1">
                    <a:lumMod val="65000"/>
                    <a:lumOff val="35000"/>
                  </a:schemeClr>
                </a:solidFill>
                <a:latin typeface="Helvetica Neue"/>
              </a:rPr>
              <a:t>Para este modelo pudimos realizar el </a:t>
            </a:r>
            <a:r>
              <a:rPr lang="es-ES" dirty="0" err="1">
                <a:solidFill>
                  <a:schemeClr val="tx1">
                    <a:lumMod val="65000"/>
                    <a:lumOff val="35000"/>
                  </a:schemeClr>
                </a:solidFill>
                <a:latin typeface="Helvetica Neue"/>
              </a:rPr>
              <a:t>tunning</a:t>
            </a:r>
            <a:r>
              <a:rPr lang="es-ES" dirty="0">
                <a:solidFill>
                  <a:schemeClr val="tx1">
                    <a:lumMod val="65000"/>
                    <a:lumOff val="35000"/>
                  </a:schemeClr>
                </a:solidFill>
                <a:latin typeface="Helvetica Neue"/>
              </a:rPr>
              <a:t> de </a:t>
            </a:r>
            <a:r>
              <a:rPr lang="es-ES" dirty="0" err="1">
                <a:solidFill>
                  <a:schemeClr val="tx1">
                    <a:lumMod val="65000"/>
                    <a:lumOff val="35000"/>
                  </a:schemeClr>
                </a:solidFill>
                <a:latin typeface="Helvetica Neue"/>
              </a:rPr>
              <a:t>hyperparametros</a:t>
            </a:r>
            <a:r>
              <a:rPr lang="es-ES" dirty="0">
                <a:solidFill>
                  <a:schemeClr val="tx1">
                    <a:lumMod val="65000"/>
                    <a:lumOff val="35000"/>
                  </a:schemeClr>
                </a:solidFill>
                <a:latin typeface="Helvetica Neue"/>
              </a:rPr>
              <a:t> y optimizar la capacidad de clasificación del modelo base.</a:t>
            </a:r>
          </a:p>
          <a:p>
            <a:pPr algn="just">
              <a:lnSpc>
                <a:spcPct val="150000"/>
              </a:lnSpc>
            </a:pPr>
            <a:endParaRPr lang="es-ES" dirty="0">
              <a:solidFill>
                <a:schemeClr val="tx1">
                  <a:lumMod val="65000"/>
                  <a:lumOff val="35000"/>
                </a:schemeClr>
              </a:solidFill>
              <a:latin typeface="Helvetica Neue"/>
            </a:endParaRPr>
          </a:p>
          <a:p>
            <a:pPr algn="just">
              <a:lnSpc>
                <a:spcPct val="150000"/>
              </a:lnSpc>
            </a:pPr>
            <a:r>
              <a:rPr lang="es-ES" dirty="0">
                <a:solidFill>
                  <a:schemeClr val="tx1">
                    <a:lumMod val="65000"/>
                    <a:lumOff val="35000"/>
                  </a:schemeClr>
                </a:solidFill>
                <a:latin typeface="Helvetica Neue"/>
              </a:rPr>
              <a:t>Los mejores parámetros para el modelo son:</a:t>
            </a:r>
          </a:p>
          <a:p>
            <a:pPr algn="just">
              <a:lnSpc>
                <a:spcPct val="150000"/>
              </a:lnSpc>
            </a:pPr>
            <a:endParaRPr lang="es-ES" dirty="0">
              <a:solidFill>
                <a:schemeClr val="tx1">
                  <a:lumMod val="65000"/>
                  <a:lumOff val="35000"/>
                </a:schemeClr>
              </a:solidFill>
              <a:latin typeface="Helvetica Neue"/>
            </a:endParaRPr>
          </a:p>
          <a:p>
            <a:pPr algn="just">
              <a:lnSpc>
                <a:spcPct val="150000"/>
              </a:lnSpc>
            </a:pPr>
            <a:endParaRPr lang="es-ES" dirty="0">
              <a:solidFill>
                <a:schemeClr val="tx1">
                  <a:lumMod val="65000"/>
                  <a:lumOff val="35000"/>
                </a:schemeClr>
              </a:solidFill>
              <a:latin typeface="Helvetica Neue"/>
            </a:endParaRPr>
          </a:p>
          <a:p>
            <a:pPr algn="just">
              <a:lnSpc>
                <a:spcPct val="150000"/>
              </a:lnSpc>
            </a:pPr>
            <a:endParaRPr lang="es-ES" dirty="0">
              <a:solidFill>
                <a:schemeClr val="tx1">
                  <a:lumMod val="65000"/>
                  <a:lumOff val="35000"/>
                </a:schemeClr>
              </a:solidFill>
              <a:latin typeface="Helvetica Neue"/>
            </a:endParaRPr>
          </a:p>
          <a:p>
            <a:pPr algn="just">
              <a:lnSpc>
                <a:spcPct val="150000"/>
              </a:lnSpc>
            </a:pPr>
            <a:endParaRPr lang="es-ES" dirty="0">
              <a:solidFill>
                <a:schemeClr val="tx1">
                  <a:lumMod val="65000"/>
                  <a:lumOff val="35000"/>
                </a:schemeClr>
              </a:solidFill>
              <a:latin typeface="Helvetica Neue"/>
            </a:endParaRPr>
          </a:p>
          <a:p>
            <a:pPr algn="just">
              <a:lnSpc>
                <a:spcPct val="150000"/>
              </a:lnSpc>
            </a:pPr>
            <a:r>
              <a:rPr lang="es-ES" dirty="0">
                <a:solidFill>
                  <a:schemeClr val="tx1">
                    <a:lumMod val="65000"/>
                    <a:lumOff val="35000"/>
                  </a:schemeClr>
                </a:solidFill>
                <a:latin typeface="Helvetica Neue"/>
              </a:rPr>
              <a:t>Y la comparación con el modelo optimizado fue:</a:t>
            </a:r>
          </a:p>
          <a:p>
            <a:pPr algn="just">
              <a:lnSpc>
                <a:spcPct val="150000"/>
              </a:lnSpc>
            </a:pPr>
            <a:endParaRPr lang="es-ES" dirty="0">
              <a:solidFill>
                <a:srgbClr val="000000"/>
              </a:solidFill>
              <a:latin typeface="Helvetica Neue"/>
            </a:endParaRPr>
          </a:p>
          <a:p>
            <a:endParaRPr lang="es-ES" dirty="0">
              <a:solidFill>
                <a:srgbClr val="000000"/>
              </a:solidFill>
              <a:latin typeface="Helvetica Neue"/>
            </a:endParaRPr>
          </a:p>
        </p:txBody>
      </p:sp>
      <p:pic>
        <p:nvPicPr>
          <p:cNvPr id="3" name="Imagen 2">
            <a:extLst>
              <a:ext uri="{FF2B5EF4-FFF2-40B4-BE49-F238E27FC236}">
                <a16:creationId xmlns:a16="http://schemas.microsoft.com/office/drawing/2014/main" id="{60EDA882-1714-4445-92A8-7371FFA1E96C}"/>
              </a:ext>
            </a:extLst>
          </p:cNvPr>
          <p:cNvPicPr>
            <a:picLocks noChangeAspect="1"/>
          </p:cNvPicPr>
          <p:nvPr/>
        </p:nvPicPr>
        <p:blipFill>
          <a:blip r:embed="rId4"/>
          <a:stretch>
            <a:fillRect/>
          </a:stretch>
        </p:blipFill>
        <p:spPr>
          <a:xfrm>
            <a:off x="6096000" y="3067556"/>
            <a:ext cx="2609850" cy="1228725"/>
          </a:xfrm>
          <a:prstGeom prst="rect">
            <a:avLst/>
          </a:prstGeom>
        </p:spPr>
      </p:pic>
      <p:pic>
        <p:nvPicPr>
          <p:cNvPr id="4" name="Imagen 3">
            <a:extLst>
              <a:ext uri="{FF2B5EF4-FFF2-40B4-BE49-F238E27FC236}">
                <a16:creationId xmlns:a16="http://schemas.microsoft.com/office/drawing/2014/main" id="{D110E99E-6B9F-4BE5-A2AE-73BCDF8E2A03}"/>
              </a:ext>
            </a:extLst>
          </p:cNvPr>
          <p:cNvPicPr>
            <a:picLocks noChangeAspect="1"/>
          </p:cNvPicPr>
          <p:nvPr/>
        </p:nvPicPr>
        <p:blipFill>
          <a:blip r:embed="rId5"/>
          <a:stretch>
            <a:fillRect/>
          </a:stretch>
        </p:blipFill>
        <p:spPr>
          <a:xfrm>
            <a:off x="6096000" y="4951177"/>
            <a:ext cx="2466975" cy="1362075"/>
          </a:xfrm>
          <a:prstGeom prst="rect">
            <a:avLst/>
          </a:prstGeom>
        </p:spPr>
      </p:pic>
    </p:spTree>
    <p:extLst>
      <p:ext uri="{BB962C8B-B14F-4D97-AF65-F5344CB8AC3E}">
        <p14:creationId xmlns:p14="http://schemas.microsoft.com/office/powerpoint/2010/main" val="2061933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4081245"/>
          </a:xfrm>
          <a:prstGeom prst="rect">
            <a:avLst/>
          </a:prstGeom>
          <a:noFill/>
        </p:spPr>
        <p:txBody>
          <a:bodyPr wrap="square" rtlCol="0">
            <a:spAutoFit/>
          </a:bodyPr>
          <a:lstStyle/>
          <a:p>
            <a:r>
              <a:rPr lang="es-ES" sz="2800" dirty="0">
                <a:solidFill>
                  <a:schemeClr val="tx1">
                    <a:lumMod val="65000"/>
                    <a:lumOff val="35000"/>
                  </a:schemeClr>
                </a:solidFill>
              </a:rPr>
              <a:t>MODELO DE CLASIFICACIÓN.</a:t>
            </a:r>
          </a:p>
          <a:p>
            <a:endParaRPr lang="es-ES" dirty="0">
              <a:solidFill>
                <a:schemeClr val="tx1">
                  <a:lumMod val="65000"/>
                  <a:lumOff val="35000"/>
                </a:schemeClr>
              </a:solidFill>
            </a:endParaRPr>
          </a:p>
          <a:p>
            <a:pPr algn="just">
              <a:lnSpc>
                <a:spcPct val="150000"/>
              </a:lnSpc>
            </a:pPr>
            <a:r>
              <a:rPr lang="es-ES" b="1" i="0" dirty="0">
                <a:solidFill>
                  <a:schemeClr val="tx1">
                    <a:lumMod val="65000"/>
                    <a:lumOff val="35000"/>
                  </a:schemeClr>
                </a:solidFill>
                <a:effectLst/>
                <a:latin typeface="inherit"/>
              </a:rPr>
              <a:t>Evaluación del modelo seleccionado:</a:t>
            </a:r>
          </a:p>
          <a:p>
            <a:pPr algn="just">
              <a:lnSpc>
                <a:spcPct val="150000"/>
              </a:lnSpc>
            </a:pPr>
            <a:r>
              <a:rPr lang="es-ES" b="0" i="0" dirty="0">
                <a:solidFill>
                  <a:schemeClr val="tx1">
                    <a:lumMod val="65000"/>
                    <a:lumOff val="35000"/>
                  </a:schemeClr>
                </a:solidFill>
                <a:effectLst/>
                <a:latin typeface="Helvetica Neue"/>
              </a:rPr>
              <a:t>Vamos a evaluar el modelo optimizado de </a:t>
            </a:r>
            <a:r>
              <a:rPr lang="es-ES" b="0" i="0" dirty="0" err="1">
                <a:solidFill>
                  <a:schemeClr val="tx1">
                    <a:lumMod val="65000"/>
                    <a:lumOff val="35000"/>
                  </a:schemeClr>
                </a:solidFill>
                <a:effectLst/>
                <a:latin typeface="Helvetica Neue"/>
              </a:rPr>
              <a:t>random</a:t>
            </a:r>
            <a:r>
              <a:rPr lang="es-ES" b="0" i="0" dirty="0">
                <a:solidFill>
                  <a:schemeClr val="tx1">
                    <a:lumMod val="65000"/>
                    <a:lumOff val="35000"/>
                  </a:schemeClr>
                </a:solidFill>
                <a:effectLst/>
                <a:latin typeface="Helvetica Neue"/>
              </a:rPr>
              <a:t> </a:t>
            </a:r>
            <a:r>
              <a:rPr lang="es-ES" b="0" i="0" dirty="0" err="1">
                <a:solidFill>
                  <a:schemeClr val="tx1">
                    <a:lumMod val="65000"/>
                    <a:lumOff val="35000"/>
                  </a:schemeClr>
                </a:solidFill>
                <a:effectLst/>
                <a:latin typeface="Helvetica Neue"/>
              </a:rPr>
              <a:t>forest</a:t>
            </a:r>
            <a:r>
              <a:rPr lang="es-ES" dirty="0">
                <a:solidFill>
                  <a:schemeClr val="tx1">
                    <a:lumMod val="65000"/>
                    <a:lumOff val="35000"/>
                  </a:schemeClr>
                </a:solidFill>
                <a:latin typeface="Helvetica Neue"/>
              </a:rPr>
              <a:t>.</a:t>
            </a:r>
            <a:endParaRPr lang="es-ES" b="0" i="0" dirty="0">
              <a:solidFill>
                <a:schemeClr val="tx1">
                  <a:lumMod val="65000"/>
                  <a:lumOff val="35000"/>
                </a:schemeClr>
              </a:solidFill>
              <a:effectLst/>
              <a:latin typeface="Helvetica Neue"/>
            </a:endParaRPr>
          </a:p>
          <a:p>
            <a:pPr algn="just">
              <a:lnSpc>
                <a:spcPct val="150000"/>
              </a:lnSpc>
            </a:pPr>
            <a:r>
              <a:rPr lang="es-ES" b="0" i="0" dirty="0">
                <a:solidFill>
                  <a:schemeClr val="tx1">
                    <a:lumMod val="65000"/>
                    <a:lumOff val="35000"/>
                  </a:schemeClr>
                </a:solidFill>
                <a:effectLst/>
                <a:latin typeface="Helvetica Neue"/>
              </a:rPr>
              <a:t>Además vamos se a conocer el rendimiento del modelo probándolo con el set de testeo (test).</a:t>
            </a:r>
          </a:p>
          <a:p>
            <a:pPr algn="just">
              <a:lnSpc>
                <a:spcPct val="150000"/>
              </a:lnSpc>
            </a:pPr>
            <a:endParaRPr lang="es-ES" dirty="0">
              <a:solidFill>
                <a:srgbClr val="000000"/>
              </a:solidFill>
              <a:latin typeface="Helvetica Neue"/>
            </a:endParaRPr>
          </a:p>
          <a:p>
            <a:pPr algn="just">
              <a:lnSpc>
                <a:spcPct val="150000"/>
              </a:lnSpc>
            </a:pPr>
            <a:endParaRPr lang="es-ES" b="1" i="0" dirty="0">
              <a:solidFill>
                <a:srgbClr val="000000"/>
              </a:solidFill>
              <a:effectLst/>
              <a:latin typeface="inherit"/>
            </a:endParaRPr>
          </a:p>
          <a:p>
            <a:pPr algn="just">
              <a:lnSpc>
                <a:spcPct val="150000"/>
              </a:lnSpc>
            </a:pPr>
            <a:endParaRPr lang="es-ES" b="1" dirty="0">
              <a:solidFill>
                <a:srgbClr val="000000"/>
              </a:solidFill>
              <a:latin typeface="inherit"/>
            </a:endParaRPr>
          </a:p>
          <a:p>
            <a:pPr algn="just">
              <a:lnSpc>
                <a:spcPct val="150000"/>
              </a:lnSpc>
            </a:pPr>
            <a:endParaRPr lang="es-ES" i="0" dirty="0">
              <a:solidFill>
                <a:srgbClr val="000000"/>
              </a:solidFill>
              <a:effectLst/>
              <a:latin typeface="inherit"/>
            </a:endParaRPr>
          </a:p>
        </p:txBody>
      </p:sp>
      <p:pic>
        <p:nvPicPr>
          <p:cNvPr id="3" name="Imagen 2">
            <a:extLst>
              <a:ext uri="{FF2B5EF4-FFF2-40B4-BE49-F238E27FC236}">
                <a16:creationId xmlns:a16="http://schemas.microsoft.com/office/drawing/2014/main" id="{E5C2E635-721B-4546-9374-A2C68933B172}"/>
              </a:ext>
            </a:extLst>
          </p:cNvPr>
          <p:cNvPicPr>
            <a:picLocks noChangeAspect="1"/>
          </p:cNvPicPr>
          <p:nvPr/>
        </p:nvPicPr>
        <p:blipFill>
          <a:blip r:embed="rId4"/>
          <a:stretch>
            <a:fillRect/>
          </a:stretch>
        </p:blipFill>
        <p:spPr>
          <a:xfrm>
            <a:off x="3047798" y="2808787"/>
            <a:ext cx="1835488" cy="3634412"/>
          </a:xfrm>
          <a:prstGeom prst="rect">
            <a:avLst/>
          </a:prstGeom>
        </p:spPr>
      </p:pic>
      <p:pic>
        <p:nvPicPr>
          <p:cNvPr id="4" name="Imagen 3">
            <a:extLst>
              <a:ext uri="{FF2B5EF4-FFF2-40B4-BE49-F238E27FC236}">
                <a16:creationId xmlns:a16="http://schemas.microsoft.com/office/drawing/2014/main" id="{969DD7B6-DCEF-458C-8AA1-1BFE5F12167E}"/>
              </a:ext>
            </a:extLst>
          </p:cNvPr>
          <p:cNvPicPr>
            <a:picLocks noChangeAspect="1"/>
          </p:cNvPicPr>
          <p:nvPr/>
        </p:nvPicPr>
        <p:blipFill>
          <a:blip r:embed="rId5"/>
          <a:stretch>
            <a:fillRect/>
          </a:stretch>
        </p:blipFill>
        <p:spPr>
          <a:xfrm>
            <a:off x="6557253" y="2882918"/>
            <a:ext cx="5029200" cy="3486150"/>
          </a:xfrm>
          <a:prstGeom prst="rect">
            <a:avLst/>
          </a:prstGeom>
        </p:spPr>
      </p:pic>
    </p:spTree>
    <p:extLst>
      <p:ext uri="{BB962C8B-B14F-4D97-AF65-F5344CB8AC3E}">
        <p14:creationId xmlns:p14="http://schemas.microsoft.com/office/powerpoint/2010/main" val="3240974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51589" y="594250"/>
            <a:ext cx="8939719" cy="5180905"/>
          </a:xfrm>
          <a:prstGeom prst="rect">
            <a:avLst/>
          </a:prstGeom>
          <a:noFill/>
        </p:spPr>
        <p:txBody>
          <a:bodyPr wrap="square" rtlCol="0">
            <a:spAutoFit/>
          </a:bodyPr>
          <a:lstStyle/>
          <a:p>
            <a:r>
              <a:rPr lang="es-ES" sz="2800" dirty="0">
                <a:solidFill>
                  <a:schemeClr val="tx1">
                    <a:lumMod val="65000"/>
                    <a:lumOff val="35000"/>
                  </a:schemeClr>
                </a:solidFill>
              </a:rPr>
              <a:t>CONCLUSIONES:</a:t>
            </a:r>
          </a:p>
          <a:p>
            <a:endParaRPr lang="es-ES" dirty="0">
              <a:solidFill>
                <a:schemeClr val="tx1">
                  <a:lumMod val="65000"/>
                  <a:lumOff val="35000"/>
                </a:schemeClr>
              </a:solidFill>
            </a:endParaRPr>
          </a:p>
          <a:p>
            <a:endParaRPr lang="es-ES" dirty="0">
              <a:solidFill>
                <a:schemeClr val="tx1">
                  <a:lumMod val="65000"/>
                  <a:lumOff val="35000"/>
                </a:schemeClr>
              </a:solidFill>
            </a:endParaRPr>
          </a:p>
          <a:p>
            <a:pPr marL="285750" indent="-285750" algn="just">
              <a:lnSpc>
                <a:spcPct val="150000"/>
              </a:lnSpc>
              <a:buFont typeface="Wingdings" panose="05000000000000000000" pitchFamily="2" charset="2"/>
              <a:buChar char="q"/>
            </a:pPr>
            <a:r>
              <a:rPr lang="es-ES" b="0" i="0" dirty="0">
                <a:solidFill>
                  <a:schemeClr val="tx1">
                    <a:lumMod val="65000"/>
                    <a:lumOff val="35000"/>
                  </a:schemeClr>
                </a:solidFill>
                <a:effectLst/>
                <a:latin typeface="Helvetica Neue"/>
              </a:rPr>
              <a:t>El análisis exploratorio (EDA) y las etapas de limpieza y preparación de datos, permitió crear un clasificador binario para predecir la probabilidad de que un paciente con diabetes sea readmitido en el hospital dentro de los 30 días.</a:t>
            </a:r>
          </a:p>
          <a:p>
            <a:pPr algn="just">
              <a:lnSpc>
                <a:spcPct val="150000"/>
              </a:lnSpc>
            </a:pPr>
            <a:endParaRPr lang="es-ES" b="0" i="0" dirty="0">
              <a:solidFill>
                <a:schemeClr val="tx1">
                  <a:lumMod val="65000"/>
                  <a:lumOff val="35000"/>
                </a:schemeClr>
              </a:solidFill>
              <a:effectLst/>
              <a:latin typeface="Helvetica Neue"/>
            </a:endParaRPr>
          </a:p>
          <a:p>
            <a:pPr algn="just">
              <a:lnSpc>
                <a:spcPct val="150000"/>
              </a:lnSpc>
            </a:pPr>
            <a:endParaRPr lang="es-ES" b="0" i="0" dirty="0">
              <a:solidFill>
                <a:schemeClr val="tx1">
                  <a:lumMod val="65000"/>
                  <a:lumOff val="35000"/>
                </a:schemeClr>
              </a:solidFill>
              <a:effectLst/>
              <a:latin typeface="Helvetica Neue"/>
            </a:endParaRPr>
          </a:p>
          <a:p>
            <a:pPr marL="285750" indent="-285750" algn="just">
              <a:lnSpc>
                <a:spcPct val="150000"/>
              </a:lnSpc>
              <a:buFont typeface="Wingdings" panose="05000000000000000000" pitchFamily="2" charset="2"/>
              <a:buChar char="q"/>
            </a:pPr>
            <a:r>
              <a:rPr lang="es-ES" dirty="0">
                <a:solidFill>
                  <a:schemeClr val="tx1">
                    <a:lumMod val="65000"/>
                    <a:lumOff val="35000"/>
                  </a:schemeClr>
                </a:solidFill>
                <a:latin typeface="Helvetica Neue"/>
              </a:rPr>
              <a:t>Con los </a:t>
            </a:r>
            <a:r>
              <a:rPr lang="es-ES" b="0" i="0" dirty="0">
                <a:solidFill>
                  <a:schemeClr val="tx1">
                    <a:lumMod val="65000"/>
                    <a:lumOff val="35000"/>
                  </a:schemeClr>
                </a:solidFill>
                <a:effectLst/>
                <a:latin typeface="Helvetica Neue"/>
              </a:rPr>
              <a:t>datos disponibles en nuestro dataset, nuestro mejor modelo tuvo un AUC de 0,725, lo cual indica que con este modelo podemos detectar el 73% de los pacientes readmitidos. Además, el modelo funciona aproximadamente 1,5 veces mejor que la seleccionar pacientes al azar.</a:t>
            </a:r>
          </a:p>
          <a:p>
            <a:pPr algn="just">
              <a:lnSpc>
                <a:spcPct val="150000"/>
              </a:lnSpc>
            </a:pPr>
            <a:r>
              <a:rPr lang="es-ES" dirty="0">
                <a:solidFill>
                  <a:schemeClr val="tx1">
                    <a:lumMod val="65000"/>
                    <a:lumOff val="35000"/>
                  </a:schemeClr>
                </a:solidFill>
                <a:latin typeface="Helvetica Neue"/>
              </a:rPr>
              <a:t>     </a:t>
            </a:r>
            <a:r>
              <a:rPr lang="es-ES" b="0" i="0" dirty="0">
                <a:solidFill>
                  <a:schemeClr val="tx1">
                    <a:lumMod val="65000"/>
                    <a:lumOff val="35000"/>
                  </a:schemeClr>
                </a:solidFill>
                <a:effectLst/>
                <a:latin typeface="Helvetica Neue"/>
              </a:rPr>
              <a:t>Es decir, 0.725/0.5 = 1.45.</a:t>
            </a:r>
          </a:p>
        </p:txBody>
      </p:sp>
    </p:spTree>
    <p:extLst>
      <p:ext uri="{BB962C8B-B14F-4D97-AF65-F5344CB8AC3E}">
        <p14:creationId xmlns:p14="http://schemas.microsoft.com/office/powerpoint/2010/main" val="34582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394781" y="505838"/>
            <a:ext cx="8939719" cy="5647700"/>
          </a:xfrm>
          <a:prstGeom prst="rect">
            <a:avLst/>
          </a:prstGeom>
          <a:noFill/>
        </p:spPr>
        <p:txBody>
          <a:bodyPr wrap="square" rtlCol="0">
            <a:spAutoFit/>
          </a:bodyPr>
          <a:lstStyle/>
          <a:p>
            <a:r>
              <a:rPr lang="es-ES" sz="2800" dirty="0">
                <a:solidFill>
                  <a:schemeClr val="tx1">
                    <a:lumMod val="65000"/>
                    <a:lumOff val="35000"/>
                  </a:schemeClr>
                </a:solidFill>
              </a:rPr>
              <a:t>CONTEXTO DEL PROBLEMA.</a:t>
            </a:r>
          </a:p>
          <a:p>
            <a:endParaRPr lang="es-ES" dirty="0">
              <a:solidFill>
                <a:schemeClr val="tx1">
                  <a:lumMod val="65000"/>
                  <a:lumOff val="35000"/>
                </a:schemeClr>
              </a:solidFill>
            </a:endParaRPr>
          </a:p>
          <a:p>
            <a:pPr algn="just">
              <a:lnSpc>
                <a:spcPct val="150000"/>
              </a:lnSpc>
            </a:pPr>
            <a:r>
              <a:rPr lang="es-ES" dirty="0">
                <a:solidFill>
                  <a:schemeClr val="tx1">
                    <a:lumMod val="65000"/>
                    <a:lumOff val="35000"/>
                  </a:schemeClr>
                </a:solidFill>
              </a:rPr>
              <a:t>Este DATASET representa 10 años (1999-2008) de atención clínica en 130 hospitales y redes integradas de prestación de servicios de EE. UU. Incluye más de 50 funciones que representan los resultados del paciente y del hospital. Se extrajo información de la base de datos para los ingresos que cumplieron con los siguientes criterios.</a:t>
            </a:r>
          </a:p>
          <a:p>
            <a:pPr algn="just">
              <a:lnSpc>
                <a:spcPct val="150000"/>
              </a:lnSpc>
            </a:pPr>
            <a:endParaRPr lang="es-ES" dirty="0">
              <a:solidFill>
                <a:schemeClr val="tx1">
                  <a:lumMod val="65000"/>
                  <a:lumOff val="35000"/>
                </a:schemeClr>
              </a:solidFill>
            </a:endParaRPr>
          </a:p>
          <a:p>
            <a:pPr algn="just">
              <a:lnSpc>
                <a:spcPct val="150000"/>
              </a:lnSpc>
            </a:pPr>
            <a:r>
              <a:rPr lang="es-ES" dirty="0">
                <a:solidFill>
                  <a:schemeClr val="tx1">
                    <a:lumMod val="65000"/>
                    <a:lumOff val="35000"/>
                  </a:schemeClr>
                </a:solidFill>
              </a:rPr>
              <a:t>(1) Es un ingreso hospitalario (una admisión hospitalaria).</a:t>
            </a:r>
          </a:p>
          <a:p>
            <a:pPr algn="just">
              <a:lnSpc>
                <a:spcPct val="150000"/>
              </a:lnSpc>
            </a:pPr>
            <a:r>
              <a:rPr lang="es-ES" dirty="0">
                <a:solidFill>
                  <a:schemeClr val="tx1">
                    <a:lumMod val="65000"/>
                    <a:lumOff val="35000"/>
                  </a:schemeClr>
                </a:solidFill>
              </a:rPr>
              <a:t>(2) Es un ingreso diabético, es decir, durante el cual se ingresó al sistema cualquier tipo de diabetes como diagnóstico.</a:t>
            </a:r>
          </a:p>
          <a:p>
            <a:pPr algn="just">
              <a:lnSpc>
                <a:spcPct val="150000"/>
              </a:lnSpc>
            </a:pPr>
            <a:r>
              <a:rPr lang="es-ES" dirty="0">
                <a:solidFill>
                  <a:schemeClr val="tx1">
                    <a:lumMod val="65000"/>
                    <a:lumOff val="35000"/>
                  </a:schemeClr>
                </a:solidFill>
              </a:rPr>
              <a:t>(3) La duración de la estancia fue de al menos 1 día y como máximo 14 días.</a:t>
            </a:r>
          </a:p>
          <a:p>
            <a:pPr algn="just">
              <a:lnSpc>
                <a:spcPct val="150000"/>
              </a:lnSpc>
            </a:pPr>
            <a:r>
              <a:rPr lang="es-ES" dirty="0">
                <a:solidFill>
                  <a:schemeClr val="tx1">
                    <a:lumMod val="65000"/>
                    <a:lumOff val="35000"/>
                  </a:schemeClr>
                </a:solidFill>
              </a:rPr>
              <a:t>(4) Se realizaron pruebas de laboratorio durante la estancia.</a:t>
            </a:r>
          </a:p>
          <a:p>
            <a:pPr algn="just">
              <a:lnSpc>
                <a:spcPct val="150000"/>
              </a:lnSpc>
            </a:pPr>
            <a:r>
              <a:rPr lang="es-ES" dirty="0">
                <a:solidFill>
                  <a:schemeClr val="tx1">
                    <a:lumMod val="65000"/>
                    <a:lumOff val="35000"/>
                  </a:schemeClr>
                </a:solidFill>
              </a:rPr>
              <a:t>(5) Se administraron medicamentos durante la estancia.</a:t>
            </a:r>
          </a:p>
          <a:p>
            <a:endParaRPr lang="es-CO" dirty="0"/>
          </a:p>
        </p:txBody>
      </p:sp>
    </p:spTree>
    <p:extLst>
      <p:ext uri="{BB962C8B-B14F-4D97-AF65-F5344CB8AC3E}">
        <p14:creationId xmlns:p14="http://schemas.microsoft.com/office/powerpoint/2010/main" val="32124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394781" y="505838"/>
            <a:ext cx="8939719" cy="6152903"/>
          </a:xfrm>
          <a:prstGeom prst="rect">
            <a:avLst/>
          </a:prstGeom>
          <a:noFill/>
        </p:spPr>
        <p:txBody>
          <a:bodyPr wrap="square" rtlCol="0">
            <a:spAutoFit/>
          </a:bodyPr>
          <a:lstStyle/>
          <a:p>
            <a:r>
              <a:rPr lang="es-ES" sz="2800" dirty="0">
                <a:solidFill>
                  <a:schemeClr val="tx1">
                    <a:lumMod val="65000"/>
                    <a:lumOff val="35000"/>
                  </a:schemeClr>
                </a:solidFill>
              </a:rPr>
              <a:t>CONTEXTO DEL PROBLEMA.</a:t>
            </a:r>
          </a:p>
          <a:p>
            <a:endParaRPr lang="es-ES" dirty="0">
              <a:solidFill>
                <a:schemeClr val="tx1">
                  <a:lumMod val="65000"/>
                  <a:lumOff val="35000"/>
                </a:schemeClr>
              </a:solidFill>
            </a:endParaRPr>
          </a:p>
          <a:p>
            <a:pPr marL="285750" indent="-285750" algn="just">
              <a:lnSpc>
                <a:spcPct val="150000"/>
              </a:lnSpc>
              <a:buFont typeface="Wingdings" panose="05000000000000000000" pitchFamily="2" charset="2"/>
              <a:buChar char="ü"/>
            </a:pPr>
            <a:r>
              <a:rPr lang="es-ES" b="1" dirty="0">
                <a:solidFill>
                  <a:schemeClr val="tx1">
                    <a:lumMod val="65000"/>
                    <a:lumOff val="35000"/>
                  </a:schemeClr>
                </a:solidFill>
              </a:rPr>
              <a:t>ATRIBUTOS / CARACTERISTICAS:</a:t>
            </a:r>
          </a:p>
          <a:p>
            <a:pPr algn="just">
              <a:lnSpc>
                <a:spcPct val="150000"/>
              </a:lnSpc>
            </a:pPr>
            <a:r>
              <a:rPr lang="es-ES" dirty="0">
                <a:solidFill>
                  <a:schemeClr val="tx1">
                    <a:lumMod val="65000"/>
                    <a:lumOff val="35000"/>
                  </a:schemeClr>
                </a:solidFill>
              </a:rPr>
              <a:t> Los datos contienen atributos tales como número de paciente, raza, sexo, edad, tipo de admisión, tiempo en el hospital, especialidad médica del médico que lo admite, número de pruebas de laboratorio realizadas, resultado de la prueba de HbA1c, diagnóstico, cantidad de medicación, medicamentos para diabéticos, cantidad de pacientes ambulatorios , visitas hospitalarias y urgentes en el año anterior a la hospitalización, etc. Para cada registro existe uno de los siguientes resultados:</a:t>
            </a:r>
          </a:p>
          <a:p>
            <a:pPr algn="just">
              <a:lnSpc>
                <a:spcPct val="150000"/>
              </a:lnSpc>
            </a:pPr>
            <a:endParaRPr lang="es-ES" dirty="0">
              <a:solidFill>
                <a:schemeClr val="tx1">
                  <a:lumMod val="65000"/>
                  <a:lumOff val="35000"/>
                </a:schemeClr>
              </a:solidFill>
            </a:endParaRPr>
          </a:p>
          <a:p>
            <a:pPr algn="just">
              <a:lnSpc>
                <a:spcPct val="150000"/>
              </a:lnSpc>
            </a:pPr>
            <a:r>
              <a:rPr lang="es-ES" dirty="0">
                <a:solidFill>
                  <a:schemeClr val="tx1">
                    <a:lumMod val="65000"/>
                    <a:lumOff val="35000"/>
                  </a:schemeClr>
                </a:solidFill>
              </a:rPr>
              <a:t>--No readmisión;</a:t>
            </a:r>
          </a:p>
          <a:p>
            <a:pPr algn="just">
              <a:lnSpc>
                <a:spcPct val="150000"/>
              </a:lnSpc>
            </a:pPr>
            <a:r>
              <a:rPr lang="es-ES" dirty="0">
                <a:solidFill>
                  <a:schemeClr val="tx1">
                    <a:lumMod val="65000"/>
                    <a:lumOff val="35000"/>
                  </a:schemeClr>
                </a:solidFill>
              </a:rPr>
              <a:t>--Readmisión en menos de 30 días (esta situación no es buena, porque existe la posibilidad de que el tratamiento aplicado no fue apropiado);</a:t>
            </a:r>
          </a:p>
          <a:p>
            <a:pPr algn="just">
              <a:lnSpc>
                <a:spcPct val="150000"/>
              </a:lnSpc>
            </a:pPr>
            <a:r>
              <a:rPr lang="es-ES" dirty="0">
                <a:solidFill>
                  <a:schemeClr val="tx1">
                    <a:lumMod val="65000"/>
                    <a:lumOff val="35000"/>
                  </a:schemeClr>
                </a:solidFill>
              </a:rPr>
              <a:t>--Readmisión después de 30 días (esta situación tampoco es buena, sin embargo, la razón podría estar relacionada con el estado del paciente).</a:t>
            </a:r>
            <a:endParaRPr lang="es-CO" dirty="0">
              <a:solidFill>
                <a:schemeClr val="tx1">
                  <a:lumMod val="65000"/>
                  <a:lumOff val="35000"/>
                </a:schemeClr>
              </a:solidFill>
            </a:endParaRPr>
          </a:p>
        </p:txBody>
      </p:sp>
    </p:spTree>
    <p:extLst>
      <p:ext uri="{BB962C8B-B14F-4D97-AF65-F5344CB8AC3E}">
        <p14:creationId xmlns:p14="http://schemas.microsoft.com/office/powerpoint/2010/main" val="100584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314527" y="175098"/>
            <a:ext cx="8939719" cy="3431709"/>
          </a:xfrm>
          <a:prstGeom prst="rect">
            <a:avLst/>
          </a:prstGeom>
          <a:noFill/>
        </p:spPr>
        <p:txBody>
          <a:bodyPr wrap="square" rtlCol="0">
            <a:spAutoFit/>
          </a:bodyPr>
          <a:lstStyle/>
          <a:p>
            <a:r>
              <a:rPr lang="es-ES" sz="2800" dirty="0">
                <a:solidFill>
                  <a:schemeClr val="tx1">
                    <a:lumMod val="65000"/>
                    <a:lumOff val="35000"/>
                  </a:schemeClr>
                </a:solidFill>
              </a:rPr>
              <a:t>DESCRIPCIÓN DEL PROBLEMA: OBJETIVO ANALÍTICO.</a:t>
            </a:r>
          </a:p>
          <a:p>
            <a:endParaRPr lang="es-ES" dirty="0">
              <a:solidFill>
                <a:schemeClr val="tx1">
                  <a:lumMod val="65000"/>
                  <a:lumOff val="35000"/>
                </a:schemeClr>
              </a:solidFill>
            </a:endParaRPr>
          </a:p>
          <a:p>
            <a:pPr marL="285750" indent="-285750">
              <a:lnSpc>
                <a:spcPct val="150000"/>
              </a:lnSpc>
              <a:buFont typeface="Arial" panose="020B0604020202020204" pitchFamily="34" charset="0"/>
              <a:buChar char="•"/>
            </a:pPr>
            <a:r>
              <a:rPr lang="es-ES" b="0" i="0" dirty="0">
                <a:solidFill>
                  <a:schemeClr val="tx1">
                    <a:lumMod val="65000"/>
                    <a:lumOff val="35000"/>
                  </a:schemeClr>
                </a:solidFill>
                <a:effectLst/>
                <a:latin typeface="Helvetica Neue"/>
              </a:rPr>
              <a:t>Se puede escoger entre </a:t>
            </a:r>
            <a:r>
              <a:rPr lang="es-ES" b="1" i="0" dirty="0">
                <a:solidFill>
                  <a:schemeClr val="tx1">
                    <a:lumMod val="65000"/>
                    <a:lumOff val="35000"/>
                  </a:schemeClr>
                </a:solidFill>
                <a:effectLst/>
                <a:latin typeface="Helvetica Neue"/>
              </a:rPr>
              <a:t>clasificar</a:t>
            </a:r>
            <a:r>
              <a:rPr lang="es-ES" b="0" i="0" dirty="0">
                <a:solidFill>
                  <a:schemeClr val="tx1">
                    <a:lumMod val="65000"/>
                    <a:lumOff val="35000"/>
                  </a:schemeClr>
                </a:solidFill>
                <a:effectLst/>
                <a:latin typeface="Helvetica Neue"/>
              </a:rPr>
              <a:t> el resultado de un paciente o clusterizarlos para encontrar patrones que puedan darnos diferentes insights.</a:t>
            </a:r>
          </a:p>
          <a:p>
            <a:pPr>
              <a:lnSpc>
                <a:spcPct val="150000"/>
              </a:lnSpc>
            </a:pPr>
            <a:endParaRPr lang="es-ES" dirty="0">
              <a:solidFill>
                <a:schemeClr val="tx1">
                  <a:lumMod val="65000"/>
                  <a:lumOff val="35000"/>
                </a:schemeClr>
              </a:solidFill>
              <a:latin typeface="Helvetica Neue"/>
            </a:endParaRPr>
          </a:p>
          <a:p>
            <a:pPr marL="285750" indent="-285750">
              <a:lnSpc>
                <a:spcPct val="150000"/>
              </a:lnSpc>
              <a:buFont typeface="Arial" panose="020B0604020202020204" pitchFamily="34" charset="0"/>
              <a:buChar char="•"/>
            </a:pPr>
            <a:r>
              <a:rPr lang="es-ES" dirty="0">
                <a:solidFill>
                  <a:schemeClr val="tx1">
                    <a:lumMod val="65000"/>
                    <a:lumOff val="35000"/>
                  </a:schemeClr>
                </a:solidFill>
                <a:latin typeface="Helvetica Neue"/>
              </a:rPr>
              <a:t>Para alcanzar nuestro objetivo analítico escogimos el modelo de clasificación de pacientes readmitidos. </a:t>
            </a:r>
            <a:endParaRPr lang="es-ES" b="0" i="0" dirty="0">
              <a:solidFill>
                <a:schemeClr val="tx1">
                  <a:lumMod val="65000"/>
                  <a:lumOff val="35000"/>
                </a:schemeClr>
              </a:solidFill>
              <a:effectLst/>
              <a:latin typeface="Helvetica Neue"/>
            </a:endParaRPr>
          </a:p>
          <a:p>
            <a:endParaRPr lang="es-ES" dirty="0">
              <a:solidFill>
                <a:srgbClr val="000000"/>
              </a:solidFill>
              <a:latin typeface="Helvetica Neue"/>
            </a:endParaRPr>
          </a:p>
          <a:p>
            <a:endParaRPr lang="es-CO" dirty="0"/>
          </a:p>
        </p:txBody>
      </p:sp>
      <p:pic>
        <p:nvPicPr>
          <p:cNvPr id="2" name="Imagen 1">
            <a:extLst>
              <a:ext uri="{FF2B5EF4-FFF2-40B4-BE49-F238E27FC236}">
                <a16:creationId xmlns:a16="http://schemas.microsoft.com/office/drawing/2014/main" id="{A382709B-E873-4883-A533-66035BBE3DBB}"/>
              </a:ext>
            </a:extLst>
          </p:cNvPr>
          <p:cNvPicPr>
            <a:picLocks noChangeAspect="1"/>
          </p:cNvPicPr>
          <p:nvPr/>
        </p:nvPicPr>
        <p:blipFill>
          <a:blip r:embed="rId4"/>
          <a:stretch>
            <a:fillRect/>
          </a:stretch>
        </p:blipFill>
        <p:spPr>
          <a:xfrm>
            <a:off x="598747" y="3136323"/>
            <a:ext cx="5497253" cy="3108836"/>
          </a:xfrm>
          <a:prstGeom prst="rect">
            <a:avLst/>
          </a:prstGeom>
        </p:spPr>
      </p:pic>
      <p:pic>
        <p:nvPicPr>
          <p:cNvPr id="3" name="Imagen 2">
            <a:extLst>
              <a:ext uri="{FF2B5EF4-FFF2-40B4-BE49-F238E27FC236}">
                <a16:creationId xmlns:a16="http://schemas.microsoft.com/office/drawing/2014/main" id="{8A663C52-2476-4FB5-B60B-8BB186A70838}"/>
              </a:ext>
            </a:extLst>
          </p:cNvPr>
          <p:cNvPicPr>
            <a:picLocks noChangeAspect="1"/>
          </p:cNvPicPr>
          <p:nvPr/>
        </p:nvPicPr>
        <p:blipFill>
          <a:blip r:embed="rId5"/>
          <a:stretch>
            <a:fillRect/>
          </a:stretch>
        </p:blipFill>
        <p:spPr>
          <a:xfrm>
            <a:off x="6624289" y="3136323"/>
            <a:ext cx="5253184" cy="3108836"/>
          </a:xfrm>
          <a:prstGeom prst="rect">
            <a:avLst/>
          </a:prstGeom>
        </p:spPr>
      </p:pic>
    </p:spTree>
    <p:extLst>
      <p:ext uri="{BB962C8B-B14F-4D97-AF65-F5344CB8AC3E}">
        <p14:creationId xmlns:p14="http://schemas.microsoft.com/office/powerpoint/2010/main" val="423665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394781" y="505838"/>
            <a:ext cx="8939719" cy="2828403"/>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En la distribución de nuestra variable objetivo se ve un gran desbalanceo de las clases. El número de pacientes NO readmitidos (target=0) es mucho mayor que los pacientes readmitidos (target= 1).</a:t>
            </a:r>
          </a:p>
          <a:p>
            <a:pPr algn="just">
              <a:lnSpc>
                <a:spcPct val="150000"/>
              </a:lnSpc>
            </a:pPr>
            <a:r>
              <a:rPr lang="es-ES" b="0" i="0" dirty="0">
                <a:solidFill>
                  <a:schemeClr val="tx1">
                    <a:lumMod val="65000"/>
                    <a:lumOff val="35000"/>
                  </a:schemeClr>
                </a:solidFill>
                <a:effectLst/>
                <a:latin typeface="Helvetica Neue"/>
              </a:rPr>
              <a:t>Eso significa que solo el 11% de los pacientes son readmitidos o </a:t>
            </a:r>
            <a:r>
              <a:rPr lang="es-ES" b="0" i="0" dirty="0" err="1">
                <a:solidFill>
                  <a:schemeClr val="tx1">
                    <a:lumMod val="65000"/>
                    <a:lumOff val="35000"/>
                  </a:schemeClr>
                </a:solidFill>
                <a:effectLst/>
                <a:latin typeface="Helvetica Neue"/>
              </a:rPr>
              <a:t>re-hospitalizados</a:t>
            </a:r>
            <a:r>
              <a:rPr lang="es-ES" b="0" i="0" dirty="0">
                <a:solidFill>
                  <a:schemeClr val="tx1">
                    <a:lumMod val="65000"/>
                    <a:lumOff val="35000"/>
                  </a:schemeClr>
                </a:solidFill>
                <a:effectLst/>
                <a:latin typeface="Helvetica Neue"/>
              </a:rPr>
              <a:t>. Además vemos el gran desbalanceo de clases.</a:t>
            </a:r>
            <a:endParaRPr lang="es-CO" dirty="0">
              <a:solidFill>
                <a:schemeClr val="tx1">
                  <a:lumMod val="65000"/>
                  <a:lumOff val="35000"/>
                </a:schemeClr>
              </a:solidFill>
            </a:endParaRPr>
          </a:p>
        </p:txBody>
      </p:sp>
      <p:pic>
        <p:nvPicPr>
          <p:cNvPr id="2" name="Imagen 1">
            <a:extLst>
              <a:ext uri="{FF2B5EF4-FFF2-40B4-BE49-F238E27FC236}">
                <a16:creationId xmlns:a16="http://schemas.microsoft.com/office/drawing/2014/main" id="{0F0AA038-8919-448B-B939-0B50EE589822}"/>
              </a:ext>
            </a:extLst>
          </p:cNvPr>
          <p:cNvPicPr>
            <a:picLocks noChangeAspect="1"/>
          </p:cNvPicPr>
          <p:nvPr/>
        </p:nvPicPr>
        <p:blipFill>
          <a:blip r:embed="rId4"/>
          <a:stretch>
            <a:fillRect/>
          </a:stretch>
        </p:blipFill>
        <p:spPr>
          <a:xfrm>
            <a:off x="6242218" y="3198473"/>
            <a:ext cx="5057775" cy="3476625"/>
          </a:xfrm>
          <a:prstGeom prst="rect">
            <a:avLst/>
          </a:prstGeom>
        </p:spPr>
      </p:pic>
    </p:spTree>
    <p:extLst>
      <p:ext uri="{BB962C8B-B14F-4D97-AF65-F5344CB8AC3E}">
        <p14:creationId xmlns:p14="http://schemas.microsoft.com/office/powerpoint/2010/main" val="43253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219683" y="600597"/>
            <a:ext cx="8939719" cy="2828403"/>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En la gráfica vemos el comportamiento de los pacientes readmitidos (línea ROJA) y aquellos que NO fueron Readmitidos (línea AZUL). Así mismo, nos damos cuenta que al estar más tiempo en el hospital la tasa de pacientes readmitidos disminuye. Por otro lado, Nos damos cuenta que la mayor frecuencia de los pacientes readmitidos se da cuando el tiempo de hospitalización de los pacientes esta entre 2 y 4 días.</a:t>
            </a:r>
            <a:endParaRPr lang="es-ES" dirty="0">
              <a:solidFill>
                <a:schemeClr val="tx1">
                  <a:lumMod val="65000"/>
                  <a:lumOff val="35000"/>
                </a:schemeClr>
              </a:solidFill>
            </a:endParaRPr>
          </a:p>
        </p:txBody>
      </p:sp>
      <p:pic>
        <p:nvPicPr>
          <p:cNvPr id="3" name="Imagen 2">
            <a:extLst>
              <a:ext uri="{FF2B5EF4-FFF2-40B4-BE49-F238E27FC236}">
                <a16:creationId xmlns:a16="http://schemas.microsoft.com/office/drawing/2014/main" id="{67FD6DDC-9FB1-4312-A793-CFF41A72DD9E}"/>
              </a:ext>
            </a:extLst>
          </p:cNvPr>
          <p:cNvPicPr>
            <a:picLocks noChangeAspect="1"/>
          </p:cNvPicPr>
          <p:nvPr/>
        </p:nvPicPr>
        <p:blipFill>
          <a:blip r:embed="rId4"/>
          <a:stretch>
            <a:fillRect/>
          </a:stretch>
        </p:blipFill>
        <p:spPr>
          <a:xfrm>
            <a:off x="2306266" y="3691646"/>
            <a:ext cx="7236409" cy="3049622"/>
          </a:xfrm>
          <a:prstGeom prst="rect">
            <a:avLst/>
          </a:prstGeom>
        </p:spPr>
      </p:pic>
    </p:spTree>
    <p:extLst>
      <p:ext uri="{BB962C8B-B14F-4D97-AF65-F5344CB8AC3E}">
        <p14:creationId xmlns:p14="http://schemas.microsoft.com/office/powerpoint/2010/main" val="124374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132134" y="544748"/>
            <a:ext cx="8939719" cy="1581908"/>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En la gráfica vemos que los pacientes entre los 60 y 70 años tienen mayor readmisión.</a:t>
            </a:r>
            <a:endParaRPr lang="es-CO" dirty="0">
              <a:solidFill>
                <a:schemeClr val="tx1">
                  <a:lumMod val="65000"/>
                  <a:lumOff val="35000"/>
                </a:schemeClr>
              </a:solidFill>
            </a:endParaRPr>
          </a:p>
        </p:txBody>
      </p:sp>
      <p:pic>
        <p:nvPicPr>
          <p:cNvPr id="3" name="Imagen 2">
            <a:extLst>
              <a:ext uri="{FF2B5EF4-FFF2-40B4-BE49-F238E27FC236}">
                <a16:creationId xmlns:a16="http://schemas.microsoft.com/office/drawing/2014/main" id="{C395D7E7-153B-4F1B-8670-89200695642C}"/>
              </a:ext>
            </a:extLst>
          </p:cNvPr>
          <p:cNvPicPr>
            <a:picLocks noChangeAspect="1"/>
          </p:cNvPicPr>
          <p:nvPr/>
        </p:nvPicPr>
        <p:blipFill>
          <a:blip r:embed="rId4"/>
          <a:stretch>
            <a:fillRect/>
          </a:stretch>
        </p:blipFill>
        <p:spPr>
          <a:xfrm>
            <a:off x="1857984" y="2379938"/>
            <a:ext cx="7668544" cy="3933314"/>
          </a:xfrm>
          <a:prstGeom prst="rect">
            <a:avLst/>
          </a:prstGeom>
        </p:spPr>
      </p:pic>
    </p:spTree>
    <p:extLst>
      <p:ext uri="{BB962C8B-B14F-4D97-AF65-F5344CB8AC3E}">
        <p14:creationId xmlns:p14="http://schemas.microsoft.com/office/powerpoint/2010/main" val="44082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60000"/>
                <a:lumOff val="40000"/>
              </a:schemeClr>
            </a:gs>
            <a:gs pos="0">
              <a:schemeClr val="accent1">
                <a:lumMod val="5000"/>
                <a:lumOff val="95000"/>
              </a:schemeClr>
            </a:gs>
            <a:gs pos="92520">
              <a:schemeClr val="accent5">
                <a:lumMod val="20000"/>
                <a:lumOff val="80000"/>
              </a:schemeClr>
            </a:gs>
            <a:gs pos="74000">
              <a:schemeClr val="accent5">
                <a:lumMod val="60000"/>
                <a:lumOff val="40000"/>
              </a:schemeClr>
            </a:gs>
            <a:gs pos="83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B6753C-13EB-4F7C-A1BF-7FD8CCA5489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334500" y="0"/>
            <a:ext cx="2857500" cy="1842543"/>
          </a:xfrm>
          <a:prstGeom prst="rect">
            <a:avLst/>
          </a:prstGeom>
        </p:spPr>
      </p:pic>
      <p:sp>
        <p:nvSpPr>
          <p:cNvPr id="5" name="CuadroTexto 4">
            <a:extLst>
              <a:ext uri="{FF2B5EF4-FFF2-40B4-BE49-F238E27FC236}">
                <a16:creationId xmlns:a16="http://schemas.microsoft.com/office/drawing/2014/main" id="{861DB20C-3A33-4131-B8CC-5E9CC7852AB5}"/>
              </a:ext>
            </a:extLst>
          </p:cNvPr>
          <p:cNvSpPr txBox="1"/>
          <p:nvPr/>
        </p:nvSpPr>
        <p:spPr>
          <a:xfrm>
            <a:off x="0" y="544748"/>
            <a:ext cx="8939719" cy="1166410"/>
          </a:xfrm>
          <a:prstGeom prst="rect">
            <a:avLst/>
          </a:prstGeom>
          <a:noFill/>
        </p:spPr>
        <p:txBody>
          <a:bodyPr wrap="square" rtlCol="0">
            <a:spAutoFit/>
          </a:bodyPr>
          <a:lstStyle/>
          <a:p>
            <a:r>
              <a:rPr lang="es-ES" sz="2800" dirty="0">
                <a:solidFill>
                  <a:schemeClr val="tx1">
                    <a:lumMod val="65000"/>
                    <a:lumOff val="35000"/>
                  </a:schemeClr>
                </a:solidFill>
              </a:rPr>
              <a:t>INSIGHTS ENCONTRADOS.</a:t>
            </a:r>
          </a:p>
          <a:p>
            <a:endParaRPr lang="es-ES" dirty="0">
              <a:solidFill>
                <a:schemeClr val="tx1">
                  <a:lumMod val="65000"/>
                  <a:lumOff val="35000"/>
                </a:schemeClr>
              </a:solidFill>
            </a:endParaRPr>
          </a:p>
          <a:p>
            <a:pPr algn="just">
              <a:lnSpc>
                <a:spcPct val="150000"/>
              </a:lnSpc>
            </a:pPr>
            <a:r>
              <a:rPr lang="es-ES" b="0" i="0" dirty="0">
                <a:solidFill>
                  <a:schemeClr val="tx1">
                    <a:lumMod val="65000"/>
                    <a:lumOff val="35000"/>
                  </a:schemeClr>
                </a:solidFill>
                <a:effectLst/>
                <a:latin typeface="Helvetica Neue"/>
              </a:rPr>
              <a:t>Aquí vemos que los pacientes de raza caucásica son los más readmitidos.</a:t>
            </a:r>
            <a:endParaRPr lang="es-CO" dirty="0">
              <a:solidFill>
                <a:schemeClr val="tx1">
                  <a:lumMod val="65000"/>
                  <a:lumOff val="35000"/>
                </a:schemeClr>
              </a:solidFill>
            </a:endParaRPr>
          </a:p>
        </p:txBody>
      </p:sp>
      <p:pic>
        <p:nvPicPr>
          <p:cNvPr id="2" name="Imagen 1">
            <a:extLst>
              <a:ext uri="{FF2B5EF4-FFF2-40B4-BE49-F238E27FC236}">
                <a16:creationId xmlns:a16="http://schemas.microsoft.com/office/drawing/2014/main" id="{50A769E3-32C3-4167-8D52-ABF7F4318713}"/>
              </a:ext>
            </a:extLst>
          </p:cNvPr>
          <p:cNvPicPr>
            <a:picLocks noChangeAspect="1"/>
          </p:cNvPicPr>
          <p:nvPr/>
        </p:nvPicPr>
        <p:blipFill>
          <a:blip r:embed="rId4"/>
          <a:stretch>
            <a:fillRect/>
          </a:stretch>
        </p:blipFill>
        <p:spPr>
          <a:xfrm>
            <a:off x="3053016" y="2015366"/>
            <a:ext cx="6085968" cy="4701739"/>
          </a:xfrm>
          <a:prstGeom prst="rect">
            <a:avLst/>
          </a:prstGeom>
        </p:spPr>
      </p:pic>
    </p:spTree>
    <p:extLst>
      <p:ext uri="{BB962C8B-B14F-4D97-AF65-F5344CB8AC3E}">
        <p14:creationId xmlns:p14="http://schemas.microsoft.com/office/powerpoint/2010/main" val="3644809435"/>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87</TotalTime>
  <Words>1675</Words>
  <Application>Microsoft Office PowerPoint</Application>
  <PresentationFormat>Panorámica</PresentationFormat>
  <Paragraphs>161</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Gill Sans MT</vt:lpstr>
      <vt:lpstr>Helvetica Neue</vt:lpstr>
      <vt:lpstr>Impact</vt:lpstr>
      <vt:lpstr>inherit</vt:lpstr>
      <vt:lpstr>Wingdings</vt:lpstr>
      <vt:lpstr>Distintivo</vt:lpstr>
      <vt:lpstr>PRUEBA TÉCNICA-CASO DE ESTUDIO-DATA SCIENCE COORDINATOR  Sebastian Gaviria Jaramillo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PRUEBA-CASO DE ESTUDIO-DS  Sebastian Gaviria Jaramillo</dc:title>
  <dc:creator>Sebastian Gaviria Jaramillo</dc:creator>
  <cp:lastModifiedBy>Sebastian Gaviria Jaramillo</cp:lastModifiedBy>
  <cp:revision>37</cp:revision>
  <dcterms:created xsi:type="dcterms:W3CDTF">2020-11-28T20:16:51Z</dcterms:created>
  <dcterms:modified xsi:type="dcterms:W3CDTF">2020-11-28T21:44:47Z</dcterms:modified>
</cp:coreProperties>
</file>