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80" r:id="rId3"/>
    <p:sldId id="277" r:id="rId4"/>
    <p:sldId id="275" r:id="rId5"/>
    <p:sldId id="276" r:id="rId6"/>
    <p:sldId id="264" r:id="rId7"/>
    <p:sldId id="257" r:id="rId8"/>
    <p:sldId id="258" r:id="rId9"/>
    <p:sldId id="259" r:id="rId10"/>
    <p:sldId id="263" r:id="rId11"/>
    <p:sldId id="265" r:id="rId12"/>
    <p:sldId id="260" r:id="rId13"/>
    <p:sldId id="266" r:id="rId14"/>
    <p:sldId id="267" r:id="rId15"/>
    <p:sldId id="261" r:id="rId16"/>
    <p:sldId id="271" r:id="rId17"/>
    <p:sldId id="262" r:id="rId18"/>
    <p:sldId id="269" r:id="rId19"/>
    <p:sldId id="270" r:id="rId20"/>
    <p:sldId id="273" r:id="rId21"/>
    <p:sldId id="268" r:id="rId22"/>
    <p:sldId id="272" r:id="rId23"/>
    <p:sldId id="278" r:id="rId24"/>
    <p:sldId id="274" r:id="rId25"/>
    <p:sldId id="279" r:id="rId2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8C513-8915-462E-91DE-D3BF56E27EE5}" type="datetimeFigureOut">
              <a:rPr lang="es-CO" smtClean="0"/>
              <a:pPr/>
              <a:t>02/02/2015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E1E22-0762-4FCF-AF57-EFBA894655C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5EA4E2-BC41-4D62-88A0-7CDEFBB3CE1C}" type="datetimeFigureOut">
              <a:rPr lang="es-CO" smtClean="0"/>
              <a:pPr/>
              <a:t>02/02/2015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D81262-3CE4-4D84-A356-29A61FB338A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5EA4E2-BC41-4D62-88A0-7CDEFBB3CE1C}" type="datetimeFigureOut">
              <a:rPr lang="es-CO" smtClean="0"/>
              <a:pPr/>
              <a:t>02/02/2015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81262-3CE4-4D84-A356-29A61FB338A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5EA4E2-BC41-4D62-88A0-7CDEFBB3CE1C}" type="datetimeFigureOut">
              <a:rPr lang="es-CO" smtClean="0"/>
              <a:pPr/>
              <a:t>02/02/2015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81262-3CE4-4D84-A356-29A61FB338A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5EA4E2-BC41-4D62-88A0-7CDEFBB3CE1C}" type="datetimeFigureOut">
              <a:rPr lang="es-CO" smtClean="0"/>
              <a:pPr/>
              <a:t>02/02/2015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81262-3CE4-4D84-A356-29A61FB338AB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5EA4E2-BC41-4D62-88A0-7CDEFBB3CE1C}" type="datetimeFigureOut">
              <a:rPr lang="es-CO" smtClean="0"/>
              <a:pPr/>
              <a:t>02/02/2015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81262-3CE4-4D84-A356-29A61FB338AB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5EA4E2-BC41-4D62-88A0-7CDEFBB3CE1C}" type="datetimeFigureOut">
              <a:rPr lang="es-CO" smtClean="0"/>
              <a:pPr/>
              <a:t>02/02/2015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81262-3CE4-4D84-A356-29A61FB338AB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5EA4E2-BC41-4D62-88A0-7CDEFBB3CE1C}" type="datetimeFigureOut">
              <a:rPr lang="es-CO" smtClean="0"/>
              <a:pPr/>
              <a:t>02/02/2015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81262-3CE4-4D84-A356-29A61FB338A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5EA4E2-BC41-4D62-88A0-7CDEFBB3CE1C}" type="datetimeFigureOut">
              <a:rPr lang="es-CO" smtClean="0"/>
              <a:pPr/>
              <a:t>02/02/2015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81262-3CE4-4D84-A356-29A61FB338AB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5EA4E2-BC41-4D62-88A0-7CDEFBB3CE1C}" type="datetimeFigureOut">
              <a:rPr lang="es-CO" smtClean="0"/>
              <a:pPr/>
              <a:t>02/02/2015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81262-3CE4-4D84-A356-29A61FB338A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5EA4E2-BC41-4D62-88A0-7CDEFBB3CE1C}" type="datetimeFigureOut">
              <a:rPr lang="es-CO" smtClean="0"/>
              <a:pPr/>
              <a:t>02/02/2015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81262-3CE4-4D84-A356-29A61FB338A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5EA4E2-BC41-4D62-88A0-7CDEFBB3CE1C}" type="datetimeFigureOut">
              <a:rPr lang="es-CO" smtClean="0"/>
              <a:pPr/>
              <a:t>02/02/2015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D81262-3CE4-4D84-A356-29A61FB338AB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5EA4E2-BC41-4D62-88A0-7CDEFBB3CE1C}" type="datetimeFigureOut">
              <a:rPr lang="es-CO" smtClean="0"/>
              <a:pPr/>
              <a:t>02/02/2015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D81262-3CE4-4D84-A356-29A61FB338A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cienceandatheism.files.wordpress.com/2011/05/evolutionarysudokusolver-thaddeusaid.pdf" TargetMode="External"/><Relationship Id="rId13" Type="http://schemas.openxmlformats.org/officeDocument/2006/relationships/hyperlink" Target="http://my.fit.edu/~dpetruss/biocomp/SudokuSolver_Report.pdf" TargetMode="External"/><Relationship Id="rId3" Type="http://schemas.openxmlformats.org/officeDocument/2006/relationships/hyperlink" Target="http://geneura.ugr.es/~jmerelo/tutoriales/heuristics101/" TargetMode="External"/><Relationship Id="rId7" Type="http://schemas.openxmlformats.org/officeDocument/2006/relationships/hyperlink" Target="http://togelius.blogspot.de/2006/04/evolutionary-sudoku-solving.html" TargetMode="External"/><Relationship Id="rId12" Type="http://schemas.openxmlformats.org/officeDocument/2006/relationships/hyperlink" Target="http://www.ai-junkie.com/ga/intro/gat2.html" TargetMode="External"/><Relationship Id="rId2" Type="http://schemas.openxmlformats.org/officeDocument/2006/relationships/hyperlink" Target="http://sabia.tic.udc.es/mgestal/cv/aaggtutorial/node1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cj.cs.uct.ac.za/index.php/sacj/article/viewFile/111/59" TargetMode="External"/><Relationship Id="rId11" Type="http://schemas.openxmlformats.org/officeDocument/2006/relationships/hyperlink" Target="http://www.anotherchris.net/csharp/introduction-to-genetic-algorithms-in-csharp/" TargetMode="External"/><Relationship Id="rId5" Type="http://schemas.openxmlformats.org/officeDocument/2006/relationships/hyperlink" Target="http://micsymposium.org/mics_2009_proceedings/mics2009_submission_66.pdf" TargetMode="External"/><Relationship Id="rId15" Type="http://schemas.openxmlformats.org/officeDocument/2006/relationships/hyperlink" Target="http://www.sudoku10.net/" TargetMode="External"/><Relationship Id="rId10" Type="http://schemas.openxmlformats.org/officeDocument/2006/relationships/hyperlink" Target="http://visualstudiomagazine.com/articles/2014/02/01/evolutionary-optimization-using-c.aspx" TargetMode="External"/><Relationship Id="rId4" Type="http://schemas.openxmlformats.org/officeDocument/2006/relationships/hyperlink" Target="http://catarina.udlap.mx/u_dl_a/tales/documentos/msp/rodriguez_m_m/capitulo3.pdf" TargetMode="External"/><Relationship Id="rId9" Type="http://schemas.openxmlformats.org/officeDocument/2006/relationships/hyperlink" Target="http://www.codeproject.com/Articles/3172/A-Simple-C-Genetic-Algorithm" TargetMode="External"/><Relationship Id="rId14" Type="http://schemas.openxmlformats.org/officeDocument/2006/relationships/hyperlink" Target="http://www.sudoku-online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sebasgverde/evolutivesudoku" TargetMode="External"/><Relationship Id="rId2" Type="http://schemas.openxmlformats.org/officeDocument/2006/relationships/hyperlink" Target="https://github.com/sebasgverd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Beispielimplementierung</a:t>
            </a:r>
            <a:r>
              <a:rPr lang="en-US" dirty="0" smtClean="0"/>
              <a:t>: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n-US" dirty="0" err="1" smtClean="0"/>
              <a:t>Evolutionäre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 des Sudoku-Problems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Sebastián</a:t>
            </a:r>
            <a:r>
              <a:rPr lang="en-US" dirty="0" smtClean="0"/>
              <a:t> </a:t>
            </a:r>
            <a:r>
              <a:rPr lang="en-US" dirty="0" err="1" smtClean="0"/>
              <a:t>García</a:t>
            </a:r>
            <a:r>
              <a:rPr lang="en-US" dirty="0" smtClean="0"/>
              <a:t> Valencia</a:t>
            </a:r>
            <a:endParaRPr lang="es-CO" dirty="0" smtClean="0"/>
          </a:p>
          <a:p>
            <a:r>
              <a:rPr lang="en-US" dirty="0" err="1" smtClean="0"/>
              <a:t>Informatik</a:t>
            </a:r>
            <a:endParaRPr lang="es-CO" dirty="0" smtClean="0"/>
          </a:p>
          <a:p>
            <a:r>
              <a:rPr lang="en-US" dirty="0" smtClean="0"/>
              <a:t>TU </a:t>
            </a:r>
            <a:r>
              <a:rPr lang="en-US" dirty="0" err="1" smtClean="0"/>
              <a:t>Ilmenau</a:t>
            </a:r>
            <a:endParaRPr lang="es-C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Fitness</a:t>
            </a:r>
            <a:endParaRPr lang="es-CO" dirty="0"/>
          </a:p>
        </p:txBody>
      </p:sp>
      <p:sp>
        <p:nvSpPr>
          <p:cNvPr id="65" name="64 CuadroTexto"/>
          <p:cNvSpPr txBox="1"/>
          <p:nvPr/>
        </p:nvSpPr>
        <p:spPr>
          <a:xfrm>
            <a:off x="395536" y="1196752"/>
            <a:ext cx="58881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V(s</a:t>
            </a:r>
            <a:r>
              <a:rPr lang="es-CO" baseline="-25000" dirty="0" smtClean="0"/>
              <a:t>i</a:t>
            </a:r>
            <a:r>
              <a:rPr lang="es-CO" dirty="0" smtClean="0"/>
              <a:t>) = </a:t>
            </a:r>
            <a:r>
              <a:rPr lang="es-CO" dirty="0" err="1" smtClean="0"/>
              <a:t>Anzahl</a:t>
            </a:r>
            <a:r>
              <a:rPr lang="es-CO" dirty="0" smtClean="0"/>
              <a:t> </a:t>
            </a:r>
            <a:r>
              <a:rPr lang="es-CO" dirty="0" err="1" smtClean="0"/>
              <a:t>verschiedene</a:t>
            </a:r>
            <a:r>
              <a:rPr lang="es-CO" dirty="0" smtClean="0"/>
              <a:t> </a:t>
            </a:r>
            <a:r>
              <a:rPr lang="es-CO" dirty="0" err="1" smtClean="0"/>
              <a:t>Werte</a:t>
            </a:r>
            <a:r>
              <a:rPr lang="es-CO" dirty="0" smtClean="0"/>
              <a:t> in </a:t>
            </a:r>
            <a:r>
              <a:rPr lang="es-CO" dirty="0" err="1" smtClean="0"/>
              <a:t>Spalte</a:t>
            </a:r>
            <a:r>
              <a:rPr lang="es-CO" dirty="0" smtClean="0"/>
              <a:t> i</a:t>
            </a:r>
          </a:p>
          <a:p>
            <a:r>
              <a:rPr lang="es-CO" dirty="0" smtClean="0"/>
              <a:t>1  ≤ i ≤ 9</a:t>
            </a:r>
          </a:p>
          <a:p>
            <a:r>
              <a:rPr lang="es-CO" dirty="0" smtClean="0"/>
              <a:t>1  ≤ V(s</a:t>
            </a:r>
            <a:r>
              <a:rPr lang="es-CO" baseline="-25000" dirty="0" smtClean="0"/>
              <a:t>i</a:t>
            </a:r>
            <a:r>
              <a:rPr lang="es-CO" dirty="0" smtClean="0"/>
              <a:t>)  ≤ 9</a:t>
            </a:r>
          </a:p>
          <a:p>
            <a:r>
              <a:rPr lang="es-CO" dirty="0" smtClean="0"/>
              <a:t> </a:t>
            </a:r>
          </a:p>
          <a:p>
            <a:r>
              <a:rPr lang="es-CO" dirty="0" smtClean="0"/>
              <a:t>V(</a:t>
            </a:r>
            <a:r>
              <a:rPr lang="es-CO" dirty="0" err="1" smtClean="0"/>
              <a:t>M</a:t>
            </a:r>
            <a:r>
              <a:rPr lang="es-CO" baseline="-25000" dirty="0" err="1" smtClean="0"/>
              <a:t>ij</a:t>
            </a:r>
            <a:r>
              <a:rPr lang="es-CO" dirty="0" smtClean="0"/>
              <a:t>) = </a:t>
            </a:r>
            <a:r>
              <a:rPr lang="es-CO" dirty="0" err="1" smtClean="0"/>
              <a:t>Anzahl</a:t>
            </a:r>
            <a:r>
              <a:rPr lang="es-CO" dirty="0" smtClean="0"/>
              <a:t> </a:t>
            </a:r>
            <a:r>
              <a:rPr lang="es-CO" dirty="0" err="1" smtClean="0"/>
              <a:t>verschiedene</a:t>
            </a:r>
            <a:r>
              <a:rPr lang="es-CO" dirty="0" smtClean="0"/>
              <a:t> </a:t>
            </a:r>
            <a:r>
              <a:rPr lang="es-CO" dirty="0" err="1" smtClean="0"/>
              <a:t>Werte</a:t>
            </a:r>
            <a:r>
              <a:rPr lang="es-CO" dirty="0" smtClean="0"/>
              <a:t> in sub </a:t>
            </a:r>
            <a:r>
              <a:rPr lang="es-CO" dirty="0" err="1" smtClean="0"/>
              <a:t>Matrix</a:t>
            </a:r>
            <a:r>
              <a:rPr lang="es-CO" dirty="0" smtClean="0"/>
              <a:t> </a:t>
            </a:r>
            <a:r>
              <a:rPr lang="es-CO" dirty="0" err="1" smtClean="0"/>
              <a:t>ij</a:t>
            </a:r>
            <a:endParaRPr lang="es-CO" dirty="0" smtClean="0"/>
          </a:p>
          <a:p>
            <a:r>
              <a:rPr lang="es-CO" dirty="0" smtClean="0"/>
              <a:t>1  ≤ i, j ≤ 3</a:t>
            </a:r>
          </a:p>
          <a:p>
            <a:r>
              <a:rPr lang="es-CO" dirty="0" smtClean="0"/>
              <a:t>1  ≤ V(</a:t>
            </a:r>
            <a:r>
              <a:rPr lang="es-CO" dirty="0" err="1" smtClean="0"/>
              <a:t>M</a:t>
            </a:r>
            <a:r>
              <a:rPr lang="es-CO" baseline="-25000" dirty="0" err="1" smtClean="0"/>
              <a:t>ij</a:t>
            </a:r>
            <a:r>
              <a:rPr lang="es-CO" dirty="0" smtClean="0"/>
              <a:t>) ≤ 9</a:t>
            </a:r>
          </a:p>
          <a:p>
            <a:endParaRPr lang="es-CO" dirty="0"/>
          </a:p>
        </p:txBody>
      </p:sp>
      <p:pic>
        <p:nvPicPr>
          <p:cNvPr id="1087" name="Picture 6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3501008"/>
            <a:ext cx="3152349" cy="832092"/>
          </a:xfrm>
          <a:prstGeom prst="rect">
            <a:avLst/>
          </a:prstGeom>
          <a:noFill/>
        </p:spPr>
      </p:pic>
      <p:pic>
        <p:nvPicPr>
          <p:cNvPr id="1086" name="Picture 6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3429000"/>
            <a:ext cx="3792421" cy="864096"/>
          </a:xfrm>
          <a:prstGeom prst="rect">
            <a:avLst/>
          </a:prstGeom>
          <a:noFill/>
        </p:spPr>
      </p:pic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0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91" name="Picture 6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4581128"/>
            <a:ext cx="4816542" cy="320036"/>
          </a:xfrm>
          <a:prstGeom prst="rect">
            <a:avLst/>
          </a:prstGeom>
          <a:noFill/>
        </p:spPr>
      </p:pic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97" name="Picture 7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4869160"/>
            <a:ext cx="4608512" cy="864096"/>
          </a:xfrm>
          <a:prstGeom prst="rect">
            <a:avLst/>
          </a:prstGeom>
          <a:noFill/>
        </p:spPr>
      </p:pic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01" name="Picture 7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6248541"/>
            <a:ext cx="2016224" cy="321427"/>
          </a:xfrm>
          <a:prstGeom prst="rect">
            <a:avLst/>
          </a:prstGeom>
          <a:noFill/>
        </p:spPr>
      </p:pic>
      <p:pic>
        <p:nvPicPr>
          <p:cNvPr id="1100" name="Picture 7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6536573"/>
            <a:ext cx="4967508" cy="321427"/>
          </a:xfrm>
          <a:prstGeom prst="rect">
            <a:avLst/>
          </a:prstGeom>
          <a:noFill/>
        </p:spPr>
      </p:pic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Operatoren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Abhängig</a:t>
            </a:r>
            <a:r>
              <a:rPr lang="es-CO" dirty="0" smtClean="0"/>
              <a:t> </a:t>
            </a:r>
            <a:r>
              <a:rPr lang="es-CO" dirty="0" err="1" smtClean="0"/>
              <a:t>Radius</a:t>
            </a:r>
            <a:endParaRPr lang="es-CO" dirty="0" smtClean="0"/>
          </a:p>
          <a:p>
            <a:r>
              <a:rPr lang="es-CO" dirty="0" err="1" smtClean="0"/>
              <a:t>Random</a:t>
            </a:r>
            <a:r>
              <a:rPr lang="es-CO" dirty="0" smtClean="0"/>
              <a:t> </a:t>
            </a:r>
            <a:r>
              <a:rPr lang="es-CO" dirty="0" err="1" smtClean="0"/>
              <a:t>Permutation</a:t>
            </a:r>
            <a:endParaRPr lang="es-CO" dirty="0" smtClean="0"/>
          </a:p>
          <a:p>
            <a:r>
              <a:rPr lang="es-CO" dirty="0" err="1" smtClean="0"/>
              <a:t>Zwischen</a:t>
            </a:r>
            <a:r>
              <a:rPr lang="es-CO" dirty="0" smtClean="0"/>
              <a:t> </a:t>
            </a:r>
            <a:r>
              <a:rPr lang="es-CO" dirty="0" err="1" smtClean="0"/>
              <a:t>nicht</a:t>
            </a:r>
            <a:r>
              <a:rPr lang="es-CO" dirty="0" smtClean="0"/>
              <a:t> </a:t>
            </a:r>
            <a:r>
              <a:rPr lang="es-CO" dirty="0" err="1" smtClean="0"/>
              <a:t>Feste</a:t>
            </a:r>
            <a:r>
              <a:rPr lang="es-CO" dirty="0" smtClean="0"/>
              <a:t> </a:t>
            </a:r>
            <a:r>
              <a:rPr lang="es-CO" dirty="0" err="1" smtClean="0"/>
              <a:t>Werte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Mutation</a:t>
            </a:r>
            <a:endParaRPr lang="es-CO" dirty="0"/>
          </a:p>
        </p:txBody>
      </p:sp>
      <p:pic>
        <p:nvPicPr>
          <p:cNvPr id="2050" name="Picture 2" descr="C:\Users\sebastian\Desktop\mut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780928"/>
            <a:ext cx="5321660" cy="381642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8560" t="61550" r="74312" b="25850"/>
          <a:stretch>
            <a:fillRect/>
          </a:stretch>
        </p:blipFill>
        <p:spPr bwMode="auto">
          <a:xfrm>
            <a:off x="5580112" y="1052736"/>
            <a:ext cx="3096345" cy="1281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6012160" y="62068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Beste</a:t>
            </a:r>
            <a:r>
              <a:rPr lang="es-CO" dirty="0" smtClean="0"/>
              <a:t> </a:t>
            </a:r>
            <a:r>
              <a:rPr lang="es-CO" dirty="0" err="1" smtClean="0"/>
              <a:t>Ergebnis</a:t>
            </a:r>
            <a:r>
              <a:rPr lang="es-CO" dirty="0" smtClean="0"/>
              <a:t>: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Einschränkung</a:t>
            </a:r>
            <a:r>
              <a:rPr lang="es-CO" dirty="0" smtClean="0"/>
              <a:t> </a:t>
            </a:r>
            <a:r>
              <a:rPr lang="es-CO" dirty="0" err="1" smtClean="0"/>
              <a:t>mit</a:t>
            </a:r>
            <a:r>
              <a:rPr lang="es-CO" dirty="0" smtClean="0"/>
              <a:t> </a:t>
            </a:r>
            <a:r>
              <a:rPr lang="es-CO" dirty="0" err="1" smtClean="0"/>
              <a:t>Feste</a:t>
            </a:r>
            <a:r>
              <a:rPr lang="es-CO" dirty="0" smtClean="0"/>
              <a:t> </a:t>
            </a:r>
            <a:r>
              <a:rPr lang="es-CO" dirty="0" err="1" smtClean="0"/>
              <a:t>Werte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Variation</a:t>
            </a:r>
            <a:r>
              <a:rPr lang="es-CO" dirty="0" smtClean="0"/>
              <a:t> 1</a:t>
            </a:r>
            <a:endParaRPr lang="es-CO" dirty="0"/>
          </a:p>
        </p:txBody>
      </p:sp>
      <p:pic>
        <p:nvPicPr>
          <p:cNvPr id="1026" name="Picture 2" descr="C:\Users\sebastian\Desktop\mutEins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348880"/>
            <a:ext cx="3952875" cy="3943350"/>
          </a:xfrm>
          <a:prstGeom prst="rect">
            <a:avLst/>
          </a:prstGeom>
          <a:noFill/>
        </p:spPr>
      </p:pic>
      <p:cxnSp>
        <p:nvCxnSpPr>
          <p:cNvPr id="6" name="5 Conector recto de flecha"/>
          <p:cNvCxnSpPr/>
          <p:nvPr/>
        </p:nvCxnSpPr>
        <p:spPr>
          <a:xfrm>
            <a:off x="1547664" y="3861048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0" y="3501008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Nicht</a:t>
            </a:r>
            <a:r>
              <a:rPr lang="es-CO" dirty="0" smtClean="0"/>
              <a:t> </a:t>
            </a:r>
            <a:r>
              <a:rPr lang="es-CO" dirty="0" err="1" smtClean="0"/>
              <a:t>möglich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Nur</a:t>
            </a:r>
            <a:r>
              <a:rPr lang="es-CO" dirty="0" smtClean="0"/>
              <a:t> </a:t>
            </a:r>
            <a:r>
              <a:rPr lang="es-CO" dirty="0" err="1" smtClean="0"/>
              <a:t>zwischen</a:t>
            </a:r>
            <a:r>
              <a:rPr lang="es-CO" dirty="0" smtClean="0"/>
              <a:t> </a:t>
            </a:r>
            <a:r>
              <a:rPr lang="es-CO" dirty="0" err="1" smtClean="0"/>
              <a:t>Spalte</a:t>
            </a:r>
            <a:r>
              <a:rPr lang="es-CO" dirty="0" smtClean="0"/>
              <a:t> </a:t>
            </a:r>
            <a:r>
              <a:rPr lang="es-CO" dirty="0" err="1" smtClean="0"/>
              <a:t>mit</a:t>
            </a:r>
            <a:r>
              <a:rPr lang="es-CO" dirty="0" smtClean="0"/>
              <a:t> </a:t>
            </a:r>
            <a:r>
              <a:rPr lang="es-CO" dirty="0" err="1" smtClean="0"/>
              <a:t>Fitness</a:t>
            </a:r>
            <a:r>
              <a:rPr lang="es-CO" dirty="0" smtClean="0"/>
              <a:t> &lt; 9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Variation</a:t>
            </a:r>
            <a:r>
              <a:rPr lang="es-CO" dirty="0" smtClean="0"/>
              <a:t> 2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1- </a:t>
            </a:r>
            <a:r>
              <a:rPr lang="es-CO" dirty="0" err="1" smtClean="0"/>
              <a:t>Punkt</a:t>
            </a:r>
            <a:endParaRPr lang="es-CO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Crossover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251520" y="2780928"/>
            <a:ext cx="1709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987|351|264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531|674|829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546|289|713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197|832|456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823|167|495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467|598|312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258|713|649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381|546|927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674|298|531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267744" y="278092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982|351|674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539|674|812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456|981|723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195|832|467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243|867|195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267|145|389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568|713|249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321|546|978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674|298|531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220072" y="270892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987|351|264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531|674|829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546|289|713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197|832|456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243|867|195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267|145|389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568|713|249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321|546|978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674|298|531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4211960" y="4005064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3995936" y="357301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Punkt</a:t>
            </a:r>
            <a:r>
              <a:rPr lang="es-CO" dirty="0" smtClean="0"/>
              <a:t> = 5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6788" t="70999" r="72540" b="11151"/>
          <a:stretch>
            <a:fillRect/>
          </a:stretch>
        </p:blipFill>
        <p:spPr bwMode="auto">
          <a:xfrm>
            <a:off x="4427984" y="692696"/>
            <a:ext cx="340979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7020272" y="270892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982|351|674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539|674|812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456|981|723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195|832|467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823|167|495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467|598|312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258|713|649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381|546|927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674|298|531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148064" y="26064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Beste</a:t>
            </a:r>
            <a:r>
              <a:rPr lang="es-CO" dirty="0" smtClean="0"/>
              <a:t> </a:t>
            </a:r>
            <a:r>
              <a:rPr lang="es-CO" dirty="0" err="1" smtClean="0"/>
              <a:t>Ergebnis</a:t>
            </a:r>
            <a:r>
              <a:rPr lang="es-CO" dirty="0" smtClean="0"/>
              <a:t>: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Uniform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Crossover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395536" y="2780928"/>
            <a:ext cx="1709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987|351|264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531|674|829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546|289|713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197|832|456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823|167|495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467|598|312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258|713|649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381|546|927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674|298|531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411760" y="278092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982|351|674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539|674|812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456|981|723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195|832|467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243|867|195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267|145|389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568|713|249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321|546|978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674|298|531</a:t>
            </a:r>
            <a:endParaRPr lang="es-CO" dirty="0">
              <a:solidFill>
                <a:srgbClr val="00B050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4499992" y="2564904"/>
          <a:ext cx="292100" cy="1714500"/>
        </p:xfrm>
        <a:graphic>
          <a:graphicData uri="http://schemas.openxmlformats.org/drawingml/2006/table">
            <a:tbl>
              <a:tblPr/>
              <a:tblGrid>
                <a:gridCol w="2921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Flecha derecha"/>
          <p:cNvSpPr/>
          <p:nvPr/>
        </p:nvSpPr>
        <p:spPr>
          <a:xfrm>
            <a:off x="4355976" y="4509120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5292080" y="2852936"/>
            <a:ext cx="1709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00B050"/>
                </a:solidFill>
              </a:rPr>
              <a:t>982|351|674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539|674|812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546|289|713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197|832|456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823|167|495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267|145|389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258|713|649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381|546|927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674|298|531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7308304" y="285293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987|351|264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531|674|829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456|981|723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195|832|467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243|867|195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467|598|312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--- --- ---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568|713|249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321|546|978</a:t>
            </a:r>
          </a:p>
          <a:p>
            <a:r>
              <a:rPr lang="es-CO" dirty="0" smtClean="0">
                <a:solidFill>
                  <a:srgbClr val="00B050"/>
                </a:solidFill>
              </a:rPr>
              <a:t>674|298|531</a:t>
            </a:r>
            <a:endParaRPr lang="es-CO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1 </a:t>
            </a:r>
            <a:r>
              <a:rPr lang="es-CO" dirty="0" err="1" smtClean="0"/>
              <a:t>Eltern</a:t>
            </a:r>
            <a:r>
              <a:rPr lang="es-CO" dirty="0" smtClean="0"/>
              <a:t> -&gt; </a:t>
            </a:r>
            <a:r>
              <a:rPr lang="es-CO" dirty="0" err="1" smtClean="0"/>
              <a:t>Random</a:t>
            </a:r>
            <a:endParaRPr lang="es-CO" dirty="0" smtClean="0"/>
          </a:p>
          <a:p>
            <a:r>
              <a:rPr lang="es-CO" dirty="0" smtClean="0"/>
              <a:t>2 </a:t>
            </a:r>
            <a:r>
              <a:rPr lang="es-CO" dirty="0" err="1" smtClean="0"/>
              <a:t>Eltern</a:t>
            </a:r>
            <a:r>
              <a:rPr lang="es-CO" dirty="0" smtClean="0"/>
              <a:t> </a:t>
            </a:r>
          </a:p>
          <a:p>
            <a:pPr lvl="1"/>
            <a:r>
              <a:rPr lang="es-CO" dirty="0" err="1" smtClean="0"/>
              <a:t>Deterministische</a:t>
            </a:r>
            <a:r>
              <a:rPr lang="es-CO" dirty="0" smtClean="0"/>
              <a:t> </a:t>
            </a:r>
            <a:r>
              <a:rPr lang="es-CO" dirty="0" err="1" smtClean="0"/>
              <a:t>Turnier</a:t>
            </a:r>
            <a:r>
              <a:rPr lang="es-CO" dirty="0" smtClean="0"/>
              <a:t> </a:t>
            </a:r>
            <a:r>
              <a:rPr lang="es-CO" dirty="0" err="1" smtClean="0"/>
              <a:t>Selektion</a:t>
            </a:r>
            <a:endParaRPr lang="es-CO" dirty="0" smtClean="0"/>
          </a:p>
          <a:p>
            <a:pPr lvl="1"/>
            <a:r>
              <a:rPr lang="es-CO" dirty="0" err="1" smtClean="0"/>
              <a:t>Glücksradauswahl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Selektion</a:t>
            </a:r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0412" t="56300" r="50688" b="30050"/>
          <a:stretch>
            <a:fillRect/>
          </a:stretch>
        </p:blipFill>
        <p:spPr bwMode="auto">
          <a:xfrm>
            <a:off x="3131840" y="3573016"/>
            <a:ext cx="443126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5436096" y="321297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Beste</a:t>
            </a:r>
            <a:r>
              <a:rPr lang="es-CO" dirty="0" smtClean="0"/>
              <a:t> </a:t>
            </a:r>
            <a:r>
              <a:rPr lang="es-CO" dirty="0" err="1" smtClean="0"/>
              <a:t>Ergebnis</a:t>
            </a:r>
            <a:r>
              <a:rPr lang="es-CO" dirty="0" smtClean="0"/>
              <a:t>: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Tolleranz</a:t>
            </a:r>
            <a:endParaRPr lang="es-CO" dirty="0" smtClean="0"/>
          </a:p>
          <a:p>
            <a:r>
              <a:rPr lang="es-CO" dirty="0" err="1" smtClean="0"/>
              <a:t>Methode</a:t>
            </a:r>
            <a:endParaRPr lang="es-CO" dirty="0" smtClean="0"/>
          </a:p>
          <a:p>
            <a:pPr lvl="1"/>
            <a:r>
              <a:rPr lang="es-CO" dirty="0" err="1" smtClean="0"/>
              <a:t>Restart</a:t>
            </a:r>
            <a:endParaRPr lang="es-CO" dirty="0" smtClean="0"/>
          </a:p>
          <a:p>
            <a:pPr lvl="2"/>
            <a:r>
              <a:rPr lang="es-CO" dirty="0" err="1" smtClean="0"/>
              <a:t>Ganz</a:t>
            </a:r>
            <a:r>
              <a:rPr lang="es-CO" dirty="0" smtClean="0"/>
              <a:t> </a:t>
            </a:r>
            <a:r>
              <a:rPr lang="es-CO" dirty="0" err="1" smtClean="0"/>
              <a:t>Neue</a:t>
            </a:r>
            <a:r>
              <a:rPr lang="es-CO" dirty="0" smtClean="0"/>
              <a:t> </a:t>
            </a:r>
            <a:r>
              <a:rPr lang="es-CO" dirty="0" err="1" smtClean="0"/>
              <a:t>Generation</a:t>
            </a:r>
            <a:endParaRPr lang="es-CO" dirty="0" smtClean="0"/>
          </a:p>
          <a:p>
            <a:pPr lvl="2"/>
            <a:r>
              <a:rPr lang="es-CO" dirty="0" err="1" smtClean="0"/>
              <a:t>Mit</a:t>
            </a:r>
            <a:r>
              <a:rPr lang="es-CO" dirty="0" smtClean="0"/>
              <a:t> Elites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Lokales</a:t>
            </a:r>
            <a:r>
              <a:rPr lang="es-CO" dirty="0" smtClean="0"/>
              <a:t> </a:t>
            </a:r>
            <a:r>
              <a:rPr lang="es-CO" dirty="0" err="1" smtClean="0"/>
              <a:t>Maximum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1003" t="68899" r="51278" b="11151"/>
          <a:stretch>
            <a:fillRect/>
          </a:stretch>
        </p:blipFill>
        <p:spPr bwMode="auto">
          <a:xfrm>
            <a:off x="4644008" y="2852936"/>
            <a:ext cx="397939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5940152" y="242088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Beste</a:t>
            </a:r>
            <a:r>
              <a:rPr lang="es-CO" dirty="0" smtClean="0"/>
              <a:t> </a:t>
            </a:r>
            <a:r>
              <a:rPr lang="es-CO" dirty="0" err="1" smtClean="0"/>
              <a:t>Ergebnis</a:t>
            </a:r>
            <a:r>
              <a:rPr lang="es-CO" dirty="0" smtClean="0"/>
              <a:t>: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CO" sz="5600" dirty="0" err="1" smtClean="0"/>
              <a:t>create</a:t>
            </a:r>
            <a:r>
              <a:rPr lang="es-CO" sz="5600" dirty="0" smtClean="0"/>
              <a:t> new </a:t>
            </a:r>
            <a:r>
              <a:rPr lang="es-CO" sz="5600" dirty="0" err="1" smtClean="0"/>
              <a:t>population</a:t>
            </a:r>
            <a:endParaRPr lang="es-CO" sz="5600" dirty="0" smtClean="0"/>
          </a:p>
          <a:p>
            <a:r>
              <a:rPr lang="es-CO" sz="5600" dirty="0" err="1" smtClean="0"/>
              <a:t>while</a:t>
            </a:r>
            <a:r>
              <a:rPr lang="es-CO" sz="5600" dirty="0" smtClean="0"/>
              <a:t>(</a:t>
            </a:r>
            <a:r>
              <a:rPr lang="es-CO" sz="5600" dirty="0" err="1" smtClean="0"/>
              <a:t>besteFitness</a:t>
            </a:r>
            <a:r>
              <a:rPr lang="es-CO" sz="5600" dirty="0" smtClean="0"/>
              <a:t> &lt; 162)</a:t>
            </a:r>
          </a:p>
          <a:p>
            <a:r>
              <a:rPr lang="es-CO" sz="5600" dirty="0" smtClean="0"/>
              <a:t>{</a:t>
            </a:r>
          </a:p>
          <a:p>
            <a:r>
              <a:rPr lang="es-CO" sz="5600" dirty="0" smtClean="0"/>
              <a:t>	</a:t>
            </a:r>
            <a:r>
              <a:rPr lang="es-CO" sz="5600" dirty="0" err="1" smtClean="0"/>
              <a:t>create</a:t>
            </a:r>
            <a:r>
              <a:rPr lang="es-CO" sz="5600" dirty="0" smtClean="0"/>
              <a:t> new </a:t>
            </a:r>
            <a:r>
              <a:rPr lang="es-CO" sz="5600" dirty="0" err="1" smtClean="0"/>
              <a:t>tempPopulation</a:t>
            </a:r>
            <a:endParaRPr lang="es-CO" sz="5600" dirty="0" smtClean="0"/>
          </a:p>
          <a:p>
            <a:r>
              <a:rPr lang="es-CO" sz="5600" dirty="0" smtClean="0"/>
              <a:t>		</a:t>
            </a:r>
            <a:r>
              <a:rPr lang="es-CO" sz="5600" dirty="0" err="1" smtClean="0"/>
              <a:t>while</a:t>
            </a:r>
            <a:r>
              <a:rPr lang="es-CO" sz="5600" dirty="0" smtClean="0"/>
              <a:t> (</a:t>
            </a:r>
            <a:r>
              <a:rPr lang="es-CO" sz="5600" dirty="0" err="1" smtClean="0"/>
              <a:t>tempPopulation</a:t>
            </a:r>
            <a:r>
              <a:rPr lang="es-CO" sz="5600" dirty="0" smtClean="0"/>
              <a:t> &lt; </a:t>
            </a:r>
            <a:r>
              <a:rPr lang="es-CO" sz="5600" dirty="0" err="1" smtClean="0"/>
              <a:t>maxPopulation</a:t>
            </a:r>
            <a:r>
              <a:rPr lang="es-CO" sz="5600" dirty="0" smtClean="0"/>
              <a:t>)</a:t>
            </a:r>
          </a:p>
          <a:p>
            <a:r>
              <a:rPr lang="es-CO" sz="5600" dirty="0" smtClean="0"/>
              <a:t>		{</a:t>
            </a:r>
          </a:p>
          <a:p>
            <a:r>
              <a:rPr lang="es-CO" sz="5600" dirty="0" smtClean="0"/>
              <a:t>			</a:t>
            </a:r>
            <a:r>
              <a:rPr lang="es-CO" sz="5600" dirty="0" err="1" smtClean="0"/>
              <a:t>eltern</a:t>
            </a:r>
            <a:r>
              <a:rPr lang="es-CO" sz="5600" dirty="0" smtClean="0"/>
              <a:t> = </a:t>
            </a:r>
            <a:r>
              <a:rPr lang="es-CO" sz="5600" dirty="0" err="1" smtClean="0"/>
              <a:t>selektion</a:t>
            </a:r>
            <a:endParaRPr lang="es-CO" sz="5600" dirty="0" smtClean="0"/>
          </a:p>
          <a:p>
            <a:r>
              <a:rPr lang="es-CO" sz="5600" dirty="0" smtClean="0"/>
              <a:t>			</a:t>
            </a:r>
            <a:r>
              <a:rPr lang="es-CO" sz="5600" dirty="0" err="1" smtClean="0"/>
              <a:t>if</a:t>
            </a:r>
            <a:r>
              <a:rPr lang="es-CO" sz="5600" dirty="0" smtClean="0"/>
              <a:t> (</a:t>
            </a:r>
            <a:r>
              <a:rPr lang="es-CO" sz="5600" dirty="0" err="1" smtClean="0"/>
              <a:t>randomZahl</a:t>
            </a:r>
            <a:r>
              <a:rPr lang="es-CO" sz="5600" dirty="0" smtClean="0"/>
              <a:t> &lt; </a:t>
            </a:r>
            <a:r>
              <a:rPr lang="es-CO" sz="5600" dirty="0" err="1" smtClean="0"/>
              <a:t>crossoverChance</a:t>
            </a:r>
            <a:r>
              <a:rPr lang="es-CO" sz="5600" dirty="0" smtClean="0"/>
              <a:t>)</a:t>
            </a:r>
          </a:p>
          <a:p>
            <a:r>
              <a:rPr lang="es-CO" sz="5600" dirty="0" smtClean="0"/>
              <a:t>			{</a:t>
            </a:r>
          </a:p>
          <a:p>
            <a:r>
              <a:rPr lang="es-CO" sz="5600" dirty="0" smtClean="0"/>
              <a:t>				</a:t>
            </a:r>
            <a:r>
              <a:rPr lang="es-CO" sz="5600" dirty="0" err="1" smtClean="0"/>
              <a:t>kinder</a:t>
            </a:r>
            <a:r>
              <a:rPr lang="es-CO" sz="5600" dirty="0" smtClean="0"/>
              <a:t> = crossover</a:t>
            </a:r>
          </a:p>
          <a:p>
            <a:r>
              <a:rPr lang="es-CO" sz="5600" dirty="0" smtClean="0"/>
              <a:t>				</a:t>
            </a:r>
            <a:r>
              <a:rPr lang="es-CO" sz="5600" dirty="0" err="1" smtClean="0"/>
              <a:t>if</a:t>
            </a:r>
            <a:r>
              <a:rPr lang="es-CO" sz="5600" dirty="0" smtClean="0"/>
              <a:t> (</a:t>
            </a:r>
            <a:r>
              <a:rPr lang="es-CO" sz="5600" dirty="0" err="1" smtClean="0"/>
              <a:t>randomZahl</a:t>
            </a:r>
            <a:r>
              <a:rPr lang="es-CO" sz="5600" dirty="0" smtClean="0"/>
              <a:t>  &lt; </a:t>
            </a:r>
            <a:r>
              <a:rPr lang="es-CO" sz="5600" dirty="0" err="1" smtClean="0"/>
              <a:t>mutationChance</a:t>
            </a:r>
            <a:r>
              <a:rPr lang="es-CO" sz="5600" dirty="0" smtClean="0"/>
              <a:t>)</a:t>
            </a:r>
          </a:p>
          <a:p>
            <a:r>
              <a:rPr lang="es-CO" sz="5600" dirty="0" smtClean="0"/>
              <a:t>					</a:t>
            </a:r>
            <a:r>
              <a:rPr lang="es-CO" sz="5600" dirty="0" err="1" smtClean="0"/>
              <a:t>mutation</a:t>
            </a:r>
            <a:r>
              <a:rPr lang="es-CO" sz="5600" dirty="0" smtClean="0"/>
              <a:t>(</a:t>
            </a:r>
            <a:r>
              <a:rPr lang="es-CO" sz="5600" dirty="0" err="1" smtClean="0"/>
              <a:t>kinder</a:t>
            </a:r>
            <a:r>
              <a:rPr lang="es-CO" sz="5600" dirty="0" smtClean="0"/>
              <a:t>)</a:t>
            </a:r>
          </a:p>
          <a:p>
            <a:r>
              <a:rPr lang="es-CO" sz="5600" dirty="0" smtClean="0"/>
              <a:t>				</a:t>
            </a:r>
            <a:r>
              <a:rPr lang="es-CO" sz="5600" dirty="0" err="1" smtClean="0"/>
              <a:t>tempPopulation</a:t>
            </a:r>
            <a:r>
              <a:rPr lang="es-CO" sz="5600" dirty="0" smtClean="0"/>
              <a:t> +=  (</a:t>
            </a:r>
            <a:r>
              <a:rPr lang="es-CO" sz="5600" dirty="0" err="1" smtClean="0"/>
              <a:t>kinder</a:t>
            </a:r>
            <a:r>
              <a:rPr lang="es-CO" sz="5600" dirty="0" smtClean="0"/>
              <a:t>)</a:t>
            </a:r>
          </a:p>
          <a:p>
            <a:r>
              <a:rPr lang="es-CO" sz="5600" dirty="0" smtClean="0"/>
              <a:t>			}</a:t>
            </a:r>
          </a:p>
          <a:p>
            <a:r>
              <a:rPr lang="es-CO" sz="5600" dirty="0" smtClean="0"/>
              <a:t>			</a:t>
            </a:r>
            <a:r>
              <a:rPr lang="es-CO" sz="5600" dirty="0" err="1" smtClean="0"/>
              <a:t>else</a:t>
            </a:r>
            <a:endParaRPr lang="es-CO" sz="5600" dirty="0" smtClean="0"/>
          </a:p>
          <a:p>
            <a:r>
              <a:rPr lang="es-CO" sz="5600" dirty="0" smtClean="0"/>
              <a:t>			{</a:t>
            </a:r>
          </a:p>
          <a:p>
            <a:r>
              <a:rPr lang="es-CO" sz="5600" dirty="0" smtClean="0"/>
              <a:t>				</a:t>
            </a:r>
            <a:r>
              <a:rPr lang="es-CO" sz="5600" dirty="0" err="1" smtClean="0"/>
              <a:t>tempPopulation</a:t>
            </a:r>
            <a:r>
              <a:rPr lang="es-CO" sz="5600" dirty="0" smtClean="0"/>
              <a:t> += </a:t>
            </a:r>
            <a:r>
              <a:rPr lang="es-CO" sz="5600" dirty="0" err="1" smtClean="0"/>
              <a:t>eltern</a:t>
            </a:r>
            <a:endParaRPr lang="es-CO" sz="5600" dirty="0" smtClean="0"/>
          </a:p>
          <a:p>
            <a:r>
              <a:rPr lang="es-CO" sz="5600" dirty="0" smtClean="0"/>
              <a:t>			}</a:t>
            </a:r>
          </a:p>
          <a:p>
            <a:endParaRPr lang="es-CO" sz="5600" dirty="0" smtClean="0"/>
          </a:p>
          <a:p>
            <a:r>
              <a:rPr lang="es-CO" sz="5600" dirty="0" smtClean="0"/>
              <a:t>		}</a:t>
            </a:r>
          </a:p>
          <a:p>
            <a:r>
              <a:rPr lang="es-CO" sz="5600" dirty="0" smtClean="0"/>
              <a:t>		</a:t>
            </a:r>
            <a:r>
              <a:rPr lang="es-CO" sz="5600" dirty="0" err="1" smtClean="0"/>
              <a:t>population</a:t>
            </a:r>
            <a:r>
              <a:rPr lang="es-CO" sz="5600" dirty="0" smtClean="0"/>
              <a:t> = </a:t>
            </a:r>
            <a:r>
              <a:rPr lang="es-CO" sz="5600" dirty="0" err="1" smtClean="0"/>
              <a:t>tempPopulation</a:t>
            </a:r>
            <a:endParaRPr lang="es-CO" sz="5600" dirty="0" smtClean="0"/>
          </a:p>
          <a:p>
            <a:endParaRPr lang="es-CO" dirty="0" smtClean="0"/>
          </a:p>
          <a:p>
            <a:r>
              <a:rPr lang="es-CO" dirty="0" smtClean="0"/>
              <a:t>		</a:t>
            </a:r>
            <a:endParaRPr lang="es-CO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Algorithmien</a:t>
            </a: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10922" t="24800" r="71950" b="41600"/>
          <a:stretch>
            <a:fillRect/>
          </a:stretch>
        </p:blipFill>
        <p:spPr bwMode="auto">
          <a:xfrm>
            <a:off x="6084168" y="0"/>
            <a:ext cx="2650731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4211960" y="0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Beste</a:t>
            </a:r>
            <a:r>
              <a:rPr lang="es-CO" dirty="0" smtClean="0"/>
              <a:t> </a:t>
            </a:r>
            <a:r>
              <a:rPr lang="es-CO" dirty="0" err="1" smtClean="0"/>
              <a:t>Ergebnis</a:t>
            </a:r>
            <a:r>
              <a:rPr lang="es-CO" dirty="0" smtClean="0"/>
              <a:t>: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Ordner</a:t>
            </a:r>
            <a:r>
              <a:rPr lang="es-CO" dirty="0" smtClean="0"/>
              <a:t>: sudoku\</a:t>
            </a:r>
            <a:r>
              <a:rPr lang="es-CO" dirty="0" err="1" smtClean="0"/>
              <a:t>Dokumentation</a:t>
            </a:r>
            <a:endParaRPr lang="es-CO" dirty="0" smtClean="0"/>
          </a:p>
          <a:p>
            <a:r>
              <a:rPr lang="es-CO" dirty="0" err="1" smtClean="0"/>
              <a:t>Technisches</a:t>
            </a:r>
            <a:r>
              <a:rPr lang="es-CO" dirty="0" smtClean="0"/>
              <a:t> </a:t>
            </a:r>
            <a:r>
              <a:rPr lang="es-CO" dirty="0" err="1" smtClean="0"/>
              <a:t>Doku</a:t>
            </a:r>
            <a:endParaRPr lang="es-CO" dirty="0" smtClean="0"/>
          </a:p>
          <a:p>
            <a:pPr lvl="1"/>
            <a:r>
              <a:rPr lang="es-CO" dirty="0" smtClean="0"/>
              <a:t>HTML </a:t>
            </a:r>
            <a:r>
              <a:rPr lang="es-CO" dirty="0" err="1" smtClean="0"/>
              <a:t>format</a:t>
            </a:r>
            <a:r>
              <a:rPr lang="es-CO" dirty="0" smtClean="0"/>
              <a:t> </a:t>
            </a:r>
            <a:r>
              <a:rPr lang="es-CO" dirty="0" err="1" smtClean="0"/>
              <a:t>mit</a:t>
            </a:r>
            <a:r>
              <a:rPr lang="es-CO" dirty="0" smtClean="0"/>
              <a:t> der </a:t>
            </a:r>
            <a:r>
              <a:rPr lang="es-CO" dirty="0" err="1" smtClean="0"/>
              <a:t>Beschreibung</a:t>
            </a:r>
            <a:r>
              <a:rPr lang="es-CO" dirty="0" smtClean="0"/>
              <a:t> von </a:t>
            </a:r>
            <a:r>
              <a:rPr lang="es-CO" dirty="0" err="1" smtClean="0"/>
              <a:t>Kode</a:t>
            </a:r>
            <a:r>
              <a:rPr lang="es-CO" dirty="0" smtClean="0"/>
              <a:t>, </a:t>
            </a:r>
            <a:r>
              <a:rPr lang="es-CO" dirty="0" err="1" smtClean="0"/>
              <a:t>gehen</a:t>
            </a:r>
            <a:r>
              <a:rPr lang="es-CO" dirty="0" smtClean="0"/>
              <a:t> </a:t>
            </a:r>
            <a:r>
              <a:rPr lang="es-CO" dirty="0" err="1" smtClean="0"/>
              <a:t>Sie</a:t>
            </a:r>
            <a:r>
              <a:rPr lang="es-CO" dirty="0" smtClean="0"/>
              <a:t> in:</a:t>
            </a:r>
          </a:p>
          <a:p>
            <a:pPr lvl="1"/>
            <a:r>
              <a:rPr lang="es-CO" sz="2000" dirty="0" smtClean="0"/>
              <a:t>sudoku\</a:t>
            </a:r>
            <a:r>
              <a:rPr lang="es-CO" sz="2000" dirty="0" err="1" smtClean="0"/>
              <a:t>Dokumentation</a:t>
            </a:r>
            <a:r>
              <a:rPr lang="es-CO" sz="2000" dirty="0" smtClean="0"/>
              <a:t>\</a:t>
            </a:r>
            <a:r>
              <a:rPr lang="es-CO" sz="2000" dirty="0" err="1" smtClean="0"/>
              <a:t>Technisches</a:t>
            </a:r>
            <a:r>
              <a:rPr lang="es-CO" sz="2000" dirty="0" smtClean="0"/>
              <a:t> </a:t>
            </a:r>
            <a:r>
              <a:rPr lang="es-CO" sz="2000" dirty="0" err="1" smtClean="0"/>
              <a:t>Doku</a:t>
            </a:r>
            <a:r>
              <a:rPr lang="es-CO" sz="2000" dirty="0" smtClean="0"/>
              <a:t>\index.html</a:t>
            </a:r>
          </a:p>
          <a:p>
            <a:pPr lvl="1"/>
            <a:r>
              <a:rPr lang="es-CO" sz="2000" dirty="0" smtClean="0"/>
              <a:t>(</a:t>
            </a:r>
            <a:r>
              <a:rPr lang="es-CO" sz="2000" dirty="0" err="1" smtClean="0"/>
              <a:t>Haupt</a:t>
            </a:r>
            <a:r>
              <a:rPr lang="es-CO" sz="2000" dirty="0" smtClean="0"/>
              <a:t> </a:t>
            </a:r>
            <a:r>
              <a:rPr lang="es-CO" sz="2000" dirty="0" err="1" smtClean="0"/>
              <a:t>Class</a:t>
            </a:r>
            <a:r>
              <a:rPr lang="es-CO" sz="2000" dirty="0" smtClean="0"/>
              <a:t>: </a:t>
            </a:r>
            <a:r>
              <a:rPr lang="es-CO" sz="2000" dirty="0" err="1" smtClean="0"/>
              <a:t>Modell.Evolution</a:t>
            </a:r>
            <a:r>
              <a:rPr lang="es-CO" sz="2000" dirty="0" smtClean="0"/>
              <a:t>)</a:t>
            </a:r>
            <a:endParaRPr lang="es-CO" dirty="0" smtClean="0"/>
          </a:p>
          <a:p>
            <a:r>
              <a:rPr lang="es-CO" dirty="0" err="1" smtClean="0"/>
              <a:t>Benutzer</a:t>
            </a:r>
            <a:r>
              <a:rPr lang="es-CO" dirty="0" smtClean="0"/>
              <a:t> </a:t>
            </a:r>
            <a:r>
              <a:rPr lang="es-CO" dirty="0" err="1" smtClean="0"/>
              <a:t>Doku</a:t>
            </a:r>
            <a:endParaRPr lang="es-CO" dirty="0" smtClean="0"/>
          </a:p>
          <a:p>
            <a:pPr lvl="1"/>
            <a:r>
              <a:rPr lang="es-CO" dirty="0" err="1" smtClean="0"/>
              <a:t>Wie</a:t>
            </a:r>
            <a:r>
              <a:rPr lang="es-CO" dirty="0" smtClean="0"/>
              <a:t> </a:t>
            </a:r>
            <a:r>
              <a:rPr lang="es-CO" dirty="0" err="1" smtClean="0"/>
              <a:t>man</a:t>
            </a:r>
            <a:r>
              <a:rPr lang="es-CO" dirty="0" smtClean="0"/>
              <a:t> das </a:t>
            </a:r>
            <a:r>
              <a:rPr lang="es-CO" dirty="0" err="1" smtClean="0"/>
              <a:t>Program</a:t>
            </a:r>
            <a:r>
              <a:rPr lang="es-CO" dirty="0" smtClean="0"/>
              <a:t> </a:t>
            </a:r>
            <a:r>
              <a:rPr lang="es-CO" dirty="0" err="1" smtClean="0"/>
              <a:t>Benutzt</a:t>
            </a:r>
            <a:endParaRPr lang="es-CO" dirty="0" smtClean="0"/>
          </a:p>
          <a:p>
            <a:pPr lvl="1"/>
            <a:r>
              <a:rPr lang="es-CO" dirty="0" smtClean="0"/>
              <a:t>sudoku\</a:t>
            </a:r>
            <a:r>
              <a:rPr lang="es-CO" dirty="0" err="1" smtClean="0"/>
              <a:t>Dokumentation</a:t>
            </a:r>
            <a:r>
              <a:rPr lang="es-CO" dirty="0" smtClean="0"/>
              <a:t>\</a:t>
            </a:r>
            <a:r>
              <a:rPr lang="es-CO" dirty="0" err="1" smtClean="0"/>
              <a:t>Benutzer</a:t>
            </a:r>
            <a:r>
              <a:rPr lang="es-CO" dirty="0" smtClean="0"/>
              <a:t> Doku.pdf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Dokumentation</a:t>
            </a:r>
            <a:endParaRPr lang="es-CO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500" dirty="0" err="1" smtClean="0"/>
              <a:t>if</a:t>
            </a:r>
            <a:r>
              <a:rPr lang="es-CO" sz="1500" dirty="0" smtClean="0"/>
              <a:t> (</a:t>
            </a:r>
            <a:r>
              <a:rPr lang="es-CO" sz="1500" dirty="0" err="1" smtClean="0"/>
              <a:t>aktuelFit</a:t>
            </a:r>
            <a:r>
              <a:rPr lang="es-CO" sz="1500" dirty="0" smtClean="0"/>
              <a:t> &gt; </a:t>
            </a:r>
            <a:r>
              <a:rPr lang="es-CO" sz="1500" dirty="0" err="1" smtClean="0"/>
              <a:t>besteFit</a:t>
            </a:r>
            <a:r>
              <a:rPr lang="es-CO" sz="1500" dirty="0" smtClean="0"/>
              <a:t>) </a:t>
            </a:r>
          </a:p>
          <a:p>
            <a:r>
              <a:rPr lang="es-CO" sz="1500" dirty="0" smtClean="0"/>
              <a:t>		{ </a:t>
            </a:r>
          </a:p>
          <a:p>
            <a:r>
              <a:rPr lang="es-CO" sz="1500" dirty="0" smtClean="0"/>
              <a:t>			</a:t>
            </a:r>
            <a:r>
              <a:rPr lang="es-CO" sz="1500" dirty="0" err="1" smtClean="0"/>
              <a:t>besteFit</a:t>
            </a:r>
            <a:r>
              <a:rPr lang="es-CO" sz="1500" dirty="0" smtClean="0"/>
              <a:t> = </a:t>
            </a:r>
            <a:r>
              <a:rPr lang="es-CO" sz="1500" dirty="0" err="1" smtClean="0"/>
              <a:t>aktuelFit</a:t>
            </a:r>
            <a:endParaRPr lang="es-CO" sz="1500" dirty="0" smtClean="0"/>
          </a:p>
          <a:p>
            <a:r>
              <a:rPr lang="es-CO" sz="1500" dirty="0" smtClean="0"/>
              <a:t>			</a:t>
            </a:r>
            <a:r>
              <a:rPr lang="es-CO" sz="1500" dirty="0" err="1" smtClean="0"/>
              <a:t>generationenOhneVerbesserung</a:t>
            </a:r>
            <a:r>
              <a:rPr lang="es-CO" sz="1500" dirty="0" smtClean="0"/>
              <a:t> = 0 </a:t>
            </a:r>
          </a:p>
          <a:p>
            <a:r>
              <a:rPr lang="es-CO" sz="1500" dirty="0" smtClean="0"/>
              <a:t>		}</a:t>
            </a:r>
          </a:p>
          <a:p>
            <a:r>
              <a:rPr lang="es-CO" sz="1500" dirty="0" smtClean="0"/>
              <a:t>		</a:t>
            </a:r>
            <a:r>
              <a:rPr lang="es-CO" sz="1500" dirty="0" err="1" smtClean="0"/>
              <a:t>else</a:t>
            </a:r>
            <a:r>
              <a:rPr lang="es-CO" sz="1500" dirty="0" smtClean="0"/>
              <a:t> </a:t>
            </a:r>
            <a:r>
              <a:rPr lang="es-CO" sz="1500" dirty="0" err="1" smtClean="0"/>
              <a:t>generationenOhneVerbesserung</a:t>
            </a:r>
            <a:r>
              <a:rPr lang="es-CO" sz="1500" dirty="0" smtClean="0"/>
              <a:t>++</a:t>
            </a:r>
          </a:p>
          <a:p>
            <a:r>
              <a:rPr lang="es-CO" sz="1500" dirty="0" smtClean="0"/>
              <a:t>		</a:t>
            </a:r>
            <a:r>
              <a:rPr lang="es-CO" sz="1500" dirty="0" err="1" smtClean="0"/>
              <a:t>if</a:t>
            </a:r>
            <a:r>
              <a:rPr lang="es-CO" sz="1500" dirty="0" smtClean="0"/>
              <a:t> (</a:t>
            </a:r>
            <a:r>
              <a:rPr lang="es-CO" sz="1500" dirty="0" err="1" smtClean="0"/>
              <a:t>generationenOhneVerbesserung</a:t>
            </a:r>
            <a:r>
              <a:rPr lang="es-CO" sz="1500" dirty="0" smtClean="0"/>
              <a:t> &gt; </a:t>
            </a:r>
            <a:r>
              <a:rPr lang="es-CO" sz="1500" dirty="0" err="1" smtClean="0"/>
              <a:t>restartTolleranz</a:t>
            </a:r>
            <a:r>
              <a:rPr lang="es-CO" sz="1500" dirty="0" smtClean="0"/>
              <a:t>)</a:t>
            </a:r>
          </a:p>
          <a:p>
            <a:r>
              <a:rPr lang="es-CO" sz="1500" dirty="0" smtClean="0"/>
              <a:t>		{</a:t>
            </a:r>
          </a:p>
          <a:p>
            <a:r>
              <a:rPr lang="es-CO" sz="1500" dirty="0" smtClean="0"/>
              <a:t>			elites += </a:t>
            </a:r>
            <a:r>
              <a:rPr lang="es-CO" sz="1500" dirty="0" err="1" smtClean="0"/>
              <a:t>besteIndividuum</a:t>
            </a:r>
            <a:endParaRPr lang="es-CO" sz="1500" dirty="0" smtClean="0"/>
          </a:p>
          <a:p>
            <a:r>
              <a:rPr lang="es-CO" sz="1500" dirty="0" smtClean="0"/>
              <a:t>			</a:t>
            </a:r>
            <a:r>
              <a:rPr lang="es-CO" sz="1500" dirty="0" err="1" smtClean="0"/>
              <a:t>restartInterface</a:t>
            </a:r>
            <a:r>
              <a:rPr lang="es-CO" sz="1500" dirty="0" smtClean="0"/>
              <a:t>(</a:t>
            </a:r>
            <a:r>
              <a:rPr lang="es-CO" sz="1500" dirty="0" err="1" smtClean="0"/>
              <a:t>restartMethode</a:t>
            </a:r>
            <a:r>
              <a:rPr lang="es-CO" sz="1500" dirty="0" smtClean="0"/>
              <a:t>)</a:t>
            </a:r>
          </a:p>
          <a:p>
            <a:r>
              <a:rPr lang="es-CO" sz="1500" dirty="0" smtClean="0"/>
              <a:t>			</a:t>
            </a:r>
            <a:r>
              <a:rPr lang="es-CO" sz="1500" dirty="0" err="1" smtClean="0"/>
              <a:t>generationenOhneVerbesserung</a:t>
            </a:r>
            <a:r>
              <a:rPr lang="es-CO" sz="1500" dirty="0" smtClean="0"/>
              <a:t> = 0</a:t>
            </a:r>
          </a:p>
          <a:p>
            <a:r>
              <a:rPr lang="es-CO" sz="1500" dirty="0" smtClean="0"/>
              <a:t>		}</a:t>
            </a:r>
          </a:p>
          <a:p>
            <a:r>
              <a:rPr lang="es-CO" sz="1500" dirty="0" smtClean="0"/>
              <a:t>	}</a:t>
            </a:r>
          </a:p>
          <a:p>
            <a:r>
              <a:rPr lang="es-CO" sz="1500" dirty="0" smtClean="0"/>
              <a:t>}</a:t>
            </a:r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Sudoku </a:t>
            </a:r>
            <a:r>
              <a:rPr lang="es-CO" dirty="0" err="1" smtClean="0"/>
              <a:t>ist</a:t>
            </a:r>
            <a:r>
              <a:rPr lang="es-CO" dirty="0" smtClean="0"/>
              <a:t> </a:t>
            </a:r>
            <a:r>
              <a:rPr lang="es-CO" dirty="0" err="1" smtClean="0"/>
              <a:t>ein</a:t>
            </a:r>
            <a:r>
              <a:rPr lang="es-CO" dirty="0" smtClean="0"/>
              <a:t> </a:t>
            </a:r>
            <a:r>
              <a:rPr lang="es-CO" dirty="0" err="1" smtClean="0"/>
              <a:t>Problem</a:t>
            </a:r>
            <a:r>
              <a:rPr lang="es-CO" dirty="0" smtClean="0"/>
              <a:t> </a:t>
            </a:r>
            <a:r>
              <a:rPr lang="es-CO" dirty="0" err="1" smtClean="0"/>
              <a:t>mit</a:t>
            </a:r>
            <a:r>
              <a:rPr lang="es-CO" dirty="0" smtClean="0"/>
              <a:t> </a:t>
            </a:r>
            <a:r>
              <a:rPr lang="es-CO" dirty="0" err="1" smtClean="0"/>
              <a:t>Viele</a:t>
            </a:r>
            <a:r>
              <a:rPr lang="es-CO" dirty="0" smtClean="0"/>
              <a:t> </a:t>
            </a:r>
            <a:r>
              <a:rPr lang="es-CO" dirty="0" err="1" smtClean="0"/>
              <a:t>Lokale</a:t>
            </a:r>
            <a:r>
              <a:rPr lang="es-CO" dirty="0" smtClean="0"/>
              <a:t> </a:t>
            </a:r>
            <a:r>
              <a:rPr lang="es-CO" dirty="0" err="1" smtClean="0"/>
              <a:t>Maxima</a:t>
            </a:r>
            <a:endParaRPr lang="es-CO" dirty="0" smtClean="0"/>
          </a:p>
          <a:p>
            <a:pPr lvl="1"/>
            <a:r>
              <a:rPr lang="es-CO" dirty="0" err="1" smtClean="0"/>
              <a:t>Explotation</a:t>
            </a:r>
            <a:r>
              <a:rPr lang="es-CO" dirty="0" smtClean="0"/>
              <a:t>: </a:t>
            </a:r>
            <a:r>
              <a:rPr lang="es-CO" dirty="0" err="1" smtClean="0"/>
              <a:t>man</a:t>
            </a:r>
            <a:r>
              <a:rPr lang="es-CO" dirty="0" smtClean="0"/>
              <a:t> </a:t>
            </a:r>
            <a:r>
              <a:rPr lang="es-CO" dirty="0" err="1" smtClean="0"/>
              <a:t>braucht</a:t>
            </a:r>
            <a:r>
              <a:rPr lang="es-CO" dirty="0" smtClean="0"/>
              <a:t> </a:t>
            </a:r>
            <a:r>
              <a:rPr lang="es-CO" dirty="0" err="1" smtClean="0"/>
              <a:t>Glück</a:t>
            </a:r>
            <a:endParaRPr lang="es-CO" dirty="0" smtClean="0"/>
          </a:p>
          <a:p>
            <a:pPr lvl="1"/>
            <a:r>
              <a:rPr lang="es-CO" dirty="0" err="1" smtClean="0"/>
              <a:t>Exploration</a:t>
            </a:r>
            <a:r>
              <a:rPr lang="es-CO" dirty="0" smtClean="0"/>
              <a:t>: </a:t>
            </a:r>
            <a:r>
              <a:rPr lang="es-CO" dirty="0" err="1" smtClean="0"/>
              <a:t>fast</a:t>
            </a:r>
            <a:r>
              <a:rPr lang="es-CO" dirty="0" smtClean="0"/>
              <a:t> </a:t>
            </a:r>
            <a:r>
              <a:rPr lang="es-CO" dirty="0" err="1" smtClean="0"/>
              <a:t>ein</a:t>
            </a:r>
            <a:r>
              <a:rPr lang="es-CO" dirty="0" smtClean="0"/>
              <a:t> </a:t>
            </a:r>
            <a:r>
              <a:rPr lang="es-CO" dirty="0" err="1" smtClean="0"/>
              <a:t>Random</a:t>
            </a:r>
            <a:r>
              <a:rPr lang="es-CO" dirty="0" smtClean="0"/>
              <a:t> </a:t>
            </a:r>
            <a:r>
              <a:rPr lang="es-CO" dirty="0" err="1" smtClean="0"/>
              <a:t>Search</a:t>
            </a:r>
            <a:endParaRPr lang="es-CO" dirty="0" smtClean="0"/>
          </a:p>
          <a:p>
            <a:r>
              <a:rPr lang="es-CO" dirty="0" err="1" smtClean="0"/>
              <a:t>Beste</a:t>
            </a:r>
            <a:r>
              <a:rPr lang="es-CO" dirty="0" smtClean="0"/>
              <a:t> </a:t>
            </a:r>
            <a:r>
              <a:rPr lang="es-CO" dirty="0" err="1" smtClean="0"/>
              <a:t>möglichkeit</a:t>
            </a:r>
            <a:endParaRPr lang="es-CO" dirty="0" smtClean="0"/>
          </a:p>
          <a:p>
            <a:pPr lvl="1"/>
            <a:r>
              <a:rPr lang="es-CO" dirty="0" err="1" smtClean="0"/>
              <a:t>Dinamisches</a:t>
            </a:r>
            <a:r>
              <a:rPr lang="es-CO" dirty="0" smtClean="0"/>
              <a:t> </a:t>
            </a:r>
            <a:r>
              <a:rPr lang="es-CO" dirty="0" err="1" smtClean="0"/>
              <a:t>Parameters</a:t>
            </a:r>
            <a:endParaRPr lang="es-CO" dirty="0" smtClean="0"/>
          </a:p>
          <a:p>
            <a:pPr lvl="1"/>
            <a:r>
              <a:rPr lang="es-CO" dirty="0" err="1" smtClean="0"/>
              <a:t>Diversität</a:t>
            </a:r>
            <a:r>
              <a:rPr lang="es-CO" dirty="0" smtClean="0"/>
              <a:t> </a:t>
            </a:r>
          </a:p>
          <a:p>
            <a:r>
              <a:rPr lang="es-CO" dirty="0" err="1" smtClean="0"/>
              <a:t>Vielleicht</a:t>
            </a:r>
            <a:r>
              <a:rPr lang="es-CO" dirty="0" smtClean="0"/>
              <a:t> </a:t>
            </a:r>
            <a:r>
              <a:rPr lang="es-CO" dirty="0" err="1" smtClean="0"/>
              <a:t>andere</a:t>
            </a:r>
            <a:r>
              <a:rPr lang="es-CO" dirty="0" smtClean="0"/>
              <a:t> </a:t>
            </a:r>
            <a:r>
              <a:rPr lang="es-CO" dirty="0" err="1" smtClean="0"/>
              <a:t>Methoden</a:t>
            </a:r>
            <a:r>
              <a:rPr lang="es-CO" dirty="0" smtClean="0"/>
              <a:t> </a:t>
            </a:r>
            <a:r>
              <a:rPr lang="es-CO" dirty="0" err="1" smtClean="0"/>
              <a:t>sind</a:t>
            </a:r>
            <a:r>
              <a:rPr lang="es-CO" dirty="0" smtClean="0"/>
              <a:t> </a:t>
            </a:r>
            <a:r>
              <a:rPr lang="es-CO" dirty="0" err="1" smtClean="0"/>
              <a:t>effizienter</a:t>
            </a:r>
            <a:endParaRPr lang="es-CO" dirty="0" smtClean="0"/>
          </a:p>
          <a:p>
            <a:pPr lvl="1"/>
            <a:endParaRPr lang="es-CO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Fazit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dirty="0" err="1" smtClean="0"/>
              <a:t>Spanisch</a:t>
            </a:r>
            <a:endParaRPr lang="es-CO" dirty="0" smtClean="0"/>
          </a:p>
          <a:p>
            <a:pPr lvl="1"/>
            <a:r>
              <a:rPr lang="es-CO" u="sng" dirty="0" smtClean="0">
                <a:hlinkClick r:id="rId2"/>
              </a:rPr>
              <a:t>http://sabia.tic.udc.es/mgestal/cv/aaggtutorial/node13.html</a:t>
            </a:r>
            <a:endParaRPr lang="es-CO" dirty="0" smtClean="0"/>
          </a:p>
          <a:p>
            <a:pPr lvl="1"/>
            <a:r>
              <a:rPr lang="en-US" u="sng" dirty="0" smtClean="0">
                <a:hlinkClick r:id="rId3"/>
              </a:rPr>
              <a:t>http://geneura.ugr.es/~jmerelo/tutoriales/heuristics101/</a:t>
            </a:r>
            <a:r>
              <a:rPr lang="en-US" dirty="0" smtClean="0"/>
              <a:t> </a:t>
            </a:r>
            <a:endParaRPr lang="es-CO" dirty="0" smtClean="0"/>
          </a:p>
          <a:p>
            <a:pPr lvl="1"/>
            <a:r>
              <a:rPr lang="es-CO" u="sng" dirty="0" smtClean="0">
                <a:hlinkClick r:id="rId4"/>
              </a:rPr>
              <a:t>http://catarina.udlap.mx/u_dl_a/tales/documentos/msp/rodriguez_m_m/capitulo3.pdf</a:t>
            </a:r>
            <a:r>
              <a:rPr lang="en-US" dirty="0" smtClean="0"/>
              <a:t> </a:t>
            </a:r>
            <a:endParaRPr lang="es-CO" dirty="0" smtClean="0"/>
          </a:p>
          <a:p>
            <a:r>
              <a:rPr lang="es-CO" dirty="0" err="1" smtClean="0"/>
              <a:t>Englisch</a:t>
            </a:r>
            <a:endParaRPr lang="es-CO" dirty="0" smtClean="0"/>
          </a:p>
          <a:p>
            <a:pPr lvl="1"/>
            <a:r>
              <a:rPr lang="es-CO" u="sng" dirty="0" smtClean="0">
                <a:hlinkClick r:id="rId5"/>
              </a:rPr>
              <a:t>http://micsymposium.org/mics_2009_proceedings/mics2009_submission_66.pdf</a:t>
            </a:r>
            <a:endParaRPr lang="es-CO" dirty="0" smtClean="0"/>
          </a:p>
          <a:p>
            <a:pPr lvl="1"/>
            <a:r>
              <a:rPr lang="es-CO" u="sng" dirty="0" smtClean="0">
                <a:hlinkClick r:id="rId6"/>
              </a:rPr>
              <a:t>http://sacj.cs.uct.ac.za/index.php/sacj/article/viewFile/111/59</a:t>
            </a:r>
            <a:endParaRPr lang="es-CO" dirty="0" smtClean="0"/>
          </a:p>
          <a:p>
            <a:pPr lvl="1"/>
            <a:r>
              <a:rPr lang="es-CO" u="sng" dirty="0" smtClean="0">
                <a:hlinkClick r:id="rId7"/>
              </a:rPr>
              <a:t>http://togelius.blogspot.de/2006/04/evolutionary-sudoku-solving.html</a:t>
            </a:r>
            <a:endParaRPr lang="es-CO" dirty="0" smtClean="0"/>
          </a:p>
          <a:p>
            <a:pPr lvl="1"/>
            <a:r>
              <a:rPr lang="es-CO" u="sng" dirty="0" smtClean="0">
                <a:hlinkClick r:id="rId8"/>
              </a:rPr>
              <a:t>https://scienceandatheism.files.wordpress.com/2011/05/evolutionarysudokusolver-thaddeusaid.pdf</a:t>
            </a:r>
            <a:r>
              <a:rPr lang="en-US" dirty="0" smtClean="0"/>
              <a:t> </a:t>
            </a:r>
            <a:endParaRPr lang="es-CO" dirty="0" smtClean="0"/>
          </a:p>
          <a:p>
            <a:pPr lvl="1"/>
            <a:r>
              <a:rPr lang="es-CO" u="sng" dirty="0" smtClean="0">
                <a:hlinkClick r:id="rId9"/>
              </a:rPr>
              <a:t>http://www.codeproject.com/Articles/3172/A-Simple-C-Genetic-Algorithm</a:t>
            </a:r>
            <a:r>
              <a:rPr lang="en-US" dirty="0" smtClean="0"/>
              <a:t> </a:t>
            </a:r>
            <a:endParaRPr lang="es-CO" dirty="0" smtClean="0"/>
          </a:p>
          <a:p>
            <a:pPr lvl="1"/>
            <a:r>
              <a:rPr lang="es-CO" u="sng" dirty="0" smtClean="0">
                <a:hlinkClick r:id="rId10"/>
              </a:rPr>
              <a:t>http://visualstudiomagazine.com/articles/2014/02/01/evolutionary-optimization-using-c.aspx</a:t>
            </a:r>
            <a:r>
              <a:rPr lang="en-US" dirty="0" smtClean="0"/>
              <a:t> </a:t>
            </a:r>
            <a:endParaRPr lang="es-CO" dirty="0" smtClean="0"/>
          </a:p>
          <a:p>
            <a:pPr lvl="1"/>
            <a:r>
              <a:rPr lang="es-CO" u="sng" dirty="0" smtClean="0">
                <a:hlinkClick r:id="rId11"/>
              </a:rPr>
              <a:t>http://www.anotherchris.net/csharp/introduction-to-genetic-algorithms-in-csharp/</a:t>
            </a:r>
            <a:r>
              <a:rPr lang="en-US" dirty="0" smtClean="0"/>
              <a:t> </a:t>
            </a:r>
            <a:endParaRPr lang="es-CO" dirty="0" smtClean="0"/>
          </a:p>
          <a:p>
            <a:pPr lvl="1"/>
            <a:r>
              <a:rPr lang="es-CO" u="sng" dirty="0" smtClean="0">
                <a:hlinkClick r:id="rId12"/>
              </a:rPr>
              <a:t>http://www.ai-junkie.com/ga/intro/gat2.html</a:t>
            </a:r>
            <a:endParaRPr lang="es-CO" dirty="0" smtClean="0"/>
          </a:p>
          <a:p>
            <a:pPr lvl="1"/>
            <a:r>
              <a:rPr lang="es-CO" u="sng" dirty="0" smtClean="0">
                <a:hlinkClick r:id="rId13"/>
              </a:rPr>
              <a:t>http://my.fit.edu/~dpetruss/biocomp/SudokuSolver_Report.pdf</a:t>
            </a:r>
            <a:r>
              <a:rPr lang="en-US" dirty="0" smtClean="0"/>
              <a:t> </a:t>
            </a:r>
            <a:endParaRPr lang="es-CO" dirty="0" smtClean="0"/>
          </a:p>
          <a:p>
            <a:r>
              <a:rPr lang="en-US" dirty="0" err="1" smtClean="0"/>
              <a:t>Sudokus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Test</a:t>
            </a:r>
            <a:endParaRPr lang="es-CO" dirty="0" smtClean="0"/>
          </a:p>
          <a:p>
            <a:pPr lvl="1"/>
            <a:r>
              <a:rPr lang="en-US" u="sng" dirty="0" smtClean="0">
                <a:hlinkClick r:id="rId14"/>
              </a:rPr>
              <a:t>http://www.sudoku-online.org/</a:t>
            </a:r>
            <a:endParaRPr lang="es-CO" dirty="0" smtClean="0"/>
          </a:p>
          <a:p>
            <a:pPr lvl="1"/>
            <a:r>
              <a:rPr lang="en-US" u="sng" dirty="0" smtClean="0">
                <a:hlinkClick r:id="rId15"/>
              </a:rPr>
              <a:t>http://www.sudoku10.net/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Quelle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hlinkClick r:id="rId2"/>
              </a:rPr>
              <a:t>https://github.com/sebasgverde</a:t>
            </a:r>
            <a:r>
              <a:rPr lang="es-CO" dirty="0" smtClean="0"/>
              <a:t> </a:t>
            </a:r>
          </a:p>
          <a:p>
            <a:r>
              <a:rPr lang="es-CO" dirty="0" smtClean="0">
                <a:hlinkClick r:id="rId3"/>
              </a:rPr>
              <a:t>https://bitbucket.org/sebasgverde/evolutivesudoku</a:t>
            </a:r>
            <a:r>
              <a:rPr lang="es-CO" dirty="0" smtClean="0"/>
              <a:t>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Kode</a:t>
            </a:r>
            <a:endParaRPr lang="es-CO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Fragen</a:t>
            </a:r>
            <a:r>
              <a:rPr lang="es-CO" dirty="0" smtClean="0"/>
              <a:t>?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Vielen</a:t>
            </a:r>
            <a:r>
              <a:rPr lang="es-CO" dirty="0" smtClean="0"/>
              <a:t> </a:t>
            </a:r>
            <a:r>
              <a:rPr lang="es-CO" dirty="0" err="1" smtClean="0"/>
              <a:t>Dank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Classes</a:t>
            </a:r>
            <a:endParaRPr lang="es-CO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521" t="9627" r="23152" b="14005"/>
          <a:stretch>
            <a:fillRect/>
          </a:stretch>
        </p:blipFill>
        <p:spPr bwMode="auto">
          <a:xfrm>
            <a:off x="1979712" y="1196752"/>
            <a:ext cx="5544616" cy="492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GUI</a:t>
            </a:r>
            <a:endParaRPr lang="es-CO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1513" r="25000" b="5901"/>
          <a:stretch>
            <a:fillRect/>
          </a:stretch>
        </p:blipFill>
        <p:spPr bwMode="auto">
          <a:xfrm>
            <a:off x="1187624" y="1124744"/>
            <a:ext cx="6624736" cy="5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Console</a:t>
            </a:r>
            <a:endParaRPr lang="es-C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518" t="1672" r="34786" b="47416"/>
          <a:stretch>
            <a:fillRect/>
          </a:stretch>
        </p:blipFill>
        <p:spPr bwMode="auto">
          <a:xfrm>
            <a:off x="3707905" y="1484785"/>
            <a:ext cx="4860539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5607" t="9450" r="40938" b="41201"/>
          <a:stretch>
            <a:fillRect/>
          </a:stretch>
        </p:blipFill>
        <p:spPr bwMode="auto">
          <a:xfrm>
            <a:off x="3707904" y="4149080"/>
            <a:ext cx="4824536" cy="25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 l="14465" t="11949" r="57476" b="10751"/>
          <a:stretch>
            <a:fillRect/>
          </a:stretch>
        </p:blipFill>
        <p:spPr bwMode="auto">
          <a:xfrm>
            <a:off x="251520" y="1556792"/>
            <a:ext cx="264862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99536" y="1196752"/>
            <a:ext cx="9044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"080301004\r\n530674800\r\n006080700\r\n190832400\r\n003067095\r\n067000300\r\n008013040\r\n300506900\r\n674098031"</a:t>
            </a:r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ebastian\Desktop\250px-Sudoku-by-L2G-20050714_solution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412776"/>
            <a:ext cx="4576138" cy="479085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3923928" y="126876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Gene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6876256" y="335699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Chromosom</a:t>
            </a:r>
            <a:endParaRPr lang="es-CO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 smtClean="0"/>
              <a:t>Kodierung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1 </a:t>
            </a:r>
            <a:r>
              <a:rPr lang="es-CO" dirty="0" err="1" smtClean="0"/>
              <a:t>wert</a:t>
            </a:r>
            <a:r>
              <a:rPr lang="es-CO" dirty="0" smtClean="0"/>
              <a:t> = 1 Gene</a:t>
            </a:r>
          </a:p>
          <a:p>
            <a:endParaRPr lang="es-CO" dirty="0" smtClean="0"/>
          </a:p>
          <a:p>
            <a:r>
              <a:rPr lang="es-CO" dirty="0" smtClean="0"/>
              <a:t>1 </a:t>
            </a:r>
            <a:r>
              <a:rPr lang="es-CO" dirty="0" err="1" smtClean="0"/>
              <a:t>Zeile</a:t>
            </a:r>
            <a:r>
              <a:rPr lang="es-CO" dirty="0" smtClean="0"/>
              <a:t> = 1 </a:t>
            </a:r>
            <a:r>
              <a:rPr lang="es-CO" dirty="0" err="1" smtClean="0"/>
              <a:t>Chromosom</a:t>
            </a:r>
            <a:endParaRPr lang="es-CO" dirty="0" smtClean="0"/>
          </a:p>
          <a:p>
            <a:r>
              <a:rPr lang="es-CO" dirty="0" smtClean="0"/>
              <a:t>1 </a:t>
            </a:r>
            <a:r>
              <a:rPr lang="es-CO" dirty="0" err="1" smtClean="0"/>
              <a:t>Chromosom</a:t>
            </a:r>
            <a:r>
              <a:rPr lang="es-CO" dirty="0" smtClean="0"/>
              <a:t> = 9 Gene</a:t>
            </a:r>
          </a:p>
          <a:p>
            <a:endParaRPr lang="es-CO" dirty="0" smtClean="0"/>
          </a:p>
          <a:p>
            <a:r>
              <a:rPr lang="es-CO" dirty="0" smtClean="0"/>
              <a:t>1 Sudoku = 1 </a:t>
            </a:r>
            <a:r>
              <a:rPr lang="es-CO" dirty="0" err="1" smtClean="0"/>
              <a:t>Individuum</a:t>
            </a:r>
            <a:endParaRPr lang="es-CO" dirty="0" smtClean="0"/>
          </a:p>
          <a:p>
            <a:r>
              <a:rPr lang="es-CO" dirty="0" smtClean="0"/>
              <a:t>1 </a:t>
            </a:r>
            <a:r>
              <a:rPr lang="es-CO" dirty="0" err="1" smtClean="0"/>
              <a:t>Individuum</a:t>
            </a:r>
            <a:r>
              <a:rPr lang="es-CO" dirty="0" smtClean="0"/>
              <a:t> = 9 </a:t>
            </a:r>
            <a:r>
              <a:rPr lang="es-CO" dirty="0" err="1" smtClean="0"/>
              <a:t>Chromosomen</a:t>
            </a:r>
            <a:endParaRPr lang="es-CO" dirty="0" smtClean="0"/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O" dirty="0" smtClean="0"/>
              <a:t>080301004</a:t>
            </a:r>
          </a:p>
          <a:p>
            <a:pPr>
              <a:buNone/>
            </a:pPr>
            <a:r>
              <a:rPr lang="es-CO" dirty="0" smtClean="0"/>
              <a:t>530674800</a:t>
            </a:r>
          </a:p>
          <a:p>
            <a:pPr>
              <a:buNone/>
            </a:pPr>
            <a:r>
              <a:rPr lang="es-CO" dirty="0" smtClean="0"/>
              <a:t>006080700</a:t>
            </a:r>
          </a:p>
          <a:p>
            <a:pPr>
              <a:buNone/>
            </a:pPr>
            <a:r>
              <a:rPr lang="es-CO" dirty="0" smtClean="0"/>
              <a:t>190832400</a:t>
            </a:r>
          </a:p>
          <a:p>
            <a:pPr>
              <a:buNone/>
            </a:pPr>
            <a:r>
              <a:rPr lang="es-CO" dirty="0" smtClean="0"/>
              <a:t>003067095</a:t>
            </a:r>
          </a:p>
          <a:p>
            <a:pPr>
              <a:buNone/>
            </a:pPr>
            <a:r>
              <a:rPr lang="es-CO" dirty="0" smtClean="0"/>
              <a:t>067000300</a:t>
            </a:r>
          </a:p>
          <a:p>
            <a:pPr>
              <a:buNone/>
            </a:pPr>
            <a:r>
              <a:rPr lang="es-CO" dirty="0" smtClean="0"/>
              <a:t>008013040</a:t>
            </a:r>
          </a:p>
          <a:p>
            <a:pPr>
              <a:buNone/>
            </a:pPr>
            <a:r>
              <a:rPr lang="es-CO" dirty="0" smtClean="0"/>
              <a:t>300506900</a:t>
            </a:r>
          </a:p>
          <a:p>
            <a:pPr>
              <a:buNone/>
            </a:pPr>
            <a:r>
              <a:rPr lang="es-CO" dirty="0" smtClean="0"/>
              <a:t>674098031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20072" y="2348880"/>
            <a:ext cx="2736304" cy="424847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CO" dirty="0" smtClean="0">
                <a:latin typeface="Lucida Console" pitchFamily="49" charset="0"/>
              </a:rPr>
              <a:t>789|321|654</a:t>
            </a:r>
          </a:p>
          <a:p>
            <a:pPr>
              <a:buNone/>
            </a:pPr>
            <a:r>
              <a:rPr lang="es-CO" dirty="0" smtClean="0">
                <a:latin typeface="Lucida Console" pitchFamily="49" charset="0"/>
              </a:rPr>
              <a:t>531|674|829</a:t>
            </a:r>
          </a:p>
          <a:p>
            <a:pPr>
              <a:buNone/>
            </a:pPr>
            <a:r>
              <a:rPr lang="es-CO" dirty="0" smtClean="0">
                <a:latin typeface="Lucida Console" pitchFamily="49" charset="0"/>
              </a:rPr>
              <a:t>416|289|735</a:t>
            </a:r>
          </a:p>
          <a:p>
            <a:pPr>
              <a:buNone/>
            </a:pPr>
            <a:r>
              <a:rPr lang="es-CO" dirty="0" smtClean="0">
                <a:latin typeface="Lucida Console" pitchFamily="49" charset="0"/>
              </a:rPr>
              <a:t>--- --- ---</a:t>
            </a:r>
          </a:p>
          <a:p>
            <a:pPr>
              <a:buNone/>
            </a:pPr>
            <a:r>
              <a:rPr lang="es-CO" dirty="0" smtClean="0">
                <a:latin typeface="Lucida Console" pitchFamily="49" charset="0"/>
              </a:rPr>
              <a:t>195|832|467</a:t>
            </a:r>
          </a:p>
          <a:p>
            <a:pPr>
              <a:buNone/>
            </a:pPr>
            <a:r>
              <a:rPr lang="es-CO" dirty="0" smtClean="0">
                <a:latin typeface="Lucida Console" pitchFamily="49" charset="0"/>
              </a:rPr>
              <a:t>483|267|195</a:t>
            </a:r>
          </a:p>
          <a:p>
            <a:pPr>
              <a:buNone/>
            </a:pPr>
            <a:r>
              <a:rPr lang="es-CO" dirty="0" smtClean="0">
                <a:latin typeface="Lucida Console" pitchFamily="49" charset="0"/>
              </a:rPr>
              <a:t>267|145|389</a:t>
            </a:r>
          </a:p>
          <a:p>
            <a:pPr>
              <a:buNone/>
            </a:pPr>
            <a:r>
              <a:rPr lang="es-CO" dirty="0" smtClean="0">
                <a:latin typeface="Lucida Console" pitchFamily="49" charset="0"/>
              </a:rPr>
              <a:t>--- --- ---</a:t>
            </a:r>
          </a:p>
          <a:p>
            <a:pPr>
              <a:buNone/>
            </a:pPr>
            <a:r>
              <a:rPr lang="es-CO" dirty="0" smtClean="0">
                <a:latin typeface="Lucida Console" pitchFamily="49" charset="0"/>
              </a:rPr>
              <a:t>758|913|246</a:t>
            </a:r>
          </a:p>
          <a:p>
            <a:pPr>
              <a:buNone/>
            </a:pPr>
            <a:r>
              <a:rPr lang="es-CO" dirty="0" smtClean="0">
                <a:latin typeface="Lucida Console" pitchFamily="49" charset="0"/>
              </a:rPr>
              <a:t>312|546|978</a:t>
            </a:r>
          </a:p>
          <a:p>
            <a:pPr>
              <a:buNone/>
            </a:pPr>
            <a:r>
              <a:rPr lang="es-CO" dirty="0" smtClean="0">
                <a:latin typeface="Lucida Console" pitchFamily="49" charset="0"/>
              </a:rPr>
              <a:t>674|298|531</a:t>
            </a:r>
            <a:endParaRPr lang="es-CO" dirty="0">
              <a:latin typeface="Lucida Console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Erste</a:t>
            </a:r>
            <a:r>
              <a:rPr lang="en-US" b="1" dirty="0" smtClean="0"/>
              <a:t> Population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1475656" y="2564904"/>
            <a:ext cx="216024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sz="2500" dirty="0" smtClean="0"/>
              <a:t>080301004</a:t>
            </a:r>
          </a:p>
          <a:p>
            <a:pPr>
              <a:buNone/>
            </a:pPr>
            <a:r>
              <a:rPr lang="es-CO" sz="2500" dirty="0" smtClean="0"/>
              <a:t>530674800</a:t>
            </a:r>
          </a:p>
          <a:p>
            <a:pPr>
              <a:buNone/>
            </a:pPr>
            <a:r>
              <a:rPr lang="es-CO" sz="2500" dirty="0" smtClean="0"/>
              <a:t>006080700</a:t>
            </a:r>
          </a:p>
          <a:p>
            <a:pPr>
              <a:buNone/>
            </a:pPr>
            <a:r>
              <a:rPr lang="es-CO" sz="2500" dirty="0" smtClean="0"/>
              <a:t>190832400</a:t>
            </a:r>
          </a:p>
          <a:p>
            <a:pPr>
              <a:buNone/>
            </a:pPr>
            <a:r>
              <a:rPr lang="es-CO" sz="2500" dirty="0" smtClean="0"/>
              <a:t>003067095</a:t>
            </a:r>
          </a:p>
          <a:p>
            <a:pPr>
              <a:buNone/>
            </a:pPr>
            <a:r>
              <a:rPr lang="es-CO" sz="2500" dirty="0" smtClean="0"/>
              <a:t>067000300</a:t>
            </a:r>
          </a:p>
          <a:p>
            <a:pPr>
              <a:buNone/>
            </a:pPr>
            <a:r>
              <a:rPr lang="es-CO" sz="2500" dirty="0" smtClean="0"/>
              <a:t>008013040</a:t>
            </a:r>
          </a:p>
          <a:p>
            <a:pPr>
              <a:buNone/>
            </a:pPr>
            <a:r>
              <a:rPr lang="es-CO" sz="2500" dirty="0" smtClean="0"/>
              <a:t>300506900</a:t>
            </a:r>
          </a:p>
          <a:p>
            <a:pPr>
              <a:buNone/>
            </a:pPr>
            <a:r>
              <a:rPr lang="es-CO" sz="2500" dirty="0" smtClean="0"/>
              <a:t>674098031</a:t>
            </a:r>
            <a:endParaRPr lang="es-CO" sz="2500" dirty="0"/>
          </a:p>
        </p:txBody>
      </p:sp>
      <p:sp>
        <p:nvSpPr>
          <p:cNvPr id="7" name="6 Flecha a la derecha con muesca"/>
          <p:cNvSpPr/>
          <p:nvPr/>
        </p:nvSpPr>
        <p:spPr>
          <a:xfrm>
            <a:off x="4067944" y="4221088"/>
            <a:ext cx="731180" cy="43178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755576" y="1484784"/>
            <a:ext cx="288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O" dirty="0" err="1" smtClean="0"/>
              <a:t>Random</a:t>
            </a:r>
            <a:r>
              <a:rPr lang="es-CO" dirty="0" smtClean="0"/>
              <a:t> </a:t>
            </a:r>
            <a:r>
              <a:rPr lang="es-CO" dirty="0" err="1" smtClean="0"/>
              <a:t>Werte</a:t>
            </a:r>
            <a:endParaRPr lang="es-CO" dirty="0" smtClean="0"/>
          </a:p>
          <a:p>
            <a:pPr>
              <a:buFont typeface="Arial" pitchFamily="34" charset="0"/>
              <a:buChar char="•"/>
            </a:pPr>
            <a:r>
              <a:rPr lang="es-CO" dirty="0" err="1" smtClean="0"/>
              <a:t>Random</a:t>
            </a:r>
            <a:r>
              <a:rPr lang="es-CO" dirty="0" smtClean="0"/>
              <a:t> </a:t>
            </a:r>
            <a:r>
              <a:rPr lang="es-CO" dirty="0" err="1" smtClean="0"/>
              <a:t>Permutationen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571</TotalTime>
  <Words>450</Words>
  <Application>Microsoft Office PowerPoint</Application>
  <PresentationFormat>Presentación en pantalla (4:3)</PresentationFormat>
  <Paragraphs>265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Concurrencia</vt:lpstr>
      <vt:lpstr>Beispielimplementierung: Evolutionäre Lösung des Sudoku-Problems </vt:lpstr>
      <vt:lpstr>Dokumentation</vt:lpstr>
      <vt:lpstr>Classes</vt:lpstr>
      <vt:lpstr>GUI</vt:lpstr>
      <vt:lpstr>Console</vt:lpstr>
      <vt:lpstr>Kodierung </vt:lpstr>
      <vt:lpstr>Diapositiva 7</vt:lpstr>
      <vt:lpstr>Input</vt:lpstr>
      <vt:lpstr>Erste Population</vt:lpstr>
      <vt:lpstr>Fitness</vt:lpstr>
      <vt:lpstr>Operatoren</vt:lpstr>
      <vt:lpstr>Mutation</vt:lpstr>
      <vt:lpstr>Variation 1</vt:lpstr>
      <vt:lpstr>Variation 2</vt:lpstr>
      <vt:lpstr>Crossover</vt:lpstr>
      <vt:lpstr>Crossover </vt:lpstr>
      <vt:lpstr>Selektion</vt:lpstr>
      <vt:lpstr>Lokales Maximum</vt:lpstr>
      <vt:lpstr>Algorithmien </vt:lpstr>
      <vt:lpstr>Diapositiva 20</vt:lpstr>
      <vt:lpstr>Fazit</vt:lpstr>
      <vt:lpstr>Quelle</vt:lpstr>
      <vt:lpstr>Kode</vt:lpstr>
      <vt:lpstr>Fragen?</vt:lpstr>
      <vt:lpstr>Vielen Dank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Beispielimplementierung: Evolutionäre Lösung des Sudoku-Problems</dc:title>
  <dc:creator>sebastian</dc:creator>
  <cp:lastModifiedBy>sebastian</cp:lastModifiedBy>
  <cp:revision>55</cp:revision>
  <dcterms:created xsi:type="dcterms:W3CDTF">2015-01-16T20:02:10Z</dcterms:created>
  <dcterms:modified xsi:type="dcterms:W3CDTF">2015-02-02T16:27:58Z</dcterms:modified>
</cp:coreProperties>
</file>