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01"/>
  </p:normalViewPr>
  <p:slideViewPr>
    <p:cSldViewPr snapToGrid="0" snapToObjects="1" showGuides="1">
      <p:cViewPr varScale="1">
        <p:scale>
          <a:sx n="98" d="100"/>
          <a:sy n="98" d="100"/>
        </p:scale>
        <p:origin x="48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a:t>4/10/20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a:t>4/10/20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a:t>4/10/20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a:t>4/10/20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a:t>4/10/20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a:t>4/10/20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a:t>4/10/20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5181-D60C-3D48-B8CD-210362728986}"/>
              </a:ext>
            </a:extLst>
          </p:cNvPr>
          <p:cNvSpPr>
            <a:spLocks noGrp="1"/>
          </p:cNvSpPr>
          <p:nvPr>
            <p:ph type="ctrTitle"/>
          </p:nvPr>
        </p:nvSpPr>
        <p:spPr/>
        <p:txBody>
          <a:bodyPr/>
          <a:lstStyle/>
          <a:p>
            <a:r>
              <a:rPr lang="es-ES" dirty="0" err="1"/>
              <a:t>Spanish</a:t>
            </a:r>
            <a:r>
              <a:rPr lang="es-ES"/>
              <a:t> </a:t>
            </a:r>
            <a:r>
              <a:rPr lang="es-ES" err="1"/>
              <a:t>Experience</a:t>
            </a:r>
            <a:r>
              <a:rPr lang="es-ES"/>
              <a:t> Center in New York City</a:t>
            </a:r>
          </a:p>
        </p:txBody>
      </p:sp>
      <p:sp>
        <p:nvSpPr>
          <p:cNvPr id="3" name="Subtitle 2">
            <a:extLst>
              <a:ext uri="{FF2B5EF4-FFF2-40B4-BE49-F238E27FC236}">
                <a16:creationId xmlns:a16="http://schemas.microsoft.com/office/drawing/2014/main" id="{6F86F09A-D565-0D40-BF6D-E72958401773}"/>
              </a:ext>
            </a:extLst>
          </p:cNvPr>
          <p:cNvSpPr>
            <a:spLocks noGrp="1"/>
          </p:cNvSpPr>
          <p:nvPr>
            <p:ph type="subTitle" idx="1"/>
          </p:nvPr>
        </p:nvSpPr>
        <p:spPr/>
        <p:txBody>
          <a:bodyPr>
            <a:normAutofit lnSpcReduction="10000"/>
          </a:bodyPr>
          <a:lstStyle/>
          <a:p>
            <a:r>
              <a:rPr lang="es-ES" err="1"/>
              <a:t>Coursera</a:t>
            </a:r>
            <a:r>
              <a:rPr lang="es-ES"/>
              <a:t> </a:t>
            </a:r>
            <a:r>
              <a:rPr lang="es-ES" err="1"/>
              <a:t>Capstone</a:t>
            </a:r>
            <a:r>
              <a:rPr lang="es-ES"/>
              <a:t> final </a:t>
            </a:r>
            <a:r>
              <a:rPr lang="es-ES" err="1"/>
              <a:t>Assignment</a:t>
            </a:r>
            <a:endParaRPr lang="es-ES"/>
          </a:p>
          <a:p>
            <a:r>
              <a:rPr lang="es-ES" err="1"/>
              <a:t>April</a:t>
            </a:r>
            <a:r>
              <a:rPr lang="es-ES"/>
              <a:t> 2020</a:t>
            </a:r>
          </a:p>
          <a:p>
            <a:r>
              <a:rPr lang="es-ES"/>
              <a:t>Sebastián </a:t>
            </a:r>
            <a:r>
              <a:rPr lang="es-ES" err="1"/>
              <a:t>Junca</a:t>
            </a:r>
            <a:endParaRPr lang="es-ES"/>
          </a:p>
        </p:txBody>
      </p:sp>
    </p:spTree>
    <p:extLst>
      <p:ext uri="{BB962C8B-B14F-4D97-AF65-F5344CB8AC3E}">
        <p14:creationId xmlns:p14="http://schemas.microsoft.com/office/powerpoint/2010/main" val="4287603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7D9E71-0B33-3C41-8661-4544BC1D1D69}"/>
              </a:ext>
            </a:extLst>
          </p:cNvPr>
          <p:cNvSpPr>
            <a:spLocks noGrp="1"/>
          </p:cNvSpPr>
          <p:nvPr>
            <p:ph type="title"/>
          </p:nvPr>
        </p:nvSpPr>
        <p:spPr>
          <a:xfrm>
            <a:off x="680321" y="753228"/>
            <a:ext cx="9613861" cy="1080938"/>
          </a:xfrm>
        </p:spPr>
        <p:txBody>
          <a:bodyPr/>
          <a:lstStyle/>
          <a:p>
            <a:r>
              <a:rPr lang="es-ES" dirty="0" err="1"/>
              <a:t>Results</a:t>
            </a:r>
            <a:endParaRPr lang="es-ES" dirty="0"/>
          </a:p>
        </p:txBody>
      </p:sp>
      <p:sp>
        <p:nvSpPr>
          <p:cNvPr id="5" name="Rectangle 4">
            <a:extLst>
              <a:ext uri="{FF2B5EF4-FFF2-40B4-BE49-F238E27FC236}">
                <a16:creationId xmlns:a16="http://schemas.microsoft.com/office/drawing/2014/main" id="{23513C24-2F0C-AD49-8716-FF9FBEFB5522}"/>
              </a:ext>
            </a:extLst>
          </p:cNvPr>
          <p:cNvSpPr/>
          <p:nvPr/>
        </p:nvSpPr>
        <p:spPr>
          <a:xfrm>
            <a:off x="1358537" y="2780825"/>
            <a:ext cx="8804366" cy="2677656"/>
          </a:xfrm>
          <a:prstGeom prst="rect">
            <a:avLst/>
          </a:prstGeom>
        </p:spPr>
        <p:txBody>
          <a:bodyPr wrap="square">
            <a:spAutoFit/>
          </a:bodyPr>
          <a:lstStyle/>
          <a:p>
            <a:pPr algn="ctr"/>
            <a:r>
              <a:rPr lang="en-US" sz="2400">
                <a:latin typeface="-apple-system"/>
              </a:rPr>
              <a:t>Based on the data, Boroughs like Brooklyn and Manhattan have the most wine shops and wine bars. This could indicate those Boroughs are ideal to open a new store. From all the neighbourhoods of Brooklyn and Manhattan, Williamsburg, East Flatbush, Windsor Terrace , South Side, and North Side are perhaps the most ideal locations to open a new experience center of Spanish Wine and Tapas.</a:t>
            </a:r>
            <a:endParaRPr lang="en-US" sz="2400" b="0" i="0" u="none" strike="noStrike">
              <a:effectLst/>
              <a:latin typeface="-apple-system"/>
            </a:endParaRPr>
          </a:p>
        </p:txBody>
      </p:sp>
    </p:spTree>
    <p:extLst>
      <p:ext uri="{BB962C8B-B14F-4D97-AF65-F5344CB8AC3E}">
        <p14:creationId xmlns:p14="http://schemas.microsoft.com/office/powerpoint/2010/main" val="381577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DD54-728A-EF4A-B60D-C3DD3544389B}"/>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7C18DF24-070C-1E47-BAA1-0E8C161E931D}"/>
              </a:ext>
            </a:extLst>
          </p:cNvPr>
          <p:cNvSpPr>
            <a:spLocks noGrp="1"/>
          </p:cNvSpPr>
          <p:nvPr>
            <p:ph idx="1"/>
          </p:nvPr>
        </p:nvSpPr>
        <p:spPr>
          <a:xfrm>
            <a:off x="680321" y="2336873"/>
            <a:ext cx="9613861" cy="2418007"/>
          </a:xfrm>
        </p:spPr>
        <p:txBody>
          <a:bodyPr>
            <a:normAutofit/>
          </a:bodyPr>
          <a:lstStyle/>
          <a:p>
            <a:pPr marL="0" indent="0">
              <a:buNone/>
            </a:pPr>
            <a:r>
              <a:rPr lang="en-US" dirty="0"/>
              <a:t>This methodology works perfect in order to understand - based on the number of venues - where is the best possible location to open a new business. However, there are a lot of different factors that have to be included such as (land use, communities and culture of the area, security, transport, and more). Gathering the data of all the variables is a good exercise that requires field work and a deep market analysis.</a:t>
            </a:r>
          </a:p>
        </p:txBody>
      </p:sp>
    </p:spTree>
    <p:extLst>
      <p:ext uri="{BB962C8B-B14F-4D97-AF65-F5344CB8AC3E}">
        <p14:creationId xmlns:p14="http://schemas.microsoft.com/office/powerpoint/2010/main" val="132808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DD54-728A-EF4A-B60D-C3DD3544389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18DF24-070C-1E47-BAA1-0E8C161E931D}"/>
              </a:ext>
            </a:extLst>
          </p:cNvPr>
          <p:cNvSpPr>
            <a:spLocks noGrp="1"/>
          </p:cNvSpPr>
          <p:nvPr>
            <p:ph idx="1"/>
          </p:nvPr>
        </p:nvSpPr>
        <p:spPr>
          <a:xfrm>
            <a:off x="680321" y="2336873"/>
            <a:ext cx="9613861" cy="2418007"/>
          </a:xfrm>
        </p:spPr>
        <p:txBody>
          <a:bodyPr>
            <a:normAutofit/>
          </a:bodyPr>
          <a:lstStyle/>
          <a:p>
            <a:pPr marL="0" indent="0">
              <a:buNone/>
            </a:pPr>
            <a:r>
              <a:rPr lang="en-US" dirty="0"/>
              <a:t>For areas like marketing, Machine Learning is an excellent tool to increase the available data and analysis to make more and better decisions. This methodology must be complemented with other techniques such as deep market analysis in order to be sure that opening a Spanish wine and tapas experience center is going to be a success business or not.</a:t>
            </a:r>
          </a:p>
        </p:txBody>
      </p:sp>
    </p:spTree>
    <p:extLst>
      <p:ext uri="{BB962C8B-B14F-4D97-AF65-F5344CB8AC3E}">
        <p14:creationId xmlns:p14="http://schemas.microsoft.com/office/powerpoint/2010/main" val="167820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8419-5930-FC4A-B325-FF0B855C835D}"/>
              </a:ext>
            </a:extLst>
          </p:cNvPr>
          <p:cNvSpPr>
            <a:spLocks noGrp="1"/>
          </p:cNvSpPr>
          <p:nvPr>
            <p:ph type="title"/>
          </p:nvPr>
        </p:nvSpPr>
        <p:spPr/>
        <p:txBody>
          <a:bodyPr/>
          <a:lstStyle/>
          <a:p>
            <a:r>
              <a:rPr lang="es-ES" err="1"/>
              <a:t>Index</a:t>
            </a:r>
            <a:endParaRPr lang="es-ES"/>
          </a:p>
        </p:txBody>
      </p:sp>
      <p:sp>
        <p:nvSpPr>
          <p:cNvPr id="3" name="Content Placeholder 2">
            <a:extLst>
              <a:ext uri="{FF2B5EF4-FFF2-40B4-BE49-F238E27FC236}">
                <a16:creationId xmlns:a16="http://schemas.microsoft.com/office/drawing/2014/main" id="{4D6ADB04-70C2-334F-AF52-4DD8376BA9FA}"/>
              </a:ext>
            </a:extLst>
          </p:cNvPr>
          <p:cNvSpPr>
            <a:spLocks noGrp="1"/>
          </p:cNvSpPr>
          <p:nvPr>
            <p:ph idx="1"/>
          </p:nvPr>
        </p:nvSpPr>
        <p:spPr/>
        <p:txBody>
          <a:bodyPr/>
          <a:lstStyle/>
          <a:p>
            <a:pPr marL="457200" indent="-457200">
              <a:buFont typeface="+mj-lt"/>
              <a:buAutoNum type="arabicPeriod"/>
            </a:pPr>
            <a:r>
              <a:rPr lang="es-ES" err="1"/>
              <a:t>Introduction</a:t>
            </a:r>
            <a:r>
              <a:rPr lang="es-ES"/>
              <a:t> – </a:t>
            </a:r>
            <a:r>
              <a:rPr lang="es-ES" err="1"/>
              <a:t>Description</a:t>
            </a:r>
            <a:endParaRPr lang="es-ES"/>
          </a:p>
          <a:p>
            <a:pPr marL="457200" indent="-457200">
              <a:buFont typeface="+mj-lt"/>
              <a:buAutoNum type="arabicPeriod"/>
            </a:pPr>
            <a:r>
              <a:rPr lang="es-ES"/>
              <a:t>Data</a:t>
            </a:r>
          </a:p>
          <a:p>
            <a:pPr marL="457200" indent="-457200">
              <a:buFont typeface="+mj-lt"/>
              <a:buAutoNum type="arabicPeriod"/>
            </a:pPr>
            <a:r>
              <a:rPr lang="es-ES" err="1"/>
              <a:t>Methodology</a:t>
            </a:r>
            <a:endParaRPr lang="es-ES"/>
          </a:p>
          <a:p>
            <a:pPr marL="457200" indent="-457200">
              <a:buFont typeface="+mj-lt"/>
              <a:buAutoNum type="arabicPeriod"/>
            </a:pPr>
            <a:r>
              <a:rPr lang="es-ES" err="1"/>
              <a:t>Results</a:t>
            </a:r>
            <a:endParaRPr lang="es-ES"/>
          </a:p>
          <a:p>
            <a:pPr marL="457200" indent="-457200">
              <a:buFont typeface="+mj-lt"/>
              <a:buAutoNum type="arabicPeriod"/>
            </a:pPr>
            <a:r>
              <a:rPr lang="es-ES" err="1"/>
              <a:t>Discussion</a:t>
            </a:r>
            <a:endParaRPr lang="es-ES"/>
          </a:p>
          <a:p>
            <a:pPr marL="457200" indent="-457200">
              <a:buFont typeface="+mj-lt"/>
              <a:buAutoNum type="arabicPeriod"/>
            </a:pPr>
            <a:r>
              <a:rPr lang="es-ES" err="1"/>
              <a:t>Conclusion</a:t>
            </a:r>
            <a:endParaRPr lang="es-ES"/>
          </a:p>
          <a:p>
            <a:pPr marL="457200" indent="-457200">
              <a:buFont typeface="+mj-lt"/>
              <a:buAutoNum type="arabicPeriod"/>
            </a:pPr>
            <a:endParaRPr lang="es-ES"/>
          </a:p>
        </p:txBody>
      </p:sp>
    </p:spTree>
    <p:extLst>
      <p:ext uri="{BB962C8B-B14F-4D97-AF65-F5344CB8AC3E}">
        <p14:creationId xmlns:p14="http://schemas.microsoft.com/office/powerpoint/2010/main" val="293863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2DE9-334C-5342-80B1-B8A85278036B}"/>
              </a:ext>
            </a:extLst>
          </p:cNvPr>
          <p:cNvSpPr>
            <a:spLocks noGrp="1"/>
          </p:cNvSpPr>
          <p:nvPr>
            <p:ph type="title"/>
          </p:nvPr>
        </p:nvSpPr>
        <p:spPr/>
        <p:txBody>
          <a:bodyPr/>
          <a:lstStyle/>
          <a:p>
            <a:r>
              <a:rPr lang="es-ES" err="1"/>
              <a:t>Introduction</a:t>
            </a:r>
            <a:endParaRPr lang="es-ES"/>
          </a:p>
        </p:txBody>
      </p:sp>
      <p:sp>
        <p:nvSpPr>
          <p:cNvPr id="3" name="Content Placeholder 2">
            <a:extLst>
              <a:ext uri="{FF2B5EF4-FFF2-40B4-BE49-F238E27FC236}">
                <a16:creationId xmlns:a16="http://schemas.microsoft.com/office/drawing/2014/main" id="{B64314FE-51EC-CB4A-A390-003737B942F9}"/>
              </a:ext>
            </a:extLst>
          </p:cNvPr>
          <p:cNvSpPr>
            <a:spLocks noGrp="1"/>
          </p:cNvSpPr>
          <p:nvPr>
            <p:ph idx="1"/>
          </p:nvPr>
        </p:nvSpPr>
        <p:spPr/>
        <p:txBody>
          <a:bodyPr>
            <a:normAutofit fontScale="70000" lnSpcReduction="20000"/>
          </a:bodyPr>
          <a:lstStyle/>
          <a:p>
            <a:pPr marL="0" indent="0">
              <a:buNone/>
            </a:pPr>
            <a:r>
              <a:rPr lang="es-ES"/>
              <a:t>I </a:t>
            </a:r>
            <a:r>
              <a:rPr lang="es-ES" err="1"/>
              <a:t>have</a:t>
            </a:r>
            <a:r>
              <a:rPr lang="es-ES"/>
              <a:t> a </a:t>
            </a:r>
            <a:r>
              <a:rPr lang="es-ES" err="1"/>
              <a:t>passion</a:t>
            </a:r>
            <a:r>
              <a:rPr lang="es-ES"/>
              <a:t> </a:t>
            </a:r>
            <a:r>
              <a:rPr lang="es-ES" err="1"/>
              <a:t>for</a:t>
            </a:r>
            <a:r>
              <a:rPr lang="es-ES"/>
              <a:t> </a:t>
            </a:r>
            <a:r>
              <a:rPr lang="es-ES" err="1"/>
              <a:t>wines</a:t>
            </a:r>
            <a:r>
              <a:rPr lang="es-ES"/>
              <a:t> and </a:t>
            </a:r>
            <a:r>
              <a:rPr lang="es-ES" err="1"/>
              <a:t>food</a:t>
            </a:r>
            <a:r>
              <a:rPr lang="es-ES"/>
              <a:t>, </a:t>
            </a:r>
            <a:r>
              <a:rPr lang="es-ES" err="1"/>
              <a:t>after</a:t>
            </a:r>
            <a:r>
              <a:rPr lang="es-ES"/>
              <a:t> living in Madrid and Barcelona I can </a:t>
            </a:r>
            <a:r>
              <a:rPr lang="es-ES" err="1"/>
              <a:t>tell</a:t>
            </a:r>
            <a:r>
              <a:rPr lang="es-ES"/>
              <a:t> </a:t>
            </a:r>
            <a:r>
              <a:rPr lang="es-ES" err="1"/>
              <a:t>that</a:t>
            </a:r>
            <a:r>
              <a:rPr lang="es-ES"/>
              <a:t> </a:t>
            </a:r>
            <a:r>
              <a:rPr lang="es-ES" err="1"/>
              <a:t>Spanish</a:t>
            </a:r>
            <a:r>
              <a:rPr lang="es-ES"/>
              <a:t> </a:t>
            </a:r>
            <a:r>
              <a:rPr lang="es-ES" err="1"/>
              <a:t>food</a:t>
            </a:r>
            <a:r>
              <a:rPr lang="es-ES"/>
              <a:t> combines </a:t>
            </a:r>
            <a:r>
              <a:rPr lang="es-ES" err="1"/>
              <a:t>great</a:t>
            </a:r>
            <a:r>
              <a:rPr lang="es-ES"/>
              <a:t> taste and </a:t>
            </a:r>
            <a:r>
              <a:rPr lang="es-ES" err="1"/>
              <a:t>sophistication</a:t>
            </a:r>
            <a:r>
              <a:rPr lang="es-ES"/>
              <a:t> </a:t>
            </a:r>
            <a:r>
              <a:rPr lang="es-ES" err="1"/>
              <a:t>which</a:t>
            </a:r>
            <a:r>
              <a:rPr lang="es-ES"/>
              <a:t> </a:t>
            </a:r>
            <a:r>
              <a:rPr lang="es-ES" err="1"/>
              <a:t>results</a:t>
            </a:r>
            <a:r>
              <a:rPr lang="es-ES"/>
              <a:t> in </a:t>
            </a:r>
            <a:r>
              <a:rPr lang="es-ES" err="1"/>
              <a:t>an</a:t>
            </a:r>
            <a:r>
              <a:rPr lang="es-ES"/>
              <a:t> </a:t>
            </a:r>
            <a:r>
              <a:rPr lang="es-ES" err="1"/>
              <a:t>excellent</a:t>
            </a:r>
            <a:r>
              <a:rPr lang="es-ES"/>
              <a:t> </a:t>
            </a:r>
            <a:r>
              <a:rPr lang="es-ES" err="1"/>
              <a:t>business</a:t>
            </a:r>
            <a:r>
              <a:rPr lang="es-ES"/>
              <a:t> </a:t>
            </a:r>
            <a:r>
              <a:rPr lang="es-ES" err="1"/>
              <a:t>opportunity</a:t>
            </a:r>
            <a:r>
              <a:rPr lang="es-ES"/>
              <a:t> </a:t>
            </a:r>
            <a:r>
              <a:rPr lang="es-ES" err="1"/>
              <a:t>around</a:t>
            </a:r>
            <a:r>
              <a:rPr lang="es-ES"/>
              <a:t> </a:t>
            </a:r>
            <a:r>
              <a:rPr lang="es-ES" err="1"/>
              <a:t>the</a:t>
            </a:r>
            <a:r>
              <a:rPr lang="es-ES"/>
              <a:t> </a:t>
            </a:r>
            <a:r>
              <a:rPr lang="es-ES" err="1"/>
              <a:t>world</a:t>
            </a:r>
            <a:r>
              <a:rPr lang="es-ES"/>
              <a:t>.</a:t>
            </a:r>
          </a:p>
          <a:p>
            <a:pPr marL="0" indent="0">
              <a:buNone/>
            </a:pPr>
            <a:r>
              <a:rPr lang="es-ES" err="1"/>
              <a:t>One</a:t>
            </a:r>
            <a:r>
              <a:rPr lang="es-ES"/>
              <a:t> of </a:t>
            </a:r>
            <a:r>
              <a:rPr lang="es-ES" err="1"/>
              <a:t>my</a:t>
            </a:r>
            <a:r>
              <a:rPr lang="es-ES"/>
              <a:t> short </a:t>
            </a:r>
            <a:r>
              <a:rPr lang="es-ES" err="1"/>
              <a:t>term</a:t>
            </a:r>
            <a:r>
              <a:rPr lang="es-ES"/>
              <a:t> </a:t>
            </a:r>
            <a:r>
              <a:rPr lang="es-ES" err="1"/>
              <a:t>plans</a:t>
            </a:r>
            <a:r>
              <a:rPr lang="es-ES"/>
              <a:t> </a:t>
            </a:r>
            <a:r>
              <a:rPr lang="es-ES" err="1"/>
              <a:t>is</a:t>
            </a:r>
            <a:r>
              <a:rPr lang="es-ES"/>
              <a:t> to </a:t>
            </a:r>
            <a:r>
              <a:rPr lang="es-ES" err="1"/>
              <a:t>move</a:t>
            </a:r>
            <a:r>
              <a:rPr lang="es-ES"/>
              <a:t> to NY City and </a:t>
            </a:r>
            <a:r>
              <a:rPr lang="es-ES" err="1"/>
              <a:t>implement</a:t>
            </a:r>
            <a:r>
              <a:rPr lang="es-ES"/>
              <a:t> </a:t>
            </a:r>
            <a:r>
              <a:rPr lang="es-ES" err="1"/>
              <a:t>one</a:t>
            </a:r>
            <a:r>
              <a:rPr lang="es-ES"/>
              <a:t> of </a:t>
            </a:r>
            <a:r>
              <a:rPr lang="es-ES" err="1"/>
              <a:t>my</a:t>
            </a:r>
            <a:r>
              <a:rPr lang="es-ES"/>
              <a:t> </a:t>
            </a:r>
            <a:r>
              <a:rPr lang="es-ES" err="1"/>
              <a:t>different</a:t>
            </a:r>
            <a:r>
              <a:rPr lang="es-ES"/>
              <a:t> </a:t>
            </a:r>
            <a:r>
              <a:rPr lang="es-ES" err="1"/>
              <a:t>business</a:t>
            </a:r>
            <a:r>
              <a:rPr lang="es-ES"/>
              <a:t> ideas. </a:t>
            </a:r>
            <a:r>
              <a:rPr lang="es-ES" err="1"/>
              <a:t>However</a:t>
            </a:r>
            <a:r>
              <a:rPr lang="es-ES"/>
              <a:t>, </a:t>
            </a:r>
            <a:r>
              <a:rPr lang="es-ES" err="1"/>
              <a:t>having</a:t>
            </a:r>
            <a:r>
              <a:rPr lang="es-ES"/>
              <a:t> a </a:t>
            </a:r>
            <a:r>
              <a:rPr lang="es-ES" err="1"/>
              <a:t>Spanish</a:t>
            </a:r>
            <a:r>
              <a:rPr lang="es-ES"/>
              <a:t> restaurant </a:t>
            </a:r>
            <a:r>
              <a:rPr lang="es-ES" err="1"/>
              <a:t>is</a:t>
            </a:r>
            <a:r>
              <a:rPr lang="es-ES"/>
              <a:t> </a:t>
            </a:r>
            <a:r>
              <a:rPr lang="es-ES" err="1"/>
              <a:t>something</a:t>
            </a:r>
            <a:r>
              <a:rPr lang="es-ES"/>
              <a:t> quite </a:t>
            </a:r>
            <a:r>
              <a:rPr lang="es-ES" err="1"/>
              <a:t>common</a:t>
            </a:r>
            <a:r>
              <a:rPr lang="es-ES"/>
              <a:t> in </a:t>
            </a:r>
            <a:r>
              <a:rPr lang="es-ES" err="1"/>
              <a:t>big</a:t>
            </a:r>
            <a:r>
              <a:rPr lang="es-ES"/>
              <a:t> </a:t>
            </a:r>
            <a:r>
              <a:rPr lang="es-ES" err="1"/>
              <a:t>cities</a:t>
            </a:r>
            <a:r>
              <a:rPr lang="es-ES"/>
              <a:t> </a:t>
            </a:r>
            <a:r>
              <a:rPr lang="es-ES" err="1"/>
              <a:t>such</a:t>
            </a:r>
            <a:r>
              <a:rPr lang="es-ES"/>
              <a:t> as NY, </a:t>
            </a:r>
            <a:r>
              <a:rPr lang="es-ES" err="1"/>
              <a:t>this</a:t>
            </a:r>
            <a:r>
              <a:rPr lang="es-ES"/>
              <a:t> </a:t>
            </a:r>
            <a:r>
              <a:rPr lang="es-ES" err="1"/>
              <a:t>is</a:t>
            </a:r>
            <a:r>
              <a:rPr lang="es-ES"/>
              <a:t> </a:t>
            </a:r>
            <a:r>
              <a:rPr lang="es-ES" err="1"/>
              <a:t>why</a:t>
            </a:r>
            <a:r>
              <a:rPr lang="es-ES"/>
              <a:t> I </a:t>
            </a:r>
            <a:r>
              <a:rPr lang="es-ES" err="1"/>
              <a:t>have</a:t>
            </a:r>
            <a:r>
              <a:rPr lang="es-ES"/>
              <a:t> </a:t>
            </a:r>
            <a:r>
              <a:rPr lang="es-ES" err="1"/>
              <a:t>decided</a:t>
            </a:r>
            <a:r>
              <a:rPr lang="es-ES"/>
              <a:t> to </a:t>
            </a:r>
            <a:r>
              <a:rPr lang="es-ES" err="1"/>
              <a:t>innovate</a:t>
            </a:r>
            <a:r>
              <a:rPr lang="es-ES"/>
              <a:t> and </a:t>
            </a:r>
            <a:r>
              <a:rPr lang="es-ES" err="1"/>
              <a:t>adapt</a:t>
            </a:r>
            <a:r>
              <a:rPr lang="es-ES"/>
              <a:t> </a:t>
            </a:r>
            <a:r>
              <a:rPr lang="es-ES" err="1"/>
              <a:t>the</a:t>
            </a:r>
            <a:r>
              <a:rPr lang="es-ES"/>
              <a:t> </a:t>
            </a:r>
            <a:r>
              <a:rPr lang="es-ES" err="1"/>
              <a:t>business</a:t>
            </a:r>
            <a:r>
              <a:rPr lang="es-ES"/>
              <a:t> plan in </a:t>
            </a:r>
            <a:r>
              <a:rPr lang="es-ES" err="1"/>
              <a:t>order</a:t>
            </a:r>
            <a:r>
              <a:rPr lang="es-ES"/>
              <a:t> to be </a:t>
            </a:r>
            <a:r>
              <a:rPr lang="es-ES" err="1"/>
              <a:t>different</a:t>
            </a:r>
            <a:r>
              <a:rPr lang="es-ES"/>
              <a:t> and </a:t>
            </a:r>
            <a:r>
              <a:rPr lang="es-ES" err="1"/>
              <a:t>have</a:t>
            </a:r>
            <a:r>
              <a:rPr lang="es-ES"/>
              <a:t> more </a:t>
            </a:r>
            <a:r>
              <a:rPr lang="es-ES" err="1"/>
              <a:t>costumers</a:t>
            </a:r>
            <a:r>
              <a:rPr lang="es-ES"/>
              <a:t> and </a:t>
            </a:r>
            <a:r>
              <a:rPr lang="es-ES" err="1"/>
              <a:t>hopefully</a:t>
            </a:r>
            <a:r>
              <a:rPr lang="es-ES"/>
              <a:t> </a:t>
            </a:r>
            <a:r>
              <a:rPr lang="es-ES" err="1"/>
              <a:t>succeed</a:t>
            </a:r>
            <a:r>
              <a:rPr lang="es-ES"/>
              <a:t>. </a:t>
            </a:r>
            <a:r>
              <a:rPr lang="es-ES" err="1"/>
              <a:t>This</a:t>
            </a:r>
            <a:r>
              <a:rPr lang="es-ES"/>
              <a:t> </a:t>
            </a:r>
            <a:r>
              <a:rPr lang="es-ES" err="1"/>
              <a:t>is</a:t>
            </a:r>
            <a:r>
              <a:rPr lang="es-ES"/>
              <a:t> </a:t>
            </a:r>
            <a:r>
              <a:rPr lang="es-ES" err="1"/>
              <a:t>why</a:t>
            </a:r>
            <a:r>
              <a:rPr lang="es-ES"/>
              <a:t> </a:t>
            </a:r>
            <a:r>
              <a:rPr lang="es-ES" err="1"/>
              <a:t>my</a:t>
            </a:r>
            <a:r>
              <a:rPr lang="es-ES"/>
              <a:t> </a:t>
            </a:r>
            <a:r>
              <a:rPr lang="es-ES" err="1"/>
              <a:t>project</a:t>
            </a:r>
            <a:r>
              <a:rPr lang="es-ES"/>
              <a:t> </a:t>
            </a:r>
            <a:r>
              <a:rPr lang="es-ES" err="1"/>
              <a:t>will</a:t>
            </a:r>
            <a:r>
              <a:rPr lang="es-ES"/>
              <a:t> be to </a:t>
            </a:r>
            <a:r>
              <a:rPr lang="es-ES" err="1"/>
              <a:t>find</a:t>
            </a:r>
            <a:r>
              <a:rPr lang="es-ES"/>
              <a:t> </a:t>
            </a:r>
            <a:r>
              <a:rPr lang="es-ES" err="1"/>
              <a:t>the</a:t>
            </a:r>
            <a:r>
              <a:rPr lang="es-ES"/>
              <a:t> </a:t>
            </a:r>
            <a:r>
              <a:rPr lang="es-ES" err="1"/>
              <a:t>best</a:t>
            </a:r>
            <a:r>
              <a:rPr lang="es-ES"/>
              <a:t> </a:t>
            </a:r>
            <a:r>
              <a:rPr lang="es-ES" err="1"/>
              <a:t>possible</a:t>
            </a:r>
            <a:r>
              <a:rPr lang="es-ES"/>
              <a:t> </a:t>
            </a:r>
            <a:r>
              <a:rPr lang="es-ES" err="1"/>
              <a:t>locations</a:t>
            </a:r>
            <a:r>
              <a:rPr lang="es-ES"/>
              <a:t> </a:t>
            </a:r>
            <a:r>
              <a:rPr lang="es-ES" err="1"/>
              <a:t>for</a:t>
            </a:r>
            <a:r>
              <a:rPr lang="es-ES"/>
              <a:t> </a:t>
            </a:r>
            <a:r>
              <a:rPr lang="es-ES" err="1"/>
              <a:t>opening</a:t>
            </a:r>
            <a:r>
              <a:rPr lang="es-ES"/>
              <a:t> </a:t>
            </a:r>
            <a:r>
              <a:rPr lang="es-ES" err="1"/>
              <a:t>an</a:t>
            </a:r>
            <a:r>
              <a:rPr lang="es-ES"/>
              <a:t> </a:t>
            </a:r>
            <a:r>
              <a:rPr lang="es-ES" err="1"/>
              <a:t>experience</a:t>
            </a:r>
            <a:r>
              <a:rPr lang="es-ES"/>
              <a:t> center to </a:t>
            </a:r>
            <a:r>
              <a:rPr lang="es-ES" err="1"/>
              <a:t>discover</a:t>
            </a:r>
            <a:r>
              <a:rPr lang="es-ES"/>
              <a:t> and </a:t>
            </a:r>
            <a:r>
              <a:rPr lang="es-ES" err="1"/>
              <a:t>enjoy</a:t>
            </a:r>
            <a:r>
              <a:rPr lang="es-ES"/>
              <a:t> </a:t>
            </a:r>
            <a:r>
              <a:rPr lang="es-ES" err="1"/>
              <a:t>Spanish</a:t>
            </a:r>
            <a:r>
              <a:rPr lang="es-ES"/>
              <a:t> </a:t>
            </a:r>
            <a:r>
              <a:rPr lang="es-ES" err="1"/>
              <a:t>wine</a:t>
            </a:r>
            <a:r>
              <a:rPr lang="es-ES"/>
              <a:t> and </a:t>
            </a:r>
            <a:r>
              <a:rPr lang="es-ES" err="1"/>
              <a:t>gastronomy</a:t>
            </a:r>
            <a:r>
              <a:rPr lang="es-ES"/>
              <a:t>.</a:t>
            </a:r>
          </a:p>
          <a:p>
            <a:pPr marL="0" indent="0">
              <a:buNone/>
            </a:pPr>
            <a:r>
              <a:rPr lang="es-ES" err="1"/>
              <a:t>The</a:t>
            </a:r>
            <a:r>
              <a:rPr lang="es-ES"/>
              <a:t> new concept/</a:t>
            </a:r>
            <a:r>
              <a:rPr lang="es-ES" err="1"/>
              <a:t>business</a:t>
            </a:r>
            <a:r>
              <a:rPr lang="es-ES"/>
              <a:t> </a:t>
            </a:r>
            <a:r>
              <a:rPr lang="es-ES" err="1"/>
              <a:t>requires</a:t>
            </a:r>
            <a:r>
              <a:rPr lang="es-ES"/>
              <a:t> </a:t>
            </a:r>
            <a:r>
              <a:rPr lang="es-ES" err="1"/>
              <a:t>the</a:t>
            </a:r>
            <a:r>
              <a:rPr lang="es-ES"/>
              <a:t> </a:t>
            </a:r>
            <a:r>
              <a:rPr lang="es-ES" err="1"/>
              <a:t>knowledge</a:t>
            </a:r>
            <a:r>
              <a:rPr lang="es-ES"/>
              <a:t> of </a:t>
            </a:r>
            <a:r>
              <a:rPr lang="es-ES" err="1"/>
              <a:t>different</a:t>
            </a:r>
            <a:r>
              <a:rPr lang="es-ES"/>
              <a:t> </a:t>
            </a:r>
            <a:r>
              <a:rPr lang="es-ES" err="1"/>
              <a:t>points</a:t>
            </a:r>
            <a:r>
              <a:rPr lang="es-ES"/>
              <a:t> of </a:t>
            </a:r>
            <a:r>
              <a:rPr lang="es-ES" err="1"/>
              <a:t>interests</a:t>
            </a:r>
            <a:r>
              <a:rPr lang="es-ES"/>
              <a:t> </a:t>
            </a:r>
            <a:r>
              <a:rPr lang="es-ES" err="1"/>
              <a:t>or</a:t>
            </a:r>
            <a:r>
              <a:rPr lang="es-ES"/>
              <a:t> </a:t>
            </a:r>
            <a:r>
              <a:rPr lang="es-ES" err="1"/>
              <a:t>venues</a:t>
            </a:r>
            <a:r>
              <a:rPr lang="es-ES"/>
              <a:t> </a:t>
            </a:r>
            <a:r>
              <a:rPr lang="es-ES" err="1"/>
              <a:t>that</a:t>
            </a:r>
            <a:r>
              <a:rPr lang="es-ES"/>
              <a:t> are </a:t>
            </a:r>
            <a:r>
              <a:rPr lang="es-ES" err="1"/>
              <a:t>related</a:t>
            </a:r>
            <a:r>
              <a:rPr lang="es-ES"/>
              <a:t> to </a:t>
            </a:r>
            <a:r>
              <a:rPr lang="es-ES" err="1"/>
              <a:t>the</a:t>
            </a:r>
            <a:r>
              <a:rPr lang="es-ES"/>
              <a:t> </a:t>
            </a:r>
            <a:r>
              <a:rPr lang="es-ES" err="1"/>
              <a:t>Spanish</a:t>
            </a:r>
            <a:r>
              <a:rPr lang="es-ES"/>
              <a:t> culture and </a:t>
            </a:r>
            <a:r>
              <a:rPr lang="es-ES" err="1"/>
              <a:t>gastronomy</a:t>
            </a:r>
            <a:r>
              <a:rPr lang="es-ES"/>
              <a:t>. </a:t>
            </a:r>
            <a:r>
              <a:rPr lang="es-ES" err="1"/>
              <a:t>This</a:t>
            </a:r>
            <a:r>
              <a:rPr lang="es-ES"/>
              <a:t> </a:t>
            </a:r>
            <a:r>
              <a:rPr lang="es-ES" err="1"/>
              <a:t>is</a:t>
            </a:r>
            <a:r>
              <a:rPr lang="es-ES"/>
              <a:t> </a:t>
            </a:r>
            <a:r>
              <a:rPr lang="es-ES" err="1"/>
              <a:t>why</a:t>
            </a:r>
            <a:r>
              <a:rPr lang="es-ES"/>
              <a:t> </a:t>
            </a:r>
            <a:r>
              <a:rPr lang="es-ES" err="1"/>
              <a:t>I’ll</a:t>
            </a:r>
            <a:r>
              <a:rPr lang="es-ES"/>
              <a:t> be </a:t>
            </a:r>
            <a:r>
              <a:rPr lang="es-ES" err="1"/>
              <a:t>using</a:t>
            </a:r>
            <a:r>
              <a:rPr lang="es-ES"/>
              <a:t> </a:t>
            </a:r>
            <a:r>
              <a:rPr lang="es-ES" err="1"/>
              <a:t>Foursquare</a:t>
            </a:r>
            <a:r>
              <a:rPr lang="es-ES"/>
              <a:t> </a:t>
            </a:r>
            <a:r>
              <a:rPr lang="es-ES" err="1"/>
              <a:t>information</a:t>
            </a:r>
            <a:r>
              <a:rPr lang="es-ES"/>
              <a:t> of </a:t>
            </a:r>
            <a:r>
              <a:rPr lang="es-ES" err="1"/>
              <a:t>Wine</a:t>
            </a:r>
            <a:r>
              <a:rPr lang="es-ES"/>
              <a:t> shops, </a:t>
            </a:r>
            <a:r>
              <a:rPr lang="es-ES" err="1"/>
              <a:t>Wine</a:t>
            </a:r>
            <a:r>
              <a:rPr lang="es-ES"/>
              <a:t> </a:t>
            </a:r>
            <a:r>
              <a:rPr lang="es-ES" err="1"/>
              <a:t>Bars</a:t>
            </a:r>
            <a:r>
              <a:rPr lang="es-ES"/>
              <a:t>, Paella Restaurants, </a:t>
            </a:r>
            <a:r>
              <a:rPr lang="es-ES" err="1"/>
              <a:t>Spanish</a:t>
            </a:r>
            <a:r>
              <a:rPr lang="es-ES"/>
              <a:t> Restaurants and Tapas Restaurants </a:t>
            </a:r>
            <a:r>
              <a:rPr lang="es-ES" err="1"/>
              <a:t>order</a:t>
            </a:r>
            <a:r>
              <a:rPr lang="es-ES"/>
              <a:t> to </a:t>
            </a:r>
            <a:r>
              <a:rPr lang="es-ES" err="1"/>
              <a:t>find</a:t>
            </a:r>
            <a:r>
              <a:rPr lang="es-ES"/>
              <a:t> </a:t>
            </a:r>
            <a:r>
              <a:rPr lang="es-ES" err="1"/>
              <a:t>an</a:t>
            </a:r>
            <a:r>
              <a:rPr lang="es-ES"/>
              <a:t> ideal </a:t>
            </a:r>
            <a:r>
              <a:rPr lang="es-ES" err="1"/>
              <a:t>location</a:t>
            </a:r>
            <a:r>
              <a:rPr lang="es-ES"/>
              <a:t> </a:t>
            </a:r>
            <a:r>
              <a:rPr lang="es-ES" err="1"/>
              <a:t>for</a:t>
            </a:r>
            <a:r>
              <a:rPr lang="es-ES"/>
              <a:t> </a:t>
            </a:r>
            <a:r>
              <a:rPr lang="es-ES" err="1"/>
              <a:t>the</a:t>
            </a:r>
            <a:r>
              <a:rPr lang="es-ES"/>
              <a:t> </a:t>
            </a:r>
            <a:r>
              <a:rPr lang="es-ES" err="1"/>
              <a:t>business</a:t>
            </a:r>
            <a:r>
              <a:rPr lang="es-ES"/>
              <a:t>.</a:t>
            </a:r>
          </a:p>
          <a:p>
            <a:pPr marL="0" indent="0">
              <a:buNone/>
            </a:pPr>
            <a:r>
              <a:rPr lang="es-ES" err="1"/>
              <a:t>The</a:t>
            </a:r>
            <a:r>
              <a:rPr lang="es-ES"/>
              <a:t> </a:t>
            </a:r>
            <a:r>
              <a:rPr lang="es-ES" err="1"/>
              <a:t>following</a:t>
            </a:r>
            <a:r>
              <a:rPr lang="es-ES"/>
              <a:t> </a:t>
            </a:r>
            <a:r>
              <a:rPr lang="es-ES" err="1"/>
              <a:t>procedure</a:t>
            </a:r>
            <a:r>
              <a:rPr lang="es-ES"/>
              <a:t> can be </a:t>
            </a:r>
            <a:r>
              <a:rPr lang="es-ES" err="1"/>
              <a:t>used</a:t>
            </a:r>
            <a:r>
              <a:rPr lang="es-ES"/>
              <a:t> to </a:t>
            </a:r>
            <a:r>
              <a:rPr lang="es-ES" err="1"/>
              <a:t>implement</a:t>
            </a:r>
            <a:r>
              <a:rPr lang="es-ES"/>
              <a:t> </a:t>
            </a:r>
            <a:r>
              <a:rPr lang="es-ES" err="1"/>
              <a:t>any</a:t>
            </a:r>
            <a:r>
              <a:rPr lang="es-ES"/>
              <a:t> </a:t>
            </a:r>
            <a:r>
              <a:rPr lang="es-ES" err="1"/>
              <a:t>business</a:t>
            </a:r>
            <a:r>
              <a:rPr lang="es-ES"/>
              <a:t> idea </a:t>
            </a:r>
            <a:r>
              <a:rPr lang="es-ES" err="1"/>
              <a:t>on</a:t>
            </a:r>
            <a:r>
              <a:rPr lang="es-ES"/>
              <a:t> </a:t>
            </a:r>
            <a:r>
              <a:rPr lang="es-ES" err="1"/>
              <a:t>any</a:t>
            </a:r>
            <a:r>
              <a:rPr lang="es-ES"/>
              <a:t> </a:t>
            </a:r>
            <a:r>
              <a:rPr lang="es-ES" err="1"/>
              <a:t>city</a:t>
            </a:r>
            <a:r>
              <a:rPr lang="es-ES"/>
              <a:t> of </a:t>
            </a:r>
            <a:r>
              <a:rPr lang="es-ES" err="1"/>
              <a:t>the</a:t>
            </a:r>
            <a:r>
              <a:rPr lang="es-ES"/>
              <a:t> </a:t>
            </a:r>
            <a:r>
              <a:rPr lang="es-ES" err="1"/>
              <a:t>world</a:t>
            </a:r>
            <a:r>
              <a:rPr lang="es-ES"/>
              <a:t>, and </a:t>
            </a:r>
            <a:r>
              <a:rPr lang="es-ES" err="1"/>
              <a:t>therefore</a:t>
            </a:r>
            <a:r>
              <a:rPr lang="es-ES"/>
              <a:t> can be </a:t>
            </a:r>
            <a:r>
              <a:rPr lang="es-ES" err="1"/>
              <a:t>used</a:t>
            </a:r>
            <a:r>
              <a:rPr lang="es-ES"/>
              <a:t> as a marketing </a:t>
            </a:r>
            <a:r>
              <a:rPr lang="es-ES" err="1"/>
              <a:t>tool</a:t>
            </a:r>
            <a:r>
              <a:rPr lang="es-ES"/>
              <a:t> </a:t>
            </a:r>
            <a:r>
              <a:rPr lang="es-ES" err="1"/>
              <a:t>for</a:t>
            </a:r>
            <a:r>
              <a:rPr lang="es-ES"/>
              <a:t> </a:t>
            </a:r>
            <a:r>
              <a:rPr lang="es-ES" err="1"/>
              <a:t>companies</a:t>
            </a:r>
            <a:r>
              <a:rPr lang="es-ES"/>
              <a:t> to </a:t>
            </a:r>
            <a:r>
              <a:rPr lang="es-ES" err="1"/>
              <a:t>discover</a:t>
            </a:r>
            <a:r>
              <a:rPr lang="es-ES"/>
              <a:t> new </a:t>
            </a:r>
            <a:r>
              <a:rPr lang="es-ES" err="1"/>
              <a:t>locations</a:t>
            </a:r>
            <a:r>
              <a:rPr lang="es-ES"/>
              <a:t> and </a:t>
            </a:r>
            <a:r>
              <a:rPr lang="es-ES" err="1"/>
              <a:t>improve</a:t>
            </a:r>
            <a:r>
              <a:rPr lang="es-ES"/>
              <a:t> </a:t>
            </a:r>
            <a:r>
              <a:rPr lang="es-ES" err="1"/>
              <a:t>existing</a:t>
            </a:r>
            <a:r>
              <a:rPr lang="es-ES"/>
              <a:t> </a:t>
            </a:r>
            <a:r>
              <a:rPr lang="es-ES" err="1"/>
              <a:t>ones</a:t>
            </a:r>
            <a:r>
              <a:rPr lang="es-ES"/>
              <a:t> in </a:t>
            </a:r>
            <a:r>
              <a:rPr lang="es-ES" err="1"/>
              <a:t>order</a:t>
            </a:r>
            <a:r>
              <a:rPr lang="es-ES"/>
              <a:t> to </a:t>
            </a:r>
            <a:r>
              <a:rPr lang="es-ES" err="1"/>
              <a:t>maximise</a:t>
            </a:r>
            <a:r>
              <a:rPr lang="es-ES"/>
              <a:t> </a:t>
            </a:r>
            <a:r>
              <a:rPr lang="es-ES" err="1"/>
              <a:t>utilities</a:t>
            </a:r>
            <a:r>
              <a:rPr lang="es-ES"/>
              <a:t>.</a:t>
            </a:r>
          </a:p>
          <a:p>
            <a:endParaRPr lang="es-ES"/>
          </a:p>
        </p:txBody>
      </p:sp>
    </p:spTree>
    <p:extLst>
      <p:ext uri="{BB962C8B-B14F-4D97-AF65-F5344CB8AC3E}">
        <p14:creationId xmlns:p14="http://schemas.microsoft.com/office/powerpoint/2010/main" val="167892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2DE9-334C-5342-80B1-B8A85278036B}"/>
              </a:ext>
            </a:extLst>
          </p:cNvPr>
          <p:cNvSpPr>
            <a:spLocks noGrp="1"/>
          </p:cNvSpPr>
          <p:nvPr>
            <p:ph type="title"/>
          </p:nvPr>
        </p:nvSpPr>
        <p:spPr/>
        <p:txBody>
          <a:bodyPr/>
          <a:lstStyle/>
          <a:p>
            <a:r>
              <a:rPr lang="es-ES"/>
              <a:t>Data and </a:t>
            </a:r>
            <a:r>
              <a:rPr lang="es-ES" err="1"/>
              <a:t>Resources</a:t>
            </a:r>
            <a:endParaRPr lang="es-ES"/>
          </a:p>
        </p:txBody>
      </p:sp>
      <p:sp>
        <p:nvSpPr>
          <p:cNvPr id="3" name="Content Placeholder 2">
            <a:extLst>
              <a:ext uri="{FF2B5EF4-FFF2-40B4-BE49-F238E27FC236}">
                <a16:creationId xmlns:a16="http://schemas.microsoft.com/office/drawing/2014/main" id="{B64314FE-51EC-CB4A-A390-003737B942F9}"/>
              </a:ext>
            </a:extLst>
          </p:cNvPr>
          <p:cNvSpPr>
            <a:spLocks noGrp="1"/>
          </p:cNvSpPr>
          <p:nvPr>
            <p:ph idx="1"/>
          </p:nvPr>
        </p:nvSpPr>
        <p:spPr/>
        <p:txBody>
          <a:bodyPr/>
          <a:lstStyle/>
          <a:p>
            <a:r>
              <a:rPr lang="es-ES" err="1"/>
              <a:t>For</a:t>
            </a:r>
            <a:r>
              <a:rPr lang="es-ES"/>
              <a:t> </a:t>
            </a:r>
            <a:r>
              <a:rPr lang="es-ES" err="1"/>
              <a:t>this</a:t>
            </a:r>
            <a:r>
              <a:rPr lang="es-ES"/>
              <a:t> </a:t>
            </a:r>
            <a:r>
              <a:rPr lang="es-ES" err="1"/>
              <a:t>project</a:t>
            </a:r>
            <a:r>
              <a:rPr lang="es-ES"/>
              <a:t> </a:t>
            </a:r>
            <a:r>
              <a:rPr lang="es-ES" err="1"/>
              <a:t>we</a:t>
            </a:r>
            <a:r>
              <a:rPr lang="es-ES"/>
              <a:t> </a:t>
            </a:r>
            <a:r>
              <a:rPr lang="es-ES" err="1"/>
              <a:t>need</a:t>
            </a:r>
            <a:r>
              <a:rPr lang="es-ES"/>
              <a:t> </a:t>
            </a:r>
            <a:r>
              <a:rPr lang="es-ES" err="1"/>
              <a:t>the</a:t>
            </a:r>
            <a:r>
              <a:rPr lang="es-ES"/>
              <a:t> </a:t>
            </a:r>
            <a:r>
              <a:rPr lang="es-ES" err="1"/>
              <a:t>following</a:t>
            </a:r>
            <a:r>
              <a:rPr lang="es-ES"/>
              <a:t> data :</a:t>
            </a:r>
          </a:p>
          <a:p>
            <a:r>
              <a:rPr lang="es-ES"/>
              <a:t>New York City data </a:t>
            </a:r>
            <a:r>
              <a:rPr lang="es-ES" err="1"/>
              <a:t>containing</a:t>
            </a:r>
            <a:r>
              <a:rPr lang="es-ES"/>
              <a:t> </a:t>
            </a:r>
            <a:r>
              <a:rPr lang="es-ES" err="1"/>
              <a:t>Boroughs</a:t>
            </a:r>
            <a:r>
              <a:rPr lang="es-ES"/>
              <a:t>, </a:t>
            </a:r>
            <a:r>
              <a:rPr lang="es-ES" err="1"/>
              <a:t>Neighbourhoods</a:t>
            </a:r>
            <a:r>
              <a:rPr lang="es-ES"/>
              <a:t>, </a:t>
            </a:r>
            <a:r>
              <a:rPr lang="es-ES" err="1"/>
              <a:t>Coordinates</a:t>
            </a:r>
            <a:r>
              <a:rPr lang="es-ES"/>
              <a:t>. </a:t>
            </a:r>
            <a:r>
              <a:rPr lang="es-ES" err="1"/>
              <a:t>This</a:t>
            </a:r>
            <a:r>
              <a:rPr lang="es-ES"/>
              <a:t> can be </a:t>
            </a:r>
            <a:r>
              <a:rPr lang="es-ES" err="1"/>
              <a:t>found</a:t>
            </a:r>
            <a:r>
              <a:rPr lang="es-ES"/>
              <a:t> </a:t>
            </a:r>
            <a:r>
              <a:rPr lang="es-ES" err="1"/>
              <a:t>here</a:t>
            </a:r>
            <a:r>
              <a:rPr lang="es-ES"/>
              <a:t>: </a:t>
            </a:r>
            <a:r>
              <a:rPr lang="es-ES">
                <a:hlinkClick r:id="rId2"/>
              </a:rPr>
              <a:t>https://cocl.us/new_york_dataset</a:t>
            </a:r>
            <a:r>
              <a:rPr lang="es-ES"/>
              <a:t> </a:t>
            </a:r>
          </a:p>
          <a:p>
            <a:r>
              <a:rPr lang="es-ES" err="1"/>
              <a:t>Foursquare</a:t>
            </a:r>
            <a:r>
              <a:rPr lang="es-ES"/>
              <a:t> </a:t>
            </a:r>
            <a:r>
              <a:rPr lang="es-ES" err="1"/>
              <a:t>venues</a:t>
            </a:r>
            <a:r>
              <a:rPr lang="es-ES"/>
              <a:t> </a:t>
            </a:r>
            <a:r>
              <a:rPr lang="es-ES" err="1"/>
              <a:t>information</a:t>
            </a:r>
            <a:r>
              <a:rPr lang="es-ES"/>
              <a:t>, </a:t>
            </a:r>
            <a:r>
              <a:rPr lang="es-ES" err="1"/>
              <a:t>specially</a:t>
            </a:r>
            <a:r>
              <a:rPr lang="es-ES"/>
              <a:t> </a:t>
            </a:r>
            <a:r>
              <a:rPr lang="es-ES" err="1"/>
              <a:t>Wine</a:t>
            </a:r>
            <a:r>
              <a:rPr lang="es-ES"/>
              <a:t> shops, </a:t>
            </a:r>
            <a:r>
              <a:rPr lang="es-ES" err="1"/>
              <a:t>Wine</a:t>
            </a:r>
            <a:r>
              <a:rPr lang="es-ES"/>
              <a:t> </a:t>
            </a:r>
            <a:r>
              <a:rPr lang="es-ES" err="1"/>
              <a:t>Bars</a:t>
            </a:r>
            <a:r>
              <a:rPr lang="es-ES"/>
              <a:t>, Paella Restaurants, </a:t>
            </a:r>
            <a:r>
              <a:rPr lang="es-ES" err="1"/>
              <a:t>Spanish</a:t>
            </a:r>
            <a:r>
              <a:rPr lang="es-ES"/>
              <a:t> Restaurants and Tapas Restaurants. </a:t>
            </a:r>
            <a:r>
              <a:rPr lang="es-ES" err="1"/>
              <a:t>This</a:t>
            </a:r>
            <a:r>
              <a:rPr lang="es-ES"/>
              <a:t> data can be </a:t>
            </a:r>
            <a:r>
              <a:rPr lang="es-ES" err="1"/>
              <a:t>obtained</a:t>
            </a:r>
            <a:r>
              <a:rPr lang="es-ES"/>
              <a:t> </a:t>
            </a:r>
            <a:r>
              <a:rPr lang="es-ES" err="1"/>
              <a:t>directly</a:t>
            </a:r>
            <a:r>
              <a:rPr lang="es-ES"/>
              <a:t> </a:t>
            </a:r>
            <a:r>
              <a:rPr lang="es-ES" err="1"/>
              <a:t>from</a:t>
            </a:r>
            <a:r>
              <a:rPr lang="es-ES"/>
              <a:t> </a:t>
            </a:r>
            <a:r>
              <a:rPr lang="es-ES" err="1"/>
              <a:t>the</a:t>
            </a:r>
            <a:r>
              <a:rPr lang="es-ES"/>
              <a:t> </a:t>
            </a:r>
            <a:r>
              <a:rPr lang="es-ES" err="1"/>
              <a:t>Foursquare</a:t>
            </a:r>
            <a:r>
              <a:rPr lang="es-ES"/>
              <a:t> API</a:t>
            </a:r>
          </a:p>
        </p:txBody>
      </p:sp>
    </p:spTree>
    <p:extLst>
      <p:ext uri="{BB962C8B-B14F-4D97-AF65-F5344CB8AC3E}">
        <p14:creationId xmlns:p14="http://schemas.microsoft.com/office/powerpoint/2010/main" val="4048472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DD54-728A-EF4A-B60D-C3DD3544389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C18DF24-070C-1E47-BAA1-0E8C161E931D}"/>
              </a:ext>
            </a:extLst>
          </p:cNvPr>
          <p:cNvSpPr>
            <a:spLocks noGrp="1"/>
          </p:cNvSpPr>
          <p:nvPr>
            <p:ph idx="1"/>
          </p:nvPr>
        </p:nvSpPr>
        <p:spPr/>
        <p:txBody>
          <a:bodyPr>
            <a:normAutofit fontScale="62500" lnSpcReduction="20000"/>
          </a:bodyPr>
          <a:lstStyle/>
          <a:p>
            <a:pPr marL="0" indent="0">
              <a:buNone/>
            </a:pPr>
            <a:r>
              <a:rPr lang="es-ES" dirty="0" err="1"/>
              <a:t>The</a:t>
            </a:r>
            <a:r>
              <a:rPr lang="es-ES" dirty="0"/>
              <a:t> </a:t>
            </a:r>
            <a:r>
              <a:rPr lang="es-ES" dirty="0" err="1"/>
              <a:t>following</a:t>
            </a:r>
            <a:r>
              <a:rPr lang="es-ES" dirty="0"/>
              <a:t> </a:t>
            </a:r>
            <a:r>
              <a:rPr lang="es-ES" dirty="0" err="1"/>
              <a:t>libraries</a:t>
            </a:r>
            <a:r>
              <a:rPr lang="es-ES" dirty="0"/>
              <a:t> are </a:t>
            </a:r>
            <a:r>
              <a:rPr lang="es-ES" dirty="0" err="1"/>
              <a:t>needed</a:t>
            </a:r>
            <a:r>
              <a:rPr lang="es-ES" dirty="0"/>
              <a:t>:</a:t>
            </a:r>
          </a:p>
          <a:p>
            <a:pPr lvl="1"/>
            <a:r>
              <a:rPr lang="es-ES" dirty="0" err="1"/>
              <a:t>numpy</a:t>
            </a:r>
            <a:endParaRPr lang="es-ES" dirty="0"/>
          </a:p>
          <a:p>
            <a:pPr lvl="1"/>
            <a:r>
              <a:rPr lang="es-ES" dirty="0"/>
              <a:t>pandas</a:t>
            </a:r>
          </a:p>
          <a:p>
            <a:pPr lvl="1"/>
            <a:r>
              <a:rPr lang="es-ES" dirty="0" err="1"/>
              <a:t>geopy</a:t>
            </a:r>
            <a:endParaRPr lang="es-ES" dirty="0"/>
          </a:p>
          <a:p>
            <a:pPr lvl="1"/>
            <a:r>
              <a:rPr lang="es-ES" dirty="0" err="1"/>
              <a:t>json</a:t>
            </a:r>
            <a:endParaRPr lang="es-ES" dirty="0"/>
          </a:p>
          <a:p>
            <a:pPr lvl="1"/>
            <a:r>
              <a:rPr lang="es-ES" dirty="0" err="1"/>
              <a:t>matplotlib</a:t>
            </a:r>
            <a:endParaRPr lang="es-ES" dirty="0"/>
          </a:p>
          <a:p>
            <a:pPr lvl="1"/>
            <a:r>
              <a:rPr lang="es-ES" dirty="0" err="1"/>
              <a:t>sklearn</a:t>
            </a:r>
            <a:endParaRPr lang="es-ES" dirty="0"/>
          </a:p>
          <a:p>
            <a:pPr lvl="1"/>
            <a:r>
              <a:rPr lang="es-ES" dirty="0" err="1"/>
              <a:t>folium</a:t>
            </a:r>
            <a:endParaRPr lang="es-ES" dirty="0"/>
          </a:p>
          <a:p>
            <a:pPr marL="457200" indent="-457200">
              <a:buFont typeface="+mj-lt"/>
              <a:buAutoNum type="arabicPeriod"/>
            </a:pPr>
            <a:r>
              <a:rPr lang="es-ES" dirty="0" err="1"/>
              <a:t>First</a:t>
            </a:r>
            <a:r>
              <a:rPr lang="es-ES" dirty="0"/>
              <a:t> </a:t>
            </a:r>
            <a:r>
              <a:rPr lang="es-ES" dirty="0" err="1"/>
              <a:t>we</a:t>
            </a:r>
            <a:r>
              <a:rPr lang="es-ES" dirty="0"/>
              <a:t> </a:t>
            </a:r>
            <a:r>
              <a:rPr lang="es-ES" dirty="0" err="1"/>
              <a:t>gather</a:t>
            </a:r>
            <a:r>
              <a:rPr lang="es-ES" dirty="0"/>
              <a:t> </a:t>
            </a:r>
            <a:r>
              <a:rPr lang="es-ES" dirty="0" err="1"/>
              <a:t>the</a:t>
            </a:r>
            <a:r>
              <a:rPr lang="es-ES" dirty="0"/>
              <a:t> </a:t>
            </a:r>
            <a:r>
              <a:rPr lang="es-ES" dirty="0" err="1"/>
              <a:t>needed</a:t>
            </a:r>
            <a:r>
              <a:rPr lang="es-ES" dirty="0"/>
              <a:t> </a:t>
            </a:r>
            <a:r>
              <a:rPr lang="es-ES" dirty="0" err="1"/>
              <a:t>information</a:t>
            </a:r>
            <a:r>
              <a:rPr lang="es-ES" dirty="0"/>
              <a:t> (New York </a:t>
            </a:r>
            <a:r>
              <a:rPr lang="es-ES" dirty="0" err="1"/>
              <a:t>boroughs</a:t>
            </a:r>
            <a:r>
              <a:rPr lang="es-ES" dirty="0"/>
              <a:t> and </a:t>
            </a:r>
            <a:r>
              <a:rPr lang="es-ES" dirty="0" err="1"/>
              <a:t>neighbourhoods</a:t>
            </a:r>
            <a:r>
              <a:rPr lang="es-ES" dirty="0"/>
              <a:t> </a:t>
            </a:r>
            <a:r>
              <a:rPr lang="es-ES" dirty="0" err="1"/>
              <a:t>with</a:t>
            </a:r>
            <a:r>
              <a:rPr lang="es-ES" dirty="0"/>
              <a:t> </a:t>
            </a:r>
            <a:r>
              <a:rPr lang="es-ES" dirty="0" err="1"/>
              <a:t>coordinates</a:t>
            </a:r>
            <a:r>
              <a:rPr lang="es-ES" dirty="0"/>
              <a:t>)</a:t>
            </a:r>
          </a:p>
          <a:p>
            <a:pPr marL="457200" indent="-457200">
              <a:buFont typeface="+mj-lt"/>
              <a:buAutoNum type="arabicPeriod"/>
            </a:pPr>
            <a:r>
              <a:rPr lang="es-ES" dirty="0"/>
              <a:t>Cross </a:t>
            </a:r>
            <a:r>
              <a:rPr lang="es-ES" dirty="0" err="1"/>
              <a:t>this</a:t>
            </a:r>
            <a:r>
              <a:rPr lang="es-ES" dirty="0"/>
              <a:t> </a:t>
            </a:r>
            <a:r>
              <a:rPr lang="es-ES" dirty="0" err="1"/>
              <a:t>information</a:t>
            </a:r>
            <a:r>
              <a:rPr lang="es-ES" dirty="0"/>
              <a:t> </a:t>
            </a:r>
            <a:r>
              <a:rPr lang="es-ES" dirty="0" err="1"/>
              <a:t>with</a:t>
            </a:r>
            <a:r>
              <a:rPr lang="es-ES" dirty="0"/>
              <a:t> </a:t>
            </a:r>
            <a:r>
              <a:rPr lang="es-ES" dirty="0" err="1"/>
              <a:t>Foursquare</a:t>
            </a:r>
            <a:r>
              <a:rPr lang="es-ES" dirty="0"/>
              <a:t> data in </a:t>
            </a:r>
            <a:r>
              <a:rPr lang="es-ES" dirty="0" err="1"/>
              <a:t>order</a:t>
            </a:r>
            <a:r>
              <a:rPr lang="es-ES" dirty="0"/>
              <a:t> to </a:t>
            </a:r>
            <a:r>
              <a:rPr lang="es-ES" dirty="0" err="1"/>
              <a:t>obtain</a:t>
            </a:r>
            <a:r>
              <a:rPr lang="es-ES" dirty="0"/>
              <a:t> </a:t>
            </a:r>
            <a:r>
              <a:rPr lang="es-ES" dirty="0" err="1"/>
              <a:t>the</a:t>
            </a:r>
            <a:r>
              <a:rPr lang="es-ES" dirty="0"/>
              <a:t> </a:t>
            </a:r>
            <a:r>
              <a:rPr lang="es-ES" dirty="0" err="1"/>
              <a:t>Wine</a:t>
            </a:r>
            <a:r>
              <a:rPr lang="es-ES" dirty="0"/>
              <a:t> shops, </a:t>
            </a:r>
            <a:r>
              <a:rPr lang="es-ES" dirty="0" err="1"/>
              <a:t>Wine</a:t>
            </a:r>
            <a:r>
              <a:rPr lang="es-ES" dirty="0"/>
              <a:t> </a:t>
            </a:r>
            <a:r>
              <a:rPr lang="es-ES" dirty="0" err="1"/>
              <a:t>Bars</a:t>
            </a:r>
            <a:r>
              <a:rPr lang="es-ES" dirty="0"/>
              <a:t>, Paella Restaurants, </a:t>
            </a:r>
            <a:r>
              <a:rPr lang="es-ES" dirty="0" err="1"/>
              <a:t>Spanish</a:t>
            </a:r>
            <a:r>
              <a:rPr lang="es-ES" dirty="0"/>
              <a:t> Restaurants and Tapas Restaurants per </a:t>
            </a:r>
            <a:r>
              <a:rPr lang="es-ES" dirty="0" err="1"/>
              <a:t>neighbourhood</a:t>
            </a:r>
            <a:r>
              <a:rPr lang="es-ES" dirty="0"/>
              <a:t>.</a:t>
            </a:r>
          </a:p>
          <a:p>
            <a:pPr marL="457200" indent="-457200">
              <a:buFont typeface="+mj-lt"/>
              <a:buAutoNum type="arabicPeriod"/>
            </a:pPr>
            <a:r>
              <a:rPr lang="es-ES" dirty="0"/>
              <a:t>Once </a:t>
            </a:r>
            <a:r>
              <a:rPr lang="es-ES" dirty="0" err="1"/>
              <a:t>the</a:t>
            </a:r>
            <a:r>
              <a:rPr lang="es-ES" dirty="0"/>
              <a:t> </a:t>
            </a:r>
            <a:r>
              <a:rPr lang="es-ES" dirty="0" err="1"/>
              <a:t>dataframe</a:t>
            </a:r>
            <a:r>
              <a:rPr lang="es-ES" dirty="0"/>
              <a:t> </a:t>
            </a:r>
            <a:r>
              <a:rPr lang="es-ES" dirty="0" err="1"/>
              <a:t>is</a:t>
            </a:r>
            <a:r>
              <a:rPr lang="es-ES" dirty="0"/>
              <a:t> </a:t>
            </a:r>
            <a:r>
              <a:rPr lang="es-ES" dirty="0" err="1"/>
              <a:t>created</a:t>
            </a:r>
            <a:r>
              <a:rPr lang="es-ES" dirty="0"/>
              <a:t> and </a:t>
            </a:r>
            <a:r>
              <a:rPr lang="es-ES" dirty="0" err="1"/>
              <a:t>cleaned</a:t>
            </a:r>
            <a:r>
              <a:rPr lang="es-ES" dirty="0"/>
              <a:t> (</a:t>
            </a:r>
            <a:r>
              <a:rPr lang="es-ES" dirty="0" err="1"/>
              <a:t>some</a:t>
            </a:r>
            <a:r>
              <a:rPr lang="es-ES" dirty="0"/>
              <a:t> data </a:t>
            </a:r>
            <a:r>
              <a:rPr lang="es-ES" dirty="0" err="1"/>
              <a:t>must</a:t>
            </a:r>
            <a:r>
              <a:rPr lang="es-ES" dirty="0"/>
              <a:t> be </a:t>
            </a:r>
            <a:r>
              <a:rPr lang="es-ES" dirty="0" err="1"/>
              <a:t>filtered</a:t>
            </a:r>
            <a:r>
              <a:rPr lang="es-ES" dirty="0"/>
              <a:t> </a:t>
            </a:r>
            <a:r>
              <a:rPr lang="es-ES" dirty="0" err="1"/>
              <a:t>using</a:t>
            </a:r>
            <a:r>
              <a:rPr lang="es-ES" dirty="0"/>
              <a:t> .</a:t>
            </a:r>
            <a:r>
              <a:rPr lang="es-ES" dirty="0" err="1"/>
              <a:t>drop</a:t>
            </a:r>
            <a:r>
              <a:rPr lang="es-ES" dirty="0"/>
              <a:t>, </a:t>
            </a:r>
            <a:r>
              <a:rPr lang="es-ES" dirty="0" err="1"/>
              <a:t>remove</a:t>
            </a:r>
            <a:r>
              <a:rPr lang="es-ES" dirty="0"/>
              <a:t> </a:t>
            </a:r>
            <a:r>
              <a:rPr lang="es-ES" dirty="0" err="1"/>
              <a:t>NaN</a:t>
            </a:r>
            <a:r>
              <a:rPr lang="es-ES" dirty="0"/>
              <a:t> </a:t>
            </a:r>
            <a:r>
              <a:rPr lang="es-ES" dirty="0" err="1"/>
              <a:t>values</a:t>
            </a:r>
            <a:r>
              <a:rPr lang="es-ES" dirty="0"/>
              <a:t> </a:t>
            </a:r>
            <a:r>
              <a:rPr lang="es-ES" dirty="0" err="1"/>
              <a:t>with</a:t>
            </a:r>
            <a:r>
              <a:rPr lang="es-ES" dirty="0"/>
              <a:t> .</a:t>
            </a:r>
            <a:r>
              <a:rPr lang="es-ES" dirty="0" err="1"/>
              <a:t>dropna</a:t>
            </a:r>
            <a:r>
              <a:rPr lang="es-ES" dirty="0"/>
              <a:t> and more) </a:t>
            </a:r>
            <a:r>
              <a:rPr lang="es-ES" dirty="0" err="1"/>
              <a:t>the</a:t>
            </a:r>
            <a:r>
              <a:rPr lang="es-ES" dirty="0"/>
              <a:t> K </a:t>
            </a:r>
            <a:r>
              <a:rPr lang="es-ES" dirty="0" err="1"/>
              <a:t>means</a:t>
            </a:r>
            <a:r>
              <a:rPr lang="es-ES" dirty="0"/>
              <a:t> </a:t>
            </a:r>
            <a:r>
              <a:rPr lang="es-ES" dirty="0" err="1"/>
              <a:t>clustering</a:t>
            </a:r>
            <a:r>
              <a:rPr lang="es-ES" dirty="0"/>
              <a:t> </a:t>
            </a:r>
            <a:r>
              <a:rPr lang="es-ES" dirty="0" err="1"/>
              <a:t>must</a:t>
            </a:r>
            <a:r>
              <a:rPr lang="es-ES" dirty="0"/>
              <a:t> be done.</a:t>
            </a:r>
          </a:p>
          <a:p>
            <a:pPr marL="457200" indent="-457200">
              <a:buFont typeface="+mj-lt"/>
              <a:buAutoNum type="arabicPeriod"/>
            </a:pPr>
            <a:r>
              <a:rPr lang="es-ES" dirty="0" err="1"/>
              <a:t>Clustering</a:t>
            </a:r>
            <a:r>
              <a:rPr lang="es-ES" dirty="0"/>
              <a:t> </a:t>
            </a:r>
            <a:r>
              <a:rPr lang="es-ES" dirty="0" err="1"/>
              <a:t>the</a:t>
            </a:r>
            <a:r>
              <a:rPr lang="es-ES" dirty="0"/>
              <a:t> </a:t>
            </a:r>
            <a:r>
              <a:rPr lang="es-ES" dirty="0" err="1"/>
              <a:t>information</a:t>
            </a:r>
            <a:r>
              <a:rPr lang="es-ES" dirty="0"/>
              <a:t> </a:t>
            </a:r>
            <a:r>
              <a:rPr lang="es-ES" dirty="0" err="1"/>
              <a:t>helps</a:t>
            </a:r>
            <a:r>
              <a:rPr lang="es-ES" dirty="0"/>
              <a:t> to </a:t>
            </a:r>
            <a:r>
              <a:rPr lang="es-ES" dirty="0" err="1"/>
              <a:t>make</a:t>
            </a:r>
            <a:r>
              <a:rPr lang="es-ES" dirty="0"/>
              <a:t> a more </a:t>
            </a:r>
            <a:r>
              <a:rPr lang="es-ES" dirty="0" err="1"/>
              <a:t>reliable</a:t>
            </a:r>
            <a:r>
              <a:rPr lang="es-ES" dirty="0"/>
              <a:t> </a:t>
            </a:r>
            <a:r>
              <a:rPr lang="es-ES" dirty="0" err="1"/>
              <a:t>analysis</a:t>
            </a:r>
            <a:r>
              <a:rPr lang="es-ES" dirty="0"/>
              <a:t>, </a:t>
            </a:r>
            <a:r>
              <a:rPr lang="es-ES" dirty="0" err="1"/>
              <a:t>grouping</a:t>
            </a:r>
            <a:r>
              <a:rPr lang="es-ES" dirty="0"/>
              <a:t> </a:t>
            </a:r>
            <a:r>
              <a:rPr lang="es-ES" dirty="0" err="1"/>
              <a:t>the</a:t>
            </a:r>
            <a:r>
              <a:rPr lang="es-ES" dirty="0"/>
              <a:t> </a:t>
            </a:r>
            <a:r>
              <a:rPr lang="es-ES" dirty="0" err="1"/>
              <a:t>information</a:t>
            </a:r>
            <a:r>
              <a:rPr lang="es-ES" dirty="0"/>
              <a:t> </a:t>
            </a:r>
            <a:r>
              <a:rPr lang="es-ES" dirty="0" err="1"/>
              <a:t>based</a:t>
            </a:r>
            <a:r>
              <a:rPr lang="es-ES" dirty="0"/>
              <a:t> </a:t>
            </a:r>
            <a:r>
              <a:rPr lang="es-ES" dirty="0" err="1"/>
              <a:t>on</a:t>
            </a:r>
            <a:r>
              <a:rPr lang="es-ES" dirty="0"/>
              <a:t> </a:t>
            </a:r>
            <a:r>
              <a:rPr lang="es-ES" dirty="0" err="1"/>
              <a:t>the</a:t>
            </a:r>
            <a:r>
              <a:rPr lang="es-ES" dirty="0"/>
              <a:t> </a:t>
            </a:r>
            <a:r>
              <a:rPr lang="es-ES" dirty="0" err="1"/>
              <a:t>venue</a:t>
            </a:r>
            <a:r>
              <a:rPr lang="es-ES" dirty="0"/>
              <a:t> data </a:t>
            </a:r>
            <a:r>
              <a:rPr lang="es-ES" dirty="0" err="1"/>
              <a:t>for</a:t>
            </a:r>
            <a:r>
              <a:rPr lang="es-ES" dirty="0"/>
              <a:t> </a:t>
            </a:r>
            <a:r>
              <a:rPr lang="es-ES" dirty="0" err="1"/>
              <a:t>each</a:t>
            </a:r>
            <a:r>
              <a:rPr lang="es-ES" dirty="0"/>
              <a:t> </a:t>
            </a:r>
            <a:r>
              <a:rPr lang="es-ES" dirty="0" err="1"/>
              <a:t>neighbourhood</a:t>
            </a:r>
            <a:r>
              <a:rPr lang="es-ES" dirty="0"/>
              <a:t>.</a:t>
            </a:r>
          </a:p>
          <a:p>
            <a:pPr marL="457200" indent="-457200">
              <a:buFont typeface="+mj-lt"/>
              <a:buAutoNum type="arabicPeriod"/>
            </a:pPr>
            <a:r>
              <a:rPr lang="es-ES" dirty="0" err="1"/>
              <a:t>Finally</a:t>
            </a:r>
            <a:r>
              <a:rPr lang="es-ES" dirty="0"/>
              <a:t>, </a:t>
            </a:r>
            <a:r>
              <a:rPr lang="es-ES" dirty="0" err="1"/>
              <a:t>after</a:t>
            </a:r>
            <a:r>
              <a:rPr lang="es-ES" dirty="0"/>
              <a:t> </a:t>
            </a:r>
            <a:r>
              <a:rPr lang="es-ES" dirty="0" err="1"/>
              <a:t>having</a:t>
            </a:r>
            <a:r>
              <a:rPr lang="es-ES" dirty="0"/>
              <a:t> </a:t>
            </a:r>
            <a:r>
              <a:rPr lang="es-ES" dirty="0" err="1"/>
              <a:t>grouped</a:t>
            </a:r>
            <a:r>
              <a:rPr lang="es-ES" dirty="0"/>
              <a:t> </a:t>
            </a:r>
            <a:r>
              <a:rPr lang="es-ES" dirty="0" err="1"/>
              <a:t>the</a:t>
            </a:r>
            <a:r>
              <a:rPr lang="es-ES" dirty="0"/>
              <a:t> </a:t>
            </a:r>
            <a:r>
              <a:rPr lang="es-ES" dirty="0" err="1"/>
              <a:t>neighbourhoods</a:t>
            </a:r>
            <a:r>
              <a:rPr lang="es-ES" dirty="0"/>
              <a:t> </a:t>
            </a:r>
            <a:r>
              <a:rPr lang="es-ES" dirty="0" err="1"/>
              <a:t>based</a:t>
            </a:r>
            <a:r>
              <a:rPr lang="es-ES" dirty="0"/>
              <a:t> </a:t>
            </a:r>
            <a:r>
              <a:rPr lang="es-ES" dirty="0" err="1"/>
              <a:t>on</a:t>
            </a:r>
            <a:r>
              <a:rPr lang="es-ES" dirty="0"/>
              <a:t> </a:t>
            </a:r>
            <a:r>
              <a:rPr lang="es-ES" dirty="0" err="1"/>
              <a:t>the</a:t>
            </a:r>
            <a:r>
              <a:rPr lang="es-ES" dirty="0"/>
              <a:t> </a:t>
            </a:r>
            <a:r>
              <a:rPr lang="es-ES" dirty="0" err="1"/>
              <a:t>venues</a:t>
            </a:r>
            <a:r>
              <a:rPr lang="es-ES" dirty="0"/>
              <a:t> data </a:t>
            </a:r>
            <a:r>
              <a:rPr lang="es-ES" dirty="0" err="1"/>
              <a:t>an</a:t>
            </a:r>
            <a:r>
              <a:rPr lang="es-ES" dirty="0"/>
              <a:t> </a:t>
            </a:r>
            <a:r>
              <a:rPr lang="es-ES" dirty="0" err="1"/>
              <a:t>analysis</a:t>
            </a:r>
            <a:r>
              <a:rPr lang="es-ES" dirty="0"/>
              <a:t> can be </a:t>
            </a:r>
            <a:r>
              <a:rPr lang="es-ES" dirty="0" err="1"/>
              <a:t>made</a:t>
            </a:r>
            <a:r>
              <a:rPr lang="es-ES" dirty="0"/>
              <a:t>.</a:t>
            </a:r>
          </a:p>
          <a:p>
            <a:endParaRPr lang="es-ES" dirty="0"/>
          </a:p>
        </p:txBody>
      </p:sp>
    </p:spTree>
    <p:extLst>
      <p:ext uri="{BB962C8B-B14F-4D97-AF65-F5344CB8AC3E}">
        <p14:creationId xmlns:p14="http://schemas.microsoft.com/office/powerpoint/2010/main" val="2285322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B6A0-BE12-7140-9413-FB148AF95DD5}"/>
              </a:ext>
            </a:extLst>
          </p:cNvPr>
          <p:cNvSpPr>
            <a:spLocks noGrp="1"/>
          </p:cNvSpPr>
          <p:nvPr>
            <p:ph type="title"/>
          </p:nvPr>
        </p:nvSpPr>
        <p:spPr/>
        <p:txBody>
          <a:bodyPr/>
          <a:lstStyle/>
          <a:p>
            <a:r>
              <a:rPr lang="es-ES" dirty="0" err="1"/>
              <a:t>Results</a:t>
            </a:r>
            <a:endParaRPr lang="es-ES" dirty="0"/>
          </a:p>
        </p:txBody>
      </p:sp>
      <p:pic>
        <p:nvPicPr>
          <p:cNvPr id="5" name="Picture 4">
            <a:extLst>
              <a:ext uri="{FF2B5EF4-FFF2-40B4-BE49-F238E27FC236}">
                <a16:creationId xmlns:a16="http://schemas.microsoft.com/office/drawing/2014/main" id="{7CA59BAC-3D46-9B45-B2AA-8B5B85824046}"/>
              </a:ext>
            </a:extLst>
          </p:cNvPr>
          <p:cNvPicPr>
            <a:picLocks noChangeAspect="1"/>
          </p:cNvPicPr>
          <p:nvPr/>
        </p:nvPicPr>
        <p:blipFill>
          <a:blip r:embed="rId2"/>
          <a:stretch>
            <a:fillRect/>
          </a:stretch>
        </p:blipFill>
        <p:spPr>
          <a:xfrm>
            <a:off x="3807770" y="2284618"/>
            <a:ext cx="4356516" cy="3332410"/>
          </a:xfrm>
          <a:prstGeom prst="rect">
            <a:avLst/>
          </a:prstGeom>
        </p:spPr>
      </p:pic>
      <p:sp>
        <p:nvSpPr>
          <p:cNvPr id="6" name="TextBox 5">
            <a:extLst>
              <a:ext uri="{FF2B5EF4-FFF2-40B4-BE49-F238E27FC236}">
                <a16:creationId xmlns:a16="http://schemas.microsoft.com/office/drawing/2014/main" id="{3871DD60-F22B-0B47-A477-8C4F6184C4EA}"/>
              </a:ext>
            </a:extLst>
          </p:cNvPr>
          <p:cNvSpPr txBox="1"/>
          <p:nvPr/>
        </p:nvSpPr>
        <p:spPr>
          <a:xfrm>
            <a:off x="3807770" y="5882814"/>
            <a:ext cx="4356516" cy="369332"/>
          </a:xfrm>
          <a:prstGeom prst="rect">
            <a:avLst/>
          </a:prstGeom>
          <a:noFill/>
        </p:spPr>
        <p:txBody>
          <a:bodyPr wrap="square" rtlCol="0">
            <a:spAutoFit/>
          </a:bodyPr>
          <a:lstStyle/>
          <a:p>
            <a:r>
              <a:rPr lang="es-ES" dirty="0" err="1"/>
              <a:t>Cluster</a:t>
            </a:r>
            <a:r>
              <a:rPr lang="es-ES" dirty="0"/>
              <a:t> </a:t>
            </a:r>
            <a:r>
              <a:rPr lang="es-ES" dirty="0" err="1"/>
              <a:t>map</a:t>
            </a:r>
            <a:r>
              <a:rPr lang="es-ES" dirty="0"/>
              <a:t> NY City</a:t>
            </a:r>
          </a:p>
        </p:txBody>
      </p:sp>
    </p:spTree>
    <p:extLst>
      <p:ext uri="{BB962C8B-B14F-4D97-AF65-F5344CB8AC3E}">
        <p14:creationId xmlns:p14="http://schemas.microsoft.com/office/powerpoint/2010/main" val="2553959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B6A0-BE12-7140-9413-FB148AF95DD5}"/>
              </a:ext>
            </a:extLst>
          </p:cNvPr>
          <p:cNvSpPr>
            <a:spLocks noGrp="1"/>
          </p:cNvSpPr>
          <p:nvPr>
            <p:ph type="title"/>
          </p:nvPr>
        </p:nvSpPr>
        <p:spPr/>
        <p:txBody>
          <a:bodyPr/>
          <a:lstStyle/>
          <a:p>
            <a:r>
              <a:rPr lang="es-ES" dirty="0" err="1"/>
              <a:t>Results</a:t>
            </a:r>
            <a:endParaRPr lang="es-ES" dirty="0"/>
          </a:p>
        </p:txBody>
      </p:sp>
      <p:pic>
        <p:nvPicPr>
          <p:cNvPr id="5" name="Picture 4">
            <a:extLst>
              <a:ext uri="{FF2B5EF4-FFF2-40B4-BE49-F238E27FC236}">
                <a16:creationId xmlns:a16="http://schemas.microsoft.com/office/drawing/2014/main" id="{7CA59BAC-3D46-9B45-B2AA-8B5B85824046}"/>
              </a:ext>
            </a:extLst>
          </p:cNvPr>
          <p:cNvPicPr>
            <a:picLocks noChangeAspect="1"/>
          </p:cNvPicPr>
          <p:nvPr/>
        </p:nvPicPr>
        <p:blipFill>
          <a:blip r:embed="rId2"/>
          <a:srcRect/>
          <a:stretch/>
        </p:blipFill>
        <p:spPr>
          <a:xfrm>
            <a:off x="141630" y="2385087"/>
            <a:ext cx="11801963" cy="1899165"/>
          </a:xfrm>
          <a:prstGeom prst="rect">
            <a:avLst/>
          </a:prstGeom>
        </p:spPr>
      </p:pic>
      <p:sp>
        <p:nvSpPr>
          <p:cNvPr id="6" name="TextBox 5">
            <a:extLst>
              <a:ext uri="{FF2B5EF4-FFF2-40B4-BE49-F238E27FC236}">
                <a16:creationId xmlns:a16="http://schemas.microsoft.com/office/drawing/2014/main" id="{3871DD60-F22B-0B47-A477-8C4F6184C4EA}"/>
              </a:ext>
            </a:extLst>
          </p:cNvPr>
          <p:cNvSpPr txBox="1"/>
          <p:nvPr/>
        </p:nvSpPr>
        <p:spPr>
          <a:xfrm>
            <a:off x="141630" y="1972125"/>
            <a:ext cx="4356516" cy="369332"/>
          </a:xfrm>
          <a:prstGeom prst="rect">
            <a:avLst/>
          </a:prstGeom>
          <a:noFill/>
        </p:spPr>
        <p:txBody>
          <a:bodyPr wrap="square" rtlCol="0">
            <a:spAutoFit/>
          </a:bodyPr>
          <a:lstStyle/>
          <a:p>
            <a:r>
              <a:rPr lang="es-ES" dirty="0" err="1"/>
              <a:t>Cluster</a:t>
            </a:r>
            <a:r>
              <a:rPr lang="es-ES" dirty="0"/>
              <a:t> 1 </a:t>
            </a:r>
          </a:p>
        </p:txBody>
      </p:sp>
      <p:pic>
        <p:nvPicPr>
          <p:cNvPr id="7" name="Picture 6">
            <a:extLst>
              <a:ext uri="{FF2B5EF4-FFF2-40B4-BE49-F238E27FC236}">
                <a16:creationId xmlns:a16="http://schemas.microsoft.com/office/drawing/2014/main" id="{81AC7552-AAC7-234E-A820-4FCF0EB5F976}"/>
              </a:ext>
            </a:extLst>
          </p:cNvPr>
          <p:cNvPicPr>
            <a:picLocks noChangeAspect="1"/>
          </p:cNvPicPr>
          <p:nvPr/>
        </p:nvPicPr>
        <p:blipFill>
          <a:blip r:embed="rId3"/>
          <a:srcRect/>
          <a:stretch/>
        </p:blipFill>
        <p:spPr>
          <a:xfrm>
            <a:off x="141630" y="4831728"/>
            <a:ext cx="11801963" cy="1818795"/>
          </a:xfrm>
          <a:prstGeom prst="rect">
            <a:avLst/>
          </a:prstGeom>
        </p:spPr>
      </p:pic>
      <p:sp>
        <p:nvSpPr>
          <p:cNvPr id="8" name="TextBox 7">
            <a:extLst>
              <a:ext uri="{FF2B5EF4-FFF2-40B4-BE49-F238E27FC236}">
                <a16:creationId xmlns:a16="http://schemas.microsoft.com/office/drawing/2014/main" id="{CA5C9741-B1F4-ED45-AB5C-6AF74B43151C}"/>
              </a:ext>
            </a:extLst>
          </p:cNvPr>
          <p:cNvSpPr txBox="1"/>
          <p:nvPr/>
        </p:nvSpPr>
        <p:spPr>
          <a:xfrm>
            <a:off x="141630" y="4349565"/>
            <a:ext cx="4356516" cy="369332"/>
          </a:xfrm>
          <a:prstGeom prst="rect">
            <a:avLst/>
          </a:prstGeom>
          <a:noFill/>
        </p:spPr>
        <p:txBody>
          <a:bodyPr wrap="square" rtlCol="0">
            <a:spAutoFit/>
          </a:bodyPr>
          <a:lstStyle/>
          <a:p>
            <a:r>
              <a:rPr lang="es-ES" dirty="0" err="1"/>
              <a:t>Cluster</a:t>
            </a:r>
            <a:r>
              <a:rPr lang="es-ES" dirty="0"/>
              <a:t> 2 </a:t>
            </a:r>
          </a:p>
        </p:txBody>
      </p:sp>
    </p:spTree>
    <p:extLst>
      <p:ext uri="{BB962C8B-B14F-4D97-AF65-F5344CB8AC3E}">
        <p14:creationId xmlns:p14="http://schemas.microsoft.com/office/powerpoint/2010/main" val="217216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B6A0-BE12-7140-9413-FB148AF95DD5}"/>
              </a:ext>
            </a:extLst>
          </p:cNvPr>
          <p:cNvSpPr>
            <a:spLocks noGrp="1"/>
          </p:cNvSpPr>
          <p:nvPr>
            <p:ph type="title"/>
          </p:nvPr>
        </p:nvSpPr>
        <p:spPr/>
        <p:txBody>
          <a:bodyPr/>
          <a:lstStyle/>
          <a:p>
            <a:r>
              <a:rPr lang="es-ES" dirty="0" err="1"/>
              <a:t>Results</a:t>
            </a:r>
            <a:endParaRPr lang="es-ES" dirty="0"/>
          </a:p>
        </p:txBody>
      </p:sp>
      <p:pic>
        <p:nvPicPr>
          <p:cNvPr id="5" name="Picture 4">
            <a:extLst>
              <a:ext uri="{FF2B5EF4-FFF2-40B4-BE49-F238E27FC236}">
                <a16:creationId xmlns:a16="http://schemas.microsoft.com/office/drawing/2014/main" id="{7CA59BAC-3D46-9B45-B2AA-8B5B85824046}"/>
              </a:ext>
            </a:extLst>
          </p:cNvPr>
          <p:cNvPicPr>
            <a:picLocks noChangeAspect="1"/>
          </p:cNvPicPr>
          <p:nvPr/>
        </p:nvPicPr>
        <p:blipFill>
          <a:blip r:embed="rId2"/>
          <a:srcRect/>
          <a:stretch/>
        </p:blipFill>
        <p:spPr>
          <a:xfrm>
            <a:off x="141630" y="2409687"/>
            <a:ext cx="11801963" cy="1849964"/>
          </a:xfrm>
          <a:prstGeom prst="rect">
            <a:avLst/>
          </a:prstGeom>
        </p:spPr>
      </p:pic>
      <p:sp>
        <p:nvSpPr>
          <p:cNvPr id="6" name="TextBox 5">
            <a:extLst>
              <a:ext uri="{FF2B5EF4-FFF2-40B4-BE49-F238E27FC236}">
                <a16:creationId xmlns:a16="http://schemas.microsoft.com/office/drawing/2014/main" id="{3871DD60-F22B-0B47-A477-8C4F6184C4EA}"/>
              </a:ext>
            </a:extLst>
          </p:cNvPr>
          <p:cNvSpPr txBox="1"/>
          <p:nvPr/>
        </p:nvSpPr>
        <p:spPr>
          <a:xfrm>
            <a:off x="141630" y="1972125"/>
            <a:ext cx="4356516" cy="369332"/>
          </a:xfrm>
          <a:prstGeom prst="rect">
            <a:avLst/>
          </a:prstGeom>
          <a:noFill/>
        </p:spPr>
        <p:txBody>
          <a:bodyPr wrap="square" rtlCol="0">
            <a:spAutoFit/>
          </a:bodyPr>
          <a:lstStyle/>
          <a:p>
            <a:r>
              <a:rPr lang="es-ES" dirty="0" err="1"/>
              <a:t>Cluster</a:t>
            </a:r>
            <a:r>
              <a:rPr lang="es-ES" dirty="0"/>
              <a:t> 3 </a:t>
            </a:r>
          </a:p>
        </p:txBody>
      </p:sp>
      <p:pic>
        <p:nvPicPr>
          <p:cNvPr id="7" name="Picture 6">
            <a:extLst>
              <a:ext uri="{FF2B5EF4-FFF2-40B4-BE49-F238E27FC236}">
                <a16:creationId xmlns:a16="http://schemas.microsoft.com/office/drawing/2014/main" id="{81AC7552-AAC7-234E-A820-4FCF0EB5F976}"/>
              </a:ext>
            </a:extLst>
          </p:cNvPr>
          <p:cNvPicPr>
            <a:picLocks noChangeAspect="1"/>
          </p:cNvPicPr>
          <p:nvPr/>
        </p:nvPicPr>
        <p:blipFill>
          <a:blip r:embed="rId3"/>
          <a:srcRect/>
          <a:stretch/>
        </p:blipFill>
        <p:spPr>
          <a:xfrm>
            <a:off x="395444" y="4831728"/>
            <a:ext cx="11294335" cy="1818795"/>
          </a:xfrm>
          <a:prstGeom prst="rect">
            <a:avLst/>
          </a:prstGeom>
        </p:spPr>
      </p:pic>
      <p:sp>
        <p:nvSpPr>
          <p:cNvPr id="8" name="TextBox 7">
            <a:extLst>
              <a:ext uri="{FF2B5EF4-FFF2-40B4-BE49-F238E27FC236}">
                <a16:creationId xmlns:a16="http://schemas.microsoft.com/office/drawing/2014/main" id="{CA5C9741-B1F4-ED45-AB5C-6AF74B43151C}"/>
              </a:ext>
            </a:extLst>
          </p:cNvPr>
          <p:cNvSpPr txBox="1"/>
          <p:nvPr/>
        </p:nvSpPr>
        <p:spPr>
          <a:xfrm>
            <a:off x="141630" y="4349565"/>
            <a:ext cx="4356516" cy="369332"/>
          </a:xfrm>
          <a:prstGeom prst="rect">
            <a:avLst/>
          </a:prstGeom>
          <a:noFill/>
        </p:spPr>
        <p:txBody>
          <a:bodyPr wrap="square" rtlCol="0">
            <a:spAutoFit/>
          </a:bodyPr>
          <a:lstStyle/>
          <a:p>
            <a:r>
              <a:rPr lang="es-ES" dirty="0" err="1"/>
              <a:t>Cluster</a:t>
            </a:r>
            <a:r>
              <a:rPr lang="es-ES" dirty="0"/>
              <a:t> 4 </a:t>
            </a:r>
          </a:p>
        </p:txBody>
      </p:sp>
    </p:spTree>
    <p:extLst>
      <p:ext uri="{BB962C8B-B14F-4D97-AF65-F5344CB8AC3E}">
        <p14:creationId xmlns:p14="http://schemas.microsoft.com/office/powerpoint/2010/main" val="356497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B6A0-BE12-7140-9413-FB148AF95DD5}"/>
              </a:ext>
            </a:extLst>
          </p:cNvPr>
          <p:cNvSpPr>
            <a:spLocks noGrp="1"/>
          </p:cNvSpPr>
          <p:nvPr>
            <p:ph type="title"/>
          </p:nvPr>
        </p:nvSpPr>
        <p:spPr/>
        <p:txBody>
          <a:bodyPr/>
          <a:lstStyle/>
          <a:p>
            <a:r>
              <a:rPr lang="es-ES" dirty="0" err="1"/>
              <a:t>Results</a:t>
            </a:r>
            <a:endParaRPr lang="es-ES" dirty="0"/>
          </a:p>
        </p:txBody>
      </p:sp>
      <p:pic>
        <p:nvPicPr>
          <p:cNvPr id="5" name="Picture 4">
            <a:extLst>
              <a:ext uri="{FF2B5EF4-FFF2-40B4-BE49-F238E27FC236}">
                <a16:creationId xmlns:a16="http://schemas.microsoft.com/office/drawing/2014/main" id="{7CA59BAC-3D46-9B45-B2AA-8B5B85824046}"/>
              </a:ext>
            </a:extLst>
          </p:cNvPr>
          <p:cNvPicPr>
            <a:picLocks noChangeAspect="1"/>
          </p:cNvPicPr>
          <p:nvPr/>
        </p:nvPicPr>
        <p:blipFill>
          <a:blip r:embed="rId2"/>
          <a:srcRect/>
          <a:stretch/>
        </p:blipFill>
        <p:spPr>
          <a:xfrm>
            <a:off x="189509" y="3523766"/>
            <a:ext cx="11812981" cy="2253266"/>
          </a:xfrm>
          <a:prstGeom prst="rect">
            <a:avLst/>
          </a:prstGeom>
        </p:spPr>
      </p:pic>
      <p:sp>
        <p:nvSpPr>
          <p:cNvPr id="6" name="TextBox 5">
            <a:extLst>
              <a:ext uri="{FF2B5EF4-FFF2-40B4-BE49-F238E27FC236}">
                <a16:creationId xmlns:a16="http://schemas.microsoft.com/office/drawing/2014/main" id="{3871DD60-F22B-0B47-A477-8C4F6184C4EA}"/>
              </a:ext>
            </a:extLst>
          </p:cNvPr>
          <p:cNvSpPr txBox="1"/>
          <p:nvPr/>
        </p:nvSpPr>
        <p:spPr>
          <a:xfrm>
            <a:off x="141630" y="2964903"/>
            <a:ext cx="4356516" cy="369332"/>
          </a:xfrm>
          <a:prstGeom prst="rect">
            <a:avLst/>
          </a:prstGeom>
          <a:noFill/>
        </p:spPr>
        <p:txBody>
          <a:bodyPr wrap="square" rtlCol="0">
            <a:spAutoFit/>
          </a:bodyPr>
          <a:lstStyle/>
          <a:p>
            <a:r>
              <a:rPr lang="es-ES" dirty="0" err="1"/>
              <a:t>Cluster</a:t>
            </a:r>
            <a:r>
              <a:rPr lang="es-ES" dirty="0"/>
              <a:t> 5 </a:t>
            </a:r>
          </a:p>
        </p:txBody>
      </p:sp>
    </p:spTree>
    <p:extLst>
      <p:ext uri="{BB962C8B-B14F-4D97-AF65-F5344CB8AC3E}">
        <p14:creationId xmlns:p14="http://schemas.microsoft.com/office/powerpoint/2010/main" val="256602617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15</TotalTime>
  <Words>695</Words>
  <Application>Microsoft Macintosh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-apple-system</vt:lpstr>
      <vt:lpstr>Arial</vt:lpstr>
      <vt:lpstr>Trebuchet MS</vt:lpstr>
      <vt:lpstr>Berlin</vt:lpstr>
      <vt:lpstr>Spanish Experience Center in New York City</vt:lpstr>
      <vt:lpstr>Index</vt:lpstr>
      <vt:lpstr>Introduction</vt:lpstr>
      <vt:lpstr>Data and Resources</vt:lpstr>
      <vt:lpstr>Methodology</vt:lpstr>
      <vt:lpstr>Results</vt:lpstr>
      <vt:lpstr>Results</vt:lpstr>
      <vt:lpstr>Results</vt:lpstr>
      <vt:lpstr>Results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Spanish Experience Center in New York City</dc:title>
  <dc:creator>Sebastian Junca</dc:creator>
  <cp:lastModifiedBy>Sebastian Junca</cp:lastModifiedBy>
  <cp:revision>2</cp:revision>
  <dcterms:created xsi:type="dcterms:W3CDTF">2020-04-10T18:06:21Z</dcterms:created>
  <dcterms:modified xsi:type="dcterms:W3CDTF">2020-04-10T18:22:03Z</dcterms:modified>
</cp:coreProperties>
</file>