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yQx0uFZWmHd5MpKyscAscEzdg5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10" Type="http://schemas.openxmlformats.org/officeDocument/2006/relationships/image" Target="../media/image7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0" y="-11575"/>
            <a:ext cx="2338086" cy="5011793"/>
            <a:chOff x="0" y="-11575"/>
            <a:chExt cx="2338086" cy="5011793"/>
          </a:xfrm>
        </p:grpSpPr>
        <p:sp>
          <p:nvSpPr>
            <p:cNvPr id="85" name="Google Shape;85;p1"/>
            <p:cNvSpPr/>
            <p:nvPr/>
          </p:nvSpPr>
          <p:spPr>
            <a:xfrm>
              <a:off x="0" y="-11575"/>
              <a:ext cx="2338086" cy="5000263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88099" y="97875"/>
              <a:ext cx="1543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8. </a:t>
              </a:r>
              <a:r>
                <a:rPr b="0" i="1" lang="es-E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Socios Clave</a:t>
              </a:r>
              <a:endParaRPr sz="1200"/>
            </a:p>
          </p:txBody>
        </p:sp>
        <p:sp>
          <p:nvSpPr>
            <p:cNvPr id="87" name="Google Shape;87;p1"/>
            <p:cNvSpPr txBox="1"/>
            <p:nvPr/>
          </p:nvSpPr>
          <p:spPr>
            <a:xfrm>
              <a:off x="112843" y="467218"/>
              <a:ext cx="1954800" cy="453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Propietarios de espacios:</a:t>
              </a:r>
              <a:endParaRPr b="1"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Contribución:</a:t>
              </a:r>
              <a:r>
                <a:rPr lang="es-ES" sz="600">
                  <a:solidFill>
                    <a:schemeClr val="dk1"/>
                  </a:solidFill>
                </a:rPr>
                <a:t> Proveen los espacios únicos que se alquilan a través de nuestra plataforma.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Relación:</a:t>
              </a:r>
              <a:r>
                <a:rPr lang="es-ES" sz="600">
                  <a:solidFill>
                    <a:schemeClr val="dk1"/>
                  </a:solidFill>
                </a:rPr>
                <a:t> Crear acuerdos claros y beneficiosos, ofreciendo visibilidad y herramientas de gestión.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Importancia:</a:t>
              </a:r>
              <a:r>
                <a:rPr lang="es-ES" sz="600">
                  <a:solidFill>
                    <a:schemeClr val="dk1"/>
                  </a:solidFill>
                </a:rPr>
                <a:t> Son esenciales para mantener una variedad atractiva de opciones para los usuarios finales.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Empresas de servicios complementarios:</a:t>
              </a:r>
              <a:endParaRPr b="1"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Seguros:</a:t>
              </a:r>
              <a:r>
                <a:rPr lang="es-ES" sz="600">
                  <a:solidFill>
                    <a:schemeClr val="dk1"/>
                  </a:solidFill>
                </a:rPr>
                <a:t> Ofrecen cobertura para eventos y protegen tanto a los propietarios como a nuestros clientes.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Limpieza:</a:t>
              </a:r>
              <a:r>
                <a:rPr lang="es-ES" sz="600">
                  <a:solidFill>
                    <a:schemeClr val="dk1"/>
                  </a:solidFill>
                </a:rPr>
                <a:t> Proveen servicios de limpieza antes y después de los eventos, asegurando que los espacios estén siempre en óptimas condiciones.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Equipos:</a:t>
              </a:r>
              <a:r>
                <a:rPr lang="es-ES" sz="600">
                  <a:solidFill>
                    <a:schemeClr val="dk1"/>
                  </a:solidFill>
                </a:rPr>
                <a:t> Alquiler de equipos adicionales como sistemas de audio, iluminación y mobiliario para eventos específicos.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Relación:</a:t>
              </a:r>
              <a:r>
                <a:rPr lang="es-ES" sz="600">
                  <a:solidFill>
                    <a:schemeClr val="dk1"/>
                  </a:solidFill>
                </a:rPr>
                <a:t> Establecer colaboraciones para ofrecer paquetes de servicios integrados a través de tu plataforma.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Importancia:</a:t>
              </a:r>
              <a:r>
                <a:rPr lang="es-ES" sz="600">
                  <a:solidFill>
                    <a:schemeClr val="dk1"/>
                  </a:solidFill>
                </a:rPr>
                <a:t> Aumentan el valor añadido para los usuarios y propietarios, haciendo tu plataforma más competitiva.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nillos de boda" id="88" name="Google Shape;88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670265" y="26124"/>
              <a:ext cx="628753" cy="62875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" name="Google Shape;89;p1"/>
          <p:cNvGrpSpPr/>
          <p:nvPr/>
        </p:nvGrpSpPr>
        <p:grpSpPr>
          <a:xfrm>
            <a:off x="2338086" y="-11575"/>
            <a:ext cx="2338086" cy="3012850"/>
            <a:chOff x="2338086" y="-11575"/>
            <a:chExt cx="2338086" cy="3012850"/>
          </a:xfrm>
        </p:grpSpPr>
        <p:sp>
          <p:nvSpPr>
            <p:cNvPr id="90" name="Google Shape;90;p1"/>
            <p:cNvSpPr/>
            <p:nvPr/>
          </p:nvSpPr>
          <p:spPr>
            <a:xfrm>
              <a:off x="2338086" y="-11575"/>
              <a:ext cx="2338086" cy="2488557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2426195" y="97886"/>
              <a:ext cx="18915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7. </a:t>
              </a:r>
              <a:r>
                <a:rPr i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Actividades clave</a:t>
              </a:r>
              <a:endParaRPr sz="1200"/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2414268" y="330075"/>
              <a:ext cx="2188800" cy="267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700">
                  <a:solidFill>
                    <a:schemeClr val="dk1"/>
                  </a:solidFill>
                </a:rPr>
                <a:t>Desarrollo:</a:t>
              </a:r>
              <a:r>
                <a:rPr lang="es-ES" sz="700">
                  <a:solidFill>
                    <a:schemeClr val="dk1"/>
                  </a:solidFill>
                </a:rPr>
                <a:t> Creación y mejora continua de funcionalidades de la plataforma, como buscadores avanzados, sis</a:t>
              </a:r>
              <a:r>
                <a:rPr lang="es-ES" sz="700">
                  <a:solidFill>
                    <a:schemeClr val="dk1"/>
                  </a:solidFill>
                </a:rPr>
                <a:t>t</a:t>
              </a:r>
              <a:r>
                <a:rPr lang="es-ES" sz="700">
                  <a:solidFill>
                    <a:schemeClr val="dk1"/>
                  </a:solidFill>
                </a:rPr>
                <a:t>emas de reservas y perfiles de usuarios.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700">
                  <a:solidFill>
                    <a:schemeClr val="dk1"/>
                  </a:solidFill>
                </a:rPr>
                <a:t>Mantenimiento:</a:t>
              </a:r>
              <a:r>
                <a:rPr lang="es-ES" sz="700">
                  <a:solidFill>
                    <a:schemeClr val="dk1"/>
                  </a:solidFill>
                </a:rPr>
                <a:t> Asegurar que la plataforma esté siempre operativa, realizando actualizaciones de software y corrección de errores.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700">
                  <a:solidFill>
                    <a:schemeClr val="dk1"/>
                  </a:solidFill>
                </a:rPr>
                <a:t>Marketing Digital:</a:t>
              </a:r>
              <a:r>
                <a:rPr lang="es-ES" sz="700">
                  <a:solidFill>
                    <a:schemeClr val="dk1"/>
                  </a:solidFill>
                </a:rPr>
                <a:t> Publicidad en redes sociales para atraer a nuevos usuarios y propietarios de espacios.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700">
                  <a:solidFill>
                    <a:schemeClr val="dk1"/>
                  </a:solidFill>
                </a:rPr>
                <a:t>Soporte en Línea:</a:t>
              </a:r>
              <a:r>
                <a:rPr lang="es-ES" sz="700">
                  <a:solidFill>
                    <a:schemeClr val="dk1"/>
                  </a:solidFill>
                </a:rPr>
                <a:t> Proveer asistencia a través de correo electrónico y teléfono para resolver dudas y problemas de los usuarios.</a:t>
              </a:r>
              <a:endParaRPr sz="2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Trabajo" id="93" name="Google Shape;9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64352" y="139949"/>
              <a:ext cx="338722" cy="338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"/>
          <p:cNvGrpSpPr/>
          <p:nvPr/>
        </p:nvGrpSpPr>
        <p:grpSpPr>
          <a:xfrm>
            <a:off x="2338086" y="2500131"/>
            <a:ext cx="2338086" cy="2509970"/>
            <a:chOff x="2338086" y="2500131"/>
            <a:chExt cx="2338086" cy="2509970"/>
          </a:xfrm>
        </p:grpSpPr>
        <p:sp>
          <p:nvSpPr>
            <p:cNvPr id="95" name="Google Shape;95;p1"/>
            <p:cNvSpPr/>
            <p:nvPr/>
          </p:nvSpPr>
          <p:spPr>
            <a:xfrm>
              <a:off x="2338086" y="2500131"/>
              <a:ext cx="2338086" cy="2488557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"/>
            <p:cNvSpPr txBox="1"/>
            <p:nvPr/>
          </p:nvSpPr>
          <p:spPr>
            <a:xfrm>
              <a:off x="2396893" y="2539175"/>
              <a:ext cx="21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6. </a:t>
              </a:r>
              <a:r>
                <a:rPr i="1"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Recursos clave</a:t>
              </a:r>
              <a:endParaRPr/>
            </a:p>
          </p:txBody>
        </p:sp>
        <p:sp>
          <p:nvSpPr>
            <p:cNvPr id="97" name="Google Shape;97;p1"/>
            <p:cNvSpPr txBox="1"/>
            <p:nvPr/>
          </p:nvSpPr>
          <p:spPr>
            <a:xfrm>
              <a:off x="2396900" y="2876801"/>
              <a:ext cx="2188800" cy="213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Equipo de desarrollo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s-ES" sz="600">
                  <a:solidFill>
                    <a:schemeClr val="dk1"/>
                  </a:solidFill>
                </a:rPr>
                <a:t>Durante la fase inicial, es clave cumplir múltiples roles, no solo con el diseño y </a:t>
              </a:r>
              <a:r>
                <a:rPr lang="es-ES" sz="600">
                  <a:solidFill>
                    <a:schemeClr val="dk1"/>
                  </a:solidFill>
                </a:rPr>
                <a:t>desarrollo continuo </a:t>
              </a:r>
              <a:r>
                <a:rPr lang="es-ES" sz="600">
                  <a:solidFill>
                    <a:schemeClr val="dk1"/>
                  </a:solidFill>
                </a:rPr>
                <a:t>de la plataforma (atención al cliente, </a:t>
              </a:r>
              <a:r>
                <a:rPr lang="es-ES" sz="600">
                  <a:solidFill>
                    <a:schemeClr val="dk1"/>
                  </a:solidFill>
                </a:rPr>
                <a:t>ventas</a:t>
              </a:r>
              <a:r>
                <a:rPr lang="es-ES" sz="600">
                  <a:solidFill>
                    <a:schemeClr val="dk1"/>
                  </a:solidFill>
                </a:rPr>
                <a:t>, marketing).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Dominio y alojamiento web</a:t>
              </a:r>
              <a:r>
                <a:rPr lang="es-ES" sz="600">
                  <a:solidFill>
                    <a:schemeClr val="dk1"/>
                  </a:solidFill>
                </a:rPr>
                <a:t>                                                        Invertir en un dominio profesional y un servicio de hosting confiable, pero de bajo costo.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Alianzas estratégicas locales                                </a:t>
              </a:r>
              <a:r>
                <a:rPr lang="es-ES" sz="600">
                  <a:solidFill>
                    <a:schemeClr val="dk1"/>
                  </a:solidFill>
                </a:rPr>
                <a:t>Contactar a empresas o personas relacionadas con eventos o producción creativa para que recomienden nuestra plataforma.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Gestión del tiempo:</a:t>
              </a:r>
              <a:r>
                <a:rPr lang="es-ES" sz="600">
                  <a:solidFill>
                    <a:schemeClr val="dk1"/>
                  </a:solidFill>
                </a:rPr>
                <a:t> Tener un manejo eficiente del tiempo es crucial para asegurar que las tareas y proyectos se completen a tiempo. Esto incluye la planificación, programación y la asignación de tareas.</a:t>
              </a:r>
              <a:endParaRPr sz="100">
                <a:solidFill>
                  <a:schemeClr val="dk1"/>
                </a:solidFill>
              </a:endParaRPr>
            </a:p>
          </p:txBody>
        </p:sp>
        <p:pic>
          <p:nvPicPr>
            <p:cNvPr descr="Carretilla para transporte" id="98" name="Google Shape;98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193874" y="2512601"/>
              <a:ext cx="391825" cy="39184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1"/>
          <p:cNvGrpSpPr/>
          <p:nvPr/>
        </p:nvGrpSpPr>
        <p:grpSpPr>
          <a:xfrm>
            <a:off x="4700215" y="-20113"/>
            <a:ext cx="2338086" cy="5000263"/>
            <a:chOff x="4676172" y="-11575"/>
            <a:chExt cx="2338086" cy="5000263"/>
          </a:xfrm>
        </p:grpSpPr>
        <p:sp>
          <p:nvSpPr>
            <p:cNvPr id="100" name="Google Shape;100;p1"/>
            <p:cNvSpPr/>
            <p:nvPr/>
          </p:nvSpPr>
          <p:spPr>
            <a:xfrm>
              <a:off x="4676172" y="-11575"/>
              <a:ext cx="2338086" cy="5000263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718613" y="97886"/>
              <a:ext cx="21000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 </a:t>
              </a:r>
              <a:r>
                <a:rPr i="1" lang="es-ES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Propuesta de valor</a:t>
              </a:r>
              <a:endParaRPr sz="1300"/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4702407" y="500188"/>
              <a:ext cx="2287500" cy="267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chemeClr val="dk1"/>
                  </a:solidFill>
                </a:rPr>
                <a:t>Para Propietarios: </a:t>
              </a:r>
              <a:endParaRPr b="1" i="1" sz="7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700">
                  <a:solidFill>
                    <a:schemeClr val="dk1"/>
                  </a:solidFill>
                </a:rPr>
                <a:t>le ayudamos a  </a:t>
              </a:r>
              <a:r>
                <a:rPr i="1" lang="es-ES" sz="700">
                  <a:solidFill>
                    <a:schemeClr val="dk1"/>
                  </a:solidFill>
                </a:rPr>
                <a:t>convertir</a:t>
              </a:r>
              <a:r>
                <a:rPr i="1" lang="es-ES" sz="700">
                  <a:solidFill>
                    <a:schemeClr val="dk1"/>
                  </a:solidFill>
                </a:rPr>
                <a:t> su espacio en una fuente de ingresos extra, </a:t>
              </a:r>
              <a:r>
                <a:rPr i="1" lang="es-ES" sz="700">
                  <a:solidFill>
                    <a:schemeClr val="dk1"/>
                  </a:solidFill>
                </a:rPr>
                <a:t>alquilandolo</a:t>
              </a:r>
              <a:r>
                <a:rPr i="1" lang="es-ES" sz="700">
                  <a:solidFill>
                    <a:schemeClr val="dk1"/>
                  </a:solidFill>
                </a:rPr>
                <a:t> para eventos, producciones y más.</a:t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700">
                  <a:solidFill>
                    <a:schemeClr val="dk1"/>
                  </a:solidFill>
                </a:rPr>
                <a:t>Beneficiarse de una exposición superior en nuestra plataforma, atrayendo a una audiencia amplia y diversa.</a:t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700">
                  <a:solidFill>
                    <a:schemeClr val="dk1"/>
                  </a:solidFill>
                </a:rPr>
                <a:t>Nuestro proceso de registro es sencillo y seguro.</a:t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chemeClr val="dk1"/>
                  </a:solidFill>
                </a:rPr>
                <a:t>Para Usuarios:</a:t>
              </a:r>
              <a:endParaRPr b="1" i="1"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700">
                  <a:solidFill>
                    <a:schemeClr val="dk1"/>
                  </a:solidFill>
                </a:rPr>
                <a:t>Le ayudamos a encontrar y reservar espacios únicos que se ajusten a tus necesidades específicas, ya sea para eventos, reuniones o producciones creativas.</a:t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700">
                  <a:solidFill>
                    <a:schemeClr val="dk1"/>
                  </a:solidFill>
                </a:rPr>
                <a:t>También cuenta con a una gama de servicios adicionales como seguros, limpieza, y equipos, para que tu experiencia sea impecable.</a:t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es-ES" sz="700">
                  <a:solidFill>
                    <a:schemeClr val="dk1"/>
                  </a:solidFill>
                </a:rPr>
                <a:t>Valores Claves:</a:t>
              </a:r>
              <a:endParaRPr b="1" i="1"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7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700">
                  <a:solidFill>
                    <a:schemeClr val="dk1"/>
                  </a:solidFill>
                </a:rPr>
                <a:t>Diversidad de espacios ofrecemos una variedad inigualable de lugares.</a:t>
              </a:r>
              <a:endParaRPr i="1" sz="700">
                <a:solidFill>
                  <a:schemeClr val="dk1"/>
                </a:solidFill>
              </a:endParaRPr>
            </a:p>
          </p:txBody>
        </p:sp>
        <p:pic>
          <p:nvPicPr>
            <p:cNvPr descr="Regalo" id="103" name="Google Shape;103;p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75032" y="84738"/>
              <a:ext cx="314875" cy="3148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1"/>
          <p:cNvGrpSpPr/>
          <p:nvPr/>
        </p:nvGrpSpPr>
        <p:grpSpPr>
          <a:xfrm>
            <a:off x="7014258" y="-11575"/>
            <a:ext cx="2338092" cy="2587077"/>
            <a:chOff x="7014258" y="-11575"/>
            <a:chExt cx="2338092" cy="2587077"/>
          </a:xfrm>
        </p:grpSpPr>
        <p:sp>
          <p:nvSpPr>
            <p:cNvPr id="105" name="Google Shape;105;p1"/>
            <p:cNvSpPr/>
            <p:nvPr/>
          </p:nvSpPr>
          <p:spPr>
            <a:xfrm>
              <a:off x="7014258" y="-11575"/>
              <a:ext cx="2338086" cy="2488557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>
              <a:off x="7038312" y="76200"/>
              <a:ext cx="21948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4. </a:t>
              </a:r>
              <a:r>
                <a:rPr i="1" lang="es-E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Relaciones con clientes</a:t>
              </a:r>
              <a:endParaRPr sz="1300"/>
            </a:p>
          </p:txBody>
        </p:sp>
        <p:sp>
          <p:nvSpPr>
            <p:cNvPr id="107" name="Google Shape;107;p1"/>
            <p:cNvSpPr txBox="1"/>
            <p:nvPr/>
          </p:nvSpPr>
          <p:spPr>
            <a:xfrm>
              <a:off x="7064325" y="459002"/>
              <a:ext cx="2262000" cy="211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800">
                  <a:solidFill>
                    <a:schemeClr val="dk1"/>
                  </a:solidFill>
                </a:rPr>
                <a:t>Soporte Personalizado                                  </a:t>
              </a:r>
              <a:r>
                <a:rPr lang="es-ES" sz="800">
                  <a:solidFill>
                    <a:schemeClr val="dk1"/>
                  </a:solidFill>
                </a:rPr>
                <a:t>Atención al cliente a través de chat, correo electrónico y teléfono para resolver dudas y problemas tanto de propietarios como de usuarios.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</a:rPr>
                <a:t>Sistema de Valoraciones y Reseñas</a:t>
              </a:r>
              <a:r>
                <a:rPr b="1" lang="es-ES" sz="700">
                  <a:solidFill>
                    <a:schemeClr val="dk1"/>
                  </a:solidFill>
                </a:rPr>
                <a:t>                         </a:t>
              </a:r>
              <a:r>
                <a:rPr lang="es-ES" sz="700">
                  <a:solidFill>
                    <a:schemeClr val="dk1"/>
                  </a:solidFill>
                </a:rPr>
                <a:t>P</a:t>
              </a:r>
              <a:r>
                <a:rPr lang="es-ES" sz="700">
                  <a:solidFill>
                    <a:schemeClr val="dk1"/>
                  </a:solidFill>
                </a:rPr>
                <a:t>ermitir a los usuarios dejar valoraciones y comentarios sobre los espacios y servicios que han utilizado. Esto no solo ayuda a otros usuarios a tomar decisiones informadas, sino que también brinda a los propietarios información valiosa para mejorar sus ofertas.</a:t>
              </a:r>
              <a:endParaRPr sz="7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t/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nsignia de corazón" id="108" name="Google Shape;108;p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9075350" y="120900"/>
              <a:ext cx="277000" cy="277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" name="Google Shape;109;p1"/>
          <p:cNvGrpSpPr/>
          <p:nvPr/>
        </p:nvGrpSpPr>
        <p:grpSpPr>
          <a:xfrm>
            <a:off x="7014258" y="2500123"/>
            <a:ext cx="2338086" cy="2488565"/>
            <a:chOff x="7014258" y="2500123"/>
            <a:chExt cx="2338086" cy="2488565"/>
          </a:xfrm>
        </p:grpSpPr>
        <p:sp>
          <p:nvSpPr>
            <p:cNvPr id="110" name="Google Shape;110;p1"/>
            <p:cNvSpPr/>
            <p:nvPr/>
          </p:nvSpPr>
          <p:spPr>
            <a:xfrm>
              <a:off x="7014258" y="2500131"/>
              <a:ext cx="2338086" cy="2488557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1"/>
            <p:cNvSpPr txBox="1"/>
            <p:nvPr/>
          </p:nvSpPr>
          <p:spPr>
            <a:xfrm>
              <a:off x="7026750" y="2539175"/>
              <a:ext cx="210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3. </a:t>
              </a:r>
              <a:r>
                <a:rPr i="1" lang="es-E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Canales</a:t>
              </a:r>
              <a:endParaRPr sz="1100"/>
            </a:p>
          </p:txBody>
        </p:sp>
        <p:sp>
          <p:nvSpPr>
            <p:cNvPr id="112" name="Google Shape;112;p1"/>
            <p:cNvSpPr txBox="1"/>
            <p:nvPr/>
          </p:nvSpPr>
          <p:spPr>
            <a:xfrm>
              <a:off x="7078575" y="2796550"/>
              <a:ext cx="2188800" cy="215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Plataforma Web/App</a:t>
              </a:r>
              <a:endParaRPr b="1" sz="6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600">
                  <a:solidFill>
                    <a:schemeClr val="dk1"/>
                  </a:solidFill>
                </a:rPr>
                <a:t>Sitio web donde usuarios y propietarios pueden registrarse, buscar espacios, hacer reservas y gestionar pagos.</a:t>
              </a:r>
              <a:endParaRPr b="1"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Redes Sociales</a:t>
              </a:r>
              <a:r>
                <a:rPr lang="es-ES" sz="600">
                  <a:solidFill>
                    <a:schemeClr val="dk1"/>
                  </a:solidFill>
                </a:rPr>
                <a:t>: Facebook, Instagram, LinkedIn, etc., para promover espacios y atraer tanto propietarios como usuarios.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Email Marketing</a:t>
              </a:r>
              <a:endParaRPr b="1"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600">
                  <a:solidFill>
                    <a:schemeClr val="dk1"/>
                  </a:solidFill>
                </a:rPr>
                <a:t>Boletines informativos para mantener informados a propietarios y usuarios sobre novedades, promociones y nuevos espacios disponibles.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Publicidad en la Plataforma</a:t>
              </a:r>
              <a:endParaRPr b="1"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s-ES" sz="600">
                  <a:solidFill>
                    <a:schemeClr val="dk1"/>
                  </a:solidFill>
                </a:rPr>
                <a:t>Espacios publicitarios dentro de la plataforma para que propietarios o empresas relacionadas con eventos (servicios de catering, decoración, etc.) puedan promocionar s</a:t>
              </a:r>
              <a:r>
                <a:rPr lang="es-ES" sz="600">
                  <a:solidFill>
                    <a:schemeClr val="dk1"/>
                  </a:solidFill>
                </a:rPr>
                <a:t>us productos</a:t>
              </a:r>
              <a:r>
                <a:rPr lang="es-ES" sz="700">
                  <a:solidFill>
                    <a:schemeClr val="dk1"/>
                  </a:solidFill>
                </a:rPr>
                <a:t>.</a:t>
              </a:r>
              <a:endParaRPr sz="1500"/>
            </a:p>
          </p:txBody>
        </p:sp>
        <p:pic>
          <p:nvPicPr>
            <p:cNvPr descr="Camión" id="113" name="Google Shape;113;p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716300" y="2500123"/>
              <a:ext cx="516700" cy="516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" name="Google Shape;114;p1"/>
          <p:cNvGrpSpPr/>
          <p:nvPr/>
        </p:nvGrpSpPr>
        <p:grpSpPr>
          <a:xfrm>
            <a:off x="0" y="4988688"/>
            <a:ext cx="5768625" cy="1869312"/>
            <a:chOff x="0" y="4988688"/>
            <a:chExt cx="5768625" cy="1869312"/>
          </a:xfrm>
        </p:grpSpPr>
        <p:sp>
          <p:nvSpPr>
            <p:cNvPr id="115" name="Google Shape;115;p1"/>
            <p:cNvSpPr/>
            <p:nvPr/>
          </p:nvSpPr>
          <p:spPr>
            <a:xfrm>
              <a:off x="0" y="4988688"/>
              <a:ext cx="5768625" cy="1869312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1"/>
            <p:cNvSpPr txBox="1"/>
            <p:nvPr/>
          </p:nvSpPr>
          <p:spPr>
            <a:xfrm>
              <a:off x="88094" y="5052075"/>
              <a:ext cx="3399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9. </a:t>
              </a:r>
              <a:r>
                <a:rPr i="1" lang="es-E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Estructura de costes</a:t>
              </a:r>
              <a:endParaRPr/>
            </a:p>
          </p:txBody>
        </p:sp>
        <p:sp>
          <p:nvSpPr>
            <p:cNvPr id="117" name="Google Shape;117;p1"/>
            <p:cNvSpPr txBox="1"/>
            <p:nvPr/>
          </p:nvSpPr>
          <p:spPr>
            <a:xfrm>
              <a:off x="88100" y="5371425"/>
              <a:ext cx="2706300" cy="10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Coste fijo de cada paquete:</a:t>
              </a:r>
              <a:endParaRPr sz="1600">
                <a:solidFill>
                  <a:schemeClr val="dk1"/>
                </a:solidFill>
              </a:endParaRPr>
            </a:p>
            <a:p>
              <a:pPr indent="-184150" lvl="0" marL="17145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-"/>
              </a:pP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Paquete Premium</a:t>
              </a:r>
              <a:r>
                <a:rPr i="1"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200.000 COP mensual.</a:t>
              </a:r>
              <a:endParaRPr sz="1600"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solidFill>
                  <a:schemeClr val="dk1"/>
                </a:solidFill>
              </a:endParaRPr>
            </a:p>
            <a:p>
              <a:pPr indent="-184150" lvl="0" marL="17145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-"/>
              </a:pP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Salario mensual: 2’</a:t>
              </a: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</a:t>
              </a: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00.000 </a:t>
              </a:r>
              <a:endParaRPr sz="1600">
                <a:solidFill>
                  <a:schemeClr val="dk1"/>
                </a:solidFill>
              </a:endParaRPr>
            </a:p>
            <a:p>
              <a:pPr indent="-184150" lvl="0" marL="17145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-"/>
              </a:pP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Coste hora: 15.217</a:t>
              </a:r>
              <a:endParaRPr sz="1600">
                <a:solidFill>
                  <a:schemeClr val="dk1"/>
                </a:solidFill>
              </a:endParaRPr>
            </a:p>
            <a:p>
              <a:pPr indent="-184150" lvl="0" marL="17145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-"/>
              </a:pP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Tiempo del Desarrollo: 5 meses </a:t>
              </a: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aproximadamente</a:t>
              </a: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 sz="1600">
                <a:solidFill>
                  <a:schemeClr val="dk1"/>
                </a:solidFill>
              </a:endParaRPr>
            </a:p>
            <a:p>
              <a:pPr indent="-184150" lvl="0" marL="17145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Calibri"/>
                <a:buChar char="-"/>
              </a:pP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Coste </a:t>
              </a: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Total </a:t>
              </a:r>
              <a:r>
                <a:rPr i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 Desarrollo: 14’000.000</a:t>
              </a:r>
              <a:endParaRPr i="1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Ábaco" id="118" name="Google Shape;118;p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5214627" y="5039432"/>
              <a:ext cx="553998" cy="5539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1"/>
          <p:cNvGrpSpPr/>
          <p:nvPr/>
        </p:nvGrpSpPr>
        <p:grpSpPr>
          <a:xfrm>
            <a:off x="5812726" y="4980158"/>
            <a:ext cx="5890500" cy="2382517"/>
            <a:chOff x="6178876" y="6163058"/>
            <a:chExt cx="5890500" cy="2382517"/>
          </a:xfrm>
        </p:grpSpPr>
        <p:sp>
          <p:nvSpPr>
            <p:cNvPr id="120" name="Google Shape;120;p1"/>
            <p:cNvSpPr txBox="1"/>
            <p:nvPr/>
          </p:nvSpPr>
          <p:spPr>
            <a:xfrm>
              <a:off x="6275475" y="6163101"/>
              <a:ext cx="21000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s-ES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Fuentes de Ingresos</a:t>
              </a:r>
              <a:endParaRPr sz="1100"/>
            </a:p>
          </p:txBody>
        </p:sp>
        <p:sp>
          <p:nvSpPr>
            <p:cNvPr id="121" name="Google Shape;121;p1"/>
            <p:cNvSpPr txBox="1"/>
            <p:nvPr/>
          </p:nvSpPr>
          <p:spPr>
            <a:xfrm>
              <a:off x="6275475" y="6433875"/>
              <a:ext cx="5697300" cy="211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Comisión por Reserva</a:t>
              </a:r>
              <a:endParaRPr b="1" sz="600">
                <a:solidFill>
                  <a:schemeClr val="dk1"/>
                </a:solidFill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Char char="●"/>
              </a:pPr>
              <a:r>
                <a:rPr lang="es-ES" sz="600">
                  <a:solidFill>
                    <a:schemeClr val="dk1"/>
                  </a:solidFill>
                </a:rPr>
                <a:t>Cobramos un porcentaje de cada transacción realizada en la plataforma cuando un usuario alquila un espacio.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Planes de Suscripción para Propietarios</a:t>
              </a:r>
              <a:endParaRPr b="1" sz="600">
                <a:solidFill>
                  <a:schemeClr val="dk1"/>
                </a:solidFill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Char char="●"/>
              </a:pPr>
              <a:r>
                <a:rPr lang="es-ES" sz="600">
                  <a:solidFill>
                    <a:schemeClr val="dk1"/>
                  </a:solidFill>
                </a:rPr>
                <a:t>Ofrecemos suscripciones mensuales o anuales a los propietarios de espacios, proporcionando beneficios como mayor visibilidad, herramientas de marketing y soporte prioritario.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600">
                  <a:solidFill>
                    <a:schemeClr val="dk1"/>
                  </a:solidFill>
                </a:rPr>
                <a:t>Servicios Complementarios</a:t>
              </a:r>
              <a:endParaRPr b="1" sz="600">
                <a:solidFill>
                  <a:schemeClr val="dk1"/>
                </a:solidFill>
              </a:endParaRPr>
            </a:p>
            <a:p>
              <a:pPr indent="-26670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Char char="●"/>
              </a:pPr>
              <a:r>
                <a:rPr b="1" lang="es-ES" sz="600">
                  <a:solidFill>
                    <a:schemeClr val="dk1"/>
                  </a:solidFill>
                </a:rPr>
                <a:t>Descripción</a:t>
              </a:r>
              <a:r>
                <a:rPr lang="es-ES" sz="600">
                  <a:solidFill>
                    <a:schemeClr val="dk1"/>
                  </a:solidFill>
                </a:rPr>
                <a:t>: Ofrece servicios adicionales a los usuarios que alquilan espacios, como seguros, limpieza, equipos de sonido, personal de apoyo, etc.</a:t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600">
                <a:solidFill>
                  <a:schemeClr val="dk1"/>
                </a:solidFill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178876" y="6163058"/>
              <a:ext cx="5890500" cy="1869300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3" name="Google Shape;123;p1"/>
          <p:cNvSpPr txBox="1"/>
          <p:nvPr/>
        </p:nvSpPr>
        <p:spPr>
          <a:xfrm rot="-5400000">
            <a:off x="10624536" y="5299816"/>
            <a:ext cx="283936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By  Morales and Atreides</a:t>
            </a:r>
            <a:endParaRPr i="1" sz="1200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"/>
          <p:cNvSpPr txBox="1"/>
          <p:nvPr/>
        </p:nvSpPr>
        <p:spPr>
          <a:xfrm>
            <a:off x="4700225" y="3141625"/>
            <a:ext cx="2144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700">
                <a:solidFill>
                  <a:schemeClr val="dk1"/>
                </a:solidFill>
              </a:rPr>
              <a:t>¿Qué paquetes de productos y servicios ofrecemos a cada segmento de cliente?</a:t>
            </a:r>
            <a:endParaRPr b="1" i="1" sz="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700">
                <a:solidFill>
                  <a:schemeClr val="dk1"/>
                </a:solidFill>
              </a:rPr>
              <a:t>Para propietarios de espacios:</a:t>
            </a:r>
            <a:endParaRPr b="1" i="1"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1" lang="es-ES" sz="700">
                <a:solidFill>
                  <a:schemeClr val="dk1"/>
                </a:solidFill>
              </a:rPr>
              <a:t>-Paquete básico.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700">
                <a:solidFill>
                  <a:schemeClr val="dk1"/>
                </a:solidFill>
              </a:rPr>
              <a:t>-Listado de espacio en la plataforma.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700">
                <a:solidFill>
                  <a:schemeClr val="dk1"/>
                </a:solidFill>
              </a:rPr>
              <a:t>-Gestión de reservas y calendario.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s-ES" sz="700">
                <a:solidFill>
                  <a:schemeClr val="dk1"/>
                </a:solidFill>
              </a:rPr>
              <a:t>-Herramientas basicas de comunicacion con el usuario.</a:t>
            </a:r>
            <a:endParaRPr sz="15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700">
                <a:solidFill>
                  <a:schemeClr val="dk1"/>
                </a:solidFill>
              </a:rPr>
              <a:t>-Paquete Premium.</a:t>
            </a:r>
            <a:endParaRPr b="1" i="1" sz="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700">
                <a:solidFill>
                  <a:schemeClr val="dk1"/>
                </a:solidFill>
              </a:rPr>
              <a:t>-</a:t>
            </a:r>
            <a:r>
              <a:rPr i="1" lang="es-ES" sz="700">
                <a:solidFill>
                  <a:schemeClr val="dk1"/>
                </a:solidFill>
              </a:rPr>
              <a:t>Todo lo incluido en el paquete </a:t>
            </a:r>
            <a:r>
              <a:rPr i="1" lang="es-ES" sz="700">
                <a:solidFill>
                  <a:schemeClr val="dk1"/>
                </a:solidFill>
              </a:rPr>
              <a:t>básico</a:t>
            </a:r>
            <a:r>
              <a:rPr i="1" lang="es-ES" sz="700">
                <a:solidFill>
                  <a:schemeClr val="dk1"/>
                </a:solidFill>
              </a:rPr>
              <a:t>.</a:t>
            </a:r>
            <a:endParaRPr i="1" sz="7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700">
                <a:solidFill>
                  <a:schemeClr val="dk1"/>
                </a:solidFill>
              </a:rPr>
              <a:t>-Mayor visibilidad en la </a:t>
            </a:r>
            <a:r>
              <a:rPr i="1" lang="es-ES" sz="700">
                <a:solidFill>
                  <a:schemeClr val="dk1"/>
                </a:solidFill>
              </a:rPr>
              <a:t>página</a:t>
            </a:r>
            <a:r>
              <a:rPr i="1" lang="es-ES" sz="700">
                <a:solidFill>
                  <a:schemeClr val="dk1"/>
                </a:solidFill>
              </a:rPr>
              <a:t> web.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700">
                <a:solidFill>
                  <a:schemeClr val="dk1"/>
                </a:solidFill>
              </a:rPr>
              <a:t>-</a:t>
            </a:r>
            <a:r>
              <a:rPr i="1" lang="es-ES" sz="700">
                <a:solidFill>
                  <a:schemeClr val="dk1"/>
                </a:solidFill>
              </a:rPr>
              <a:t>Acceso a informes detallados de rendimiento.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-ES" sz="700">
                <a:solidFill>
                  <a:schemeClr val="dk1"/>
                </a:solidFill>
              </a:rPr>
              <a:t>-</a:t>
            </a:r>
            <a:r>
              <a:rPr i="1" lang="es-ES" sz="700">
                <a:solidFill>
                  <a:schemeClr val="dk1"/>
                </a:solidFill>
              </a:rPr>
              <a:t>Publicidad en la página de inicio de la plataforma</a:t>
            </a:r>
            <a:r>
              <a:rPr i="1" lang="es-ES" sz="700">
                <a:solidFill>
                  <a:schemeClr val="dk1"/>
                </a:solidFill>
              </a:rPr>
              <a:t>.</a:t>
            </a:r>
            <a:endParaRPr sz="15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5" name="Google Shape;125;p1"/>
          <p:cNvGrpSpPr/>
          <p:nvPr/>
        </p:nvGrpSpPr>
        <p:grpSpPr>
          <a:xfrm>
            <a:off x="9400450" y="-5876"/>
            <a:ext cx="2338209" cy="5000400"/>
            <a:chOff x="9341048" y="-7875"/>
            <a:chExt cx="2338209" cy="5000400"/>
          </a:xfrm>
        </p:grpSpPr>
        <p:sp>
          <p:nvSpPr>
            <p:cNvPr id="126" name="Google Shape;126;p1"/>
            <p:cNvSpPr/>
            <p:nvPr/>
          </p:nvSpPr>
          <p:spPr>
            <a:xfrm>
              <a:off x="9341057" y="-7875"/>
              <a:ext cx="2338200" cy="5000400"/>
            </a:xfrm>
            <a:prstGeom prst="rect">
              <a:avLst/>
            </a:prstGeom>
            <a:noFill/>
            <a:ln cap="flat" cmpd="sng" w="571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"/>
            <p:cNvSpPr txBox="1"/>
            <p:nvPr/>
          </p:nvSpPr>
          <p:spPr>
            <a:xfrm>
              <a:off x="9341048" y="77876"/>
              <a:ext cx="18609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30200" lvl="0" marL="4572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Calibri"/>
                <a:buAutoNum type="arabicPeriod"/>
              </a:pPr>
              <a:r>
                <a:rPr i="1" lang="es-E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Segmentos de cliente</a:t>
              </a:r>
              <a:endParaRPr/>
            </a:p>
          </p:txBody>
        </p:sp>
        <p:sp>
          <p:nvSpPr>
            <p:cNvPr id="128" name="Google Shape;128;p1"/>
            <p:cNvSpPr txBox="1"/>
            <p:nvPr/>
          </p:nvSpPr>
          <p:spPr>
            <a:xfrm>
              <a:off x="9388748" y="662877"/>
              <a:ext cx="2290500" cy="332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700">
                  <a:solidFill>
                    <a:schemeClr val="dk1"/>
                  </a:solidFill>
                </a:rPr>
                <a:t> </a:t>
              </a:r>
              <a:r>
                <a:rPr b="1" lang="es-ES" sz="900">
                  <a:solidFill>
                    <a:schemeClr val="dk1"/>
                  </a:solidFill>
                </a:rPr>
                <a:t>Propietarios de Espacios</a:t>
              </a:r>
              <a:endParaRPr b="1" sz="9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</a:rPr>
                <a:t>Tipo de Propietario</a:t>
              </a:r>
              <a:r>
                <a:rPr lang="es-ES" sz="800">
                  <a:solidFill>
                    <a:schemeClr val="dk1"/>
                  </a:solidFill>
                </a:rPr>
                <a:t>: Individuales, empresas, instituciones públicas/privadas.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</a:rPr>
                <a:t>Tamaño del Espacio</a:t>
              </a:r>
              <a:r>
                <a:rPr lang="es-ES" sz="800">
                  <a:solidFill>
                    <a:schemeClr val="dk1"/>
                  </a:solidFill>
                </a:rPr>
                <a:t>: Pequeño, mediano, grande.</a:t>
              </a:r>
              <a:endParaRPr sz="800">
                <a:solidFill>
                  <a:schemeClr val="dk1"/>
                </a:solidFill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</a:rPr>
                <a:t>Ubicación</a:t>
              </a:r>
              <a:r>
                <a:rPr lang="es-ES" sz="800">
                  <a:solidFill>
                    <a:schemeClr val="dk1"/>
                  </a:solidFill>
                </a:rPr>
                <a:t>: Urbano, rural.</a:t>
              </a:r>
              <a:endParaRPr i="1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s-ES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Usuarios</a:t>
              </a:r>
              <a:endParaRPr b="1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Corporativos</a:t>
              </a: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Reuniones, eventos empresariales.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Particulares</a:t>
              </a: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Fiestas, celebraciones, reuniones sociales.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Creativos</a:t>
              </a: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Fotógrafos, artistas, productores.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Tamaño del Evento</a:t>
              </a:r>
              <a:r>
                <a:rPr lang="es-ES" sz="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: Pequeño, mediano, grande.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Corona de usuario hombre" id="129" name="Google Shape;129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157532" y="118283"/>
              <a:ext cx="431133" cy="4311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2020-10-10T16:26:43Z</dcterms:created>
  <dc:creator>ISRAEL GARCIA REAL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c111285-cafa-4fc9-8a9a-bd902089b24f_Enabled">
    <vt:lpwstr>true</vt:lpwstr>
  </property>
  <property fmtid="{D5CDD505-2E9C-101B-9397-08002B2CF9AE}" pid="3" name="MSIP_Label_fc111285-cafa-4fc9-8a9a-bd902089b24f_SetDate">
    <vt:lpwstr>2024-09-10T16:25:15Z</vt:lpwstr>
  </property>
  <property fmtid="{D5CDD505-2E9C-101B-9397-08002B2CF9AE}" pid="4" name="MSIP_Label_fc111285-cafa-4fc9-8a9a-bd902089b24f_Method">
    <vt:lpwstr>Privileged</vt:lpwstr>
  </property>
  <property fmtid="{D5CDD505-2E9C-101B-9397-08002B2CF9AE}" pid="5" name="MSIP_Label_fc111285-cafa-4fc9-8a9a-bd902089b24f_Name">
    <vt:lpwstr>Public</vt:lpwstr>
  </property>
  <property fmtid="{D5CDD505-2E9C-101B-9397-08002B2CF9AE}" pid="6" name="MSIP_Label_fc111285-cafa-4fc9-8a9a-bd902089b24f_SiteId">
    <vt:lpwstr>cbc2c381-2f2e-4d93-91d1-506c9316ace7</vt:lpwstr>
  </property>
  <property fmtid="{D5CDD505-2E9C-101B-9397-08002B2CF9AE}" pid="7" name="MSIP_Label_fc111285-cafa-4fc9-8a9a-bd902089b24f_ActionId">
    <vt:lpwstr>b464e8a1-f66a-44d3-a2a3-28be587cdcff</vt:lpwstr>
  </property>
  <property fmtid="{D5CDD505-2E9C-101B-9397-08002B2CF9AE}" pid="8" name="MSIP_Label_fc111285-cafa-4fc9-8a9a-bd902089b24f_ContentBits">
    <vt:lpwstr>0</vt:lpwstr>
  </property>
</Properties>
</file>