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5" r:id="rId20"/>
    <p:sldId id="274" r:id="rId21"/>
    <p:sldId id="276" r:id="rId22"/>
    <p:sldId id="277" r:id="rId23"/>
    <p:sldId id="278" r:id="rId24"/>
    <p:sldId id="279"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16T15:56:15.050"/>
    </inkml:context>
    <inkml:brush xml:id="br0">
      <inkml:brushProperty name="width" value="0.05" units="cm"/>
      <inkml:brushProperty name="height" value="0.05" units="cm"/>
      <inkml:brushProperty name="color" value="#E71224"/>
    </inkml:brush>
  </inkml:definitions>
  <inkml:trace contextRef="#ctx0" brushRef="#br0">0 1 24575,'0'0'-8191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2-16T15:57:02.134"/>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1 1,'0'0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2-16T15:57:02.536"/>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1 0,'0'0</inkml:trace>
</inkml:ink>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s-ES"/>
              <a:t>Haga clic para modificar el estilo de título del patrón</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E84C3FEE-9C39-443C-8B1C-D926CF5ADF80}" type="datetimeFigureOut">
              <a:rPr lang="es-ES" smtClean="0"/>
              <a:t>16/02/2024</a:t>
            </a:fld>
            <a:endParaRPr lang="es-ES"/>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endParaRPr lang="es-ES"/>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3B82AEE0-0FA4-46E2-8CC7-37B39E652A39}" type="slidenum">
              <a:rPr lang="es-ES" smtClean="0"/>
              <a:t>‹Nº›</a:t>
            </a:fld>
            <a:endParaRPr lang="es-ES"/>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6076483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E84C3FEE-9C39-443C-8B1C-D926CF5ADF80}" type="datetimeFigureOut">
              <a:rPr lang="es-ES" smtClean="0"/>
              <a:t>16/02/2024</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3B82AEE0-0FA4-46E2-8CC7-37B39E652A39}" type="slidenum">
              <a:rPr lang="es-ES" smtClean="0"/>
              <a:t>‹Nº›</a:t>
            </a:fld>
            <a:endParaRPr lang="es-ES"/>
          </a:p>
        </p:txBody>
      </p:sp>
    </p:spTree>
    <p:extLst>
      <p:ext uri="{BB962C8B-B14F-4D97-AF65-F5344CB8AC3E}">
        <p14:creationId xmlns:p14="http://schemas.microsoft.com/office/powerpoint/2010/main" val="4105208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E84C3FEE-9C39-443C-8B1C-D926CF5ADF80}" type="datetimeFigureOut">
              <a:rPr lang="es-ES" smtClean="0"/>
              <a:t>16/02/2024</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3B82AEE0-0FA4-46E2-8CC7-37B39E652A39}" type="slidenum">
              <a:rPr lang="es-ES" smtClean="0"/>
              <a:t>‹Nº›</a:t>
            </a:fld>
            <a:endParaRPr lang="es-ES"/>
          </a:p>
        </p:txBody>
      </p:sp>
    </p:spTree>
    <p:extLst>
      <p:ext uri="{BB962C8B-B14F-4D97-AF65-F5344CB8AC3E}">
        <p14:creationId xmlns:p14="http://schemas.microsoft.com/office/powerpoint/2010/main" val="29599671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E84C3FEE-9C39-443C-8B1C-D926CF5ADF80}" type="datetimeFigureOut">
              <a:rPr lang="es-ES" smtClean="0"/>
              <a:t>16/02/2024</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3B82AEE0-0FA4-46E2-8CC7-37B39E652A39}" type="slidenum">
              <a:rPr lang="es-ES" smtClean="0"/>
              <a:t>‹Nº›</a:t>
            </a:fld>
            <a:endParaRPr lang="es-ES"/>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9285125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E84C3FEE-9C39-443C-8B1C-D926CF5ADF80}" type="datetimeFigureOut">
              <a:rPr lang="es-ES" smtClean="0"/>
              <a:t>16/02/2024</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3B82AEE0-0FA4-46E2-8CC7-37B39E652A39}" type="slidenum">
              <a:rPr lang="es-ES" smtClean="0"/>
              <a:t>‹Nº›</a:t>
            </a:fld>
            <a:endParaRPr lang="es-ES"/>
          </a:p>
        </p:txBody>
      </p:sp>
    </p:spTree>
    <p:extLst>
      <p:ext uri="{BB962C8B-B14F-4D97-AF65-F5344CB8AC3E}">
        <p14:creationId xmlns:p14="http://schemas.microsoft.com/office/powerpoint/2010/main" val="40153931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s-ES"/>
              <a:t>Haga clic para modificar el estilo de título del patrón</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E84C3FEE-9C39-443C-8B1C-D926CF5ADF80}" type="datetimeFigureOut">
              <a:rPr lang="es-ES" smtClean="0"/>
              <a:t>16/02/2024</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3B82AEE0-0FA4-46E2-8CC7-37B39E652A39}" type="slidenum">
              <a:rPr lang="es-ES" smtClean="0"/>
              <a:t>‹Nº›</a:t>
            </a:fld>
            <a:endParaRPr lang="es-ES"/>
          </a:p>
        </p:txBody>
      </p:sp>
    </p:spTree>
    <p:extLst>
      <p:ext uri="{BB962C8B-B14F-4D97-AF65-F5344CB8AC3E}">
        <p14:creationId xmlns:p14="http://schemas.microsoft.com/office/powerpoint/2010/main" val="30982432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s-ES"/>
              <a:t>Haga clic para modificar el estilo de título del patrón</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E84C3FEE-9C39-443C-8B1C-D926CF5ADF80}" type="datetimeFigureOut">
              <a:rPr lang="es-ES" smtClean="0"/>
              <a:t>16/02/2024</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3B82AEE0-0FA4-46E2-8CC7-37B39E652A39}" type="slidenum">
              <a:rPr lang="es-ES" smtClean="0"/>
              <a:t>‹Nº›</a:t>
            </a:fld>
            <a:endParaRPr lang="es-ES"/>
          </a:p>
        </p:txBody>
      </p:sp>
    </p:spTree>
    <p:extLst>
      <p:ext uri="{BB962C8B-B14F-4D97-AF65-F5344CB8AC3E}">
        <p14:creationId xmlns:p14="http://schemas.microsoft.com/office/powerpoint/2010/main" val="38188819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s-ES"/>
              <a:t>Haga clic para modificar el estilo de título del patrón</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84C3FEE-9C39-443C-8B1C-D926CF5ADF80}" type="datetimeFigureOut">
              <a:rPr lang="es-ES" smtClean="0"/>
              <a:t>16/02/2024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3B82AEE0-0FA4-46E2-8CC7-37B39E652A39}" type="slidenum">
              <a:rPr lang="es-ES" smtClean="0"/>
              <a:t>‹Nº›</a:t>
            </a:fld>
            <a:endParaRPr lang="es-ES"/>
          </a:p>
        </p:txBody>
      </p:sp>
    </p:spTree>
    <p:extLst>
      <p:ext uri="{BB962C8B-B14F-4D97-AF65-F5344CB8AC3E}">
        <p14:creationId xmlns:p14="http://schemas.microsoft.com/office/powerpoint/2010/main" val="14251341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s-ES"/>
              <a:t>Haga clic para modificar el estilo de título del patrón</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84C3FEE-9C39-443C-8B1C-D926CF5ADF80}" type="datetimeFigureOut">
              <a:rPr lang="es-ES" smtClean="0"/>
              <a:t>16/02/2024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3B82AEE0-0FA4-46E2-8CC7-37B39E652A39}" type="slidenum">
              <a:rPr lang="es-ES" smtClean="0"/>
              <a:t>‹Nº›</a:t>
            </a:fld>
            <a:endParaRPr lang="es-ES"/>
          </a:p>
        </p:txBody>
      </p:sp>
    </p:spTree>
    <p:extLst>
      <p:ext uri="{BB962C8B-B14F-4D97-AF65-F5344CB8AC3E}">
        <p14:creationId xmlns:p14="http://schemas.microsoft.com/office/powerpoint/2010/main" val="378478874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84C3FEE-9C39-443C-8B1C-D926CF5ADF80}" type="datetimeFigureOut">
              <a:rPr lang="es-ES" smtClean="0"/>
              <a:t>16/02/2024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3B82AEE0-0FA4-46E2-8CC7-37B39E652A39}" type="slidenum">
              <a:rPr lang="es-ES" smtClean="0"/>
              <a:t>‹Nº›</a:t>
            </a:fld>
            <a:endParaRPr lang="es-ES"/>
          </a:p>
        </p:txBody>
      </p:sp>
    </p:spTree>
    <p:extLst>
      <p:ext uri="{BB962C8B-B14F-4D97-AF65-F5344CB8AC3E}">
        <p14:creationId xmlns:p14="http://schemas.microsoft.com/office/powerpoint/2010/main" val="65117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84C3FEE-9C39-443C-8B1C-D926CF5ADF80}" type="datetimeFigureOut">
              <a:rPr lang="es-ES" smtClean="0"/>
              <a:t>16/02/2024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3B82AEE0-0FA4-46E2-8CC7-37B39E652A39}" type="slidenum">
              <a:rPr lang="es-ES" smtClean="0"/>
              <a:t>‹Nº›</a:t>
            </a:fld>
            <a:endParaRPr lang="es-ES"/>
          </a:p>
        </p:txBody>
      </p:sp>
    </p:spTree>
    <p:extLst>
      <p:ext uri="{BB962C8B-B14F-4D97-AF65-F5344CB8AC3E}">
        <p14:creationId xmlns:p14="http://schemas.microsoft.com/office/powerpoint/2010/main" val="25295543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E84C3FEE-9C39-443C-8B1C-D926CF5ADF80}" type="datetimeFigureOut">
              <a:rPr lang="es-ES" smtClean="0"/>
              <a:t>16/02/2024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3B82AEE0-0FA4-46E2-8CC7-37B39E652A39}" type="slidenum">
              <a:rPr lang="es-ES" smtClean="0"/>
              <a:t>‹Nº›</a:t>
            </a:fld>
            <a:endParaRPr lang="es-ES"/>
          </a:p>
        </p:txBody>
      </p:sp>
    </p:spTree>
    <p:extLst>
      <p:ext uri="{BB962C8B-B14F-4D97-AF65-F5344CB8AC3E}">
        <p14:creationId xmlns:p14="http://schemas.microsoft.com/office/powerpoint/2010/main" val="2006186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s-ES"/>
              <a:t>Haga clic para modificar el estilo de título del patrón</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E84C3FEE-9C39-443C-8B1C-D926CF5ADF80}" type="datetimeFigureOut">
              <a:rPr lang="es-ES" smtClean="0"/>
              <a:t>16/02/2024</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3B82AEE0-0FA4-46E2-8CC7-37B39E652A39}" type="slidenum">
              <a:rPr lang="es-ES" smtClean="0"/>
              <a:t>‹Nº›</a:t>
            </a:fld>
            <a:endParaRPr lang="es-ES"/>
          </a:p>
        </p:txBody>
      </p:sp>
    </p:spTree>
    <p:extLst>
      <p:ext uri="{BB962C8B-B14F-4D97-AF65-F5344CB8AC3E}">
        <p14:creationId xmlns:p14="http://schemas.microsoft.com/office/powerpoint/2010/main" val="34753927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2" name="Content Placeholder 3"/>
          <p:cNvSpPr>
            <a:spLocks noGrp="1"/>
          </p:cNvSpPr>
          <p:nvPr>
            <p:ph sz="quarter" idx="13"/>
          </p:nvPr>
        </p:nvSpPr>
        <p:spPr>
          <a:xfrm>
            <a:off x="685802" y="2861733"/>
            <a:ext cx="5088712" cy="2512852"/>
          </a:xfrm>
        </p:spPr>
        <p:txBody>
          <a:bodyPr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3" name="Content Placeholder 5"/>
          <p:cNvSpPr>
            <a:spLocks noGrp="1"/>
          </p:cNvSpPr>
          <p:nvPr>
            <p:ph sz="quarter" idx="14"/>
          </p:nvPr>
        </p:nvSpPr>
        <p:spPr>
          <a:xfrm>
            <a:off x="5993969" y="2861733"/>
            <a:ext cx="5088713" cy="2512852"/>
          </a:xfrm>
        </p:spPr>
        <p:txBody>
          <a:bodyPr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E84C3FEE-9C39-443C-8B1C-D926CF5ADF80}" type="datetimeFigureOut">
              <a:rPr lang="es-ES" smtClean="0"/>
              <a:t>16/02/2024</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3B82AEE0-0FA4-46E2-8CC7-37B39E652A39}" type="slidenum">
              <a:rPr lang="es-ES" smtClean="0"/>
              <a:t>‹Nº›</a:t>
            </a:fld>
            <a:endParaRPr lang="es-ES"/>
          </a:p>
        </p:txBody>
      </p:sp>
    </p:spTree>
    <p:extLst>
      <p:ext uri="{BB962C8B-B14F-4D97-AF65-F5344CB8AC3E}">
        <p14:creationId xmlns:p14="http://schemas.microsoft.com/office/powerpoint/2010/main" val="14428040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E84C3FEE-9C39-443C-8B1C-D926CF5ADF80}" type="datetimeFigureOut">
              <a:rPr lang="es-ES" smtClean="0"/>
              <a:t>16/02/2024</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3B82AEE0-0FA4-46E2-8CC7-37B39E652A39}" type="slidenum">
              <a:rPr lang="es-ES" smtClean="0"/>
              <a:t>‹Nº›</a:t>
            </a:fld>
            <a:endParaRPr lang="es-ES"/>
          </a:p>
        </p:txBody>
      </p:sp>
    </p:spTree>
    <p:extLst>
      <p:ext uri="{BB962C8B-B14F-4D97-AF65-F5344CB8AC3E}">
        <p14:creationId xmlns:p14="http://schemas.microsoft.com/office/powerpoint/2010/main" val="10103308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4C3FEE-9C39-443C-8B1C-D926CF5ADF80}" type="datetimeFigureOut">
              <a:rPr lang="es-ES" smtClean="0"/>
              <a:t>16/02/2024</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3B82AEE0-0FA4-46E2-8CC7-37B39E652A39}" type="slidenum">
              <a:rPr lang="es-ES" smtClean="0"/>
              <a:t>‹Nº›</a:t>
            </a:fld>
            <a:endParaRPr lang="es-ES"/>
          </a:p>
        </p:txBody>
      </p:sp>
    </p:spTree>
    <p:extLst>
      <p:ext uri="{BB962C8B-B14F-4D97-AF65-F5344CB8AC3E}">
        <p14:creationId xmlns:p14="http://schemas.microsoft.com/office/powerpoint/2010/main" val="40294248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s-ES"/>
              <a:t>Haga clic para modificar el estilo de título del patrón</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E84C3FEE-9C39-443C-8B1C-D926CF5ADF80}" type="datetimeFigureOut">
              <a:rPr lang="es-ES" smtClean="0"/>
              <a:t>16/02/2024</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3B82AEE0-0FA4-46E2-8CC7-37B39E652A39}" type="slidenum">
              <a:rPr lang="es-ES" smtClean="0"/>
              <a:t>‹Nº›</a:t>
            </a:fld>
            <a:endParaRPr lang="es-ES"/>
          </a:p>
        </p:txBody>
      </p:sp>
    </p:spTree>
    <p:extLst>
      <p:ext uri="{BB962C8B-B14F-4D97-AF65-F5344CB8AC3E}">
        <p14:creationId xmlns:p14="http://schemas.microsoft.com/office/powerpoint/2010/main" val="19112207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E84C3FEE-9C39-443C-8B1C-D926CF5ADF80}" type="datetimeFigureOut">
              <a:rPr lang="es-ES" smtClean="0"/>
              <a:t>16/02/2024</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3B82AEE0-0FA4-46E2-8CC7-37B39E652A39}" type="slidenum">
              <a:rPr lang="es-ES" smtClean="0"/>
              <a:t>‹Nº›</a:t>
            </a:fld>
            <a:endParaRPr lang="es-ES"/>
          </a:p>
        </p:txBody>
      </p:sp>
    </p:spTree>
    <p:extLst>
      <p:ext uri="{BB962C8B-B14F-4D97-AF65-F5344CB8AC3E}">
        <p14:creationId xmlns:p14="http://schemas.microsoft.com/office/powerpoint/2010/main" val="38933565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fld id="{E84C3FEE-9C39-443C-8B1C-D926CF5ADF80}" type="datetimeFigureOut">
              <a:rPr lang="es-ES" smtClean="0"/>
              <a:t>16/02/2024</a:t>
            </a:fld>
            <a:endParaRPr lang="es-ES"/>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endParaRPr lang="es-ES"/>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fld id="{3B82AEE0-0FA4-46E2-8CC7-37B39E652A39}" type="slidenum">
              <a:rPr lang="es-ES" smtClean="0"/>
              <a:t>‹Nº›</a:t>
            </a:fld>
            <a:endParaRPr lang="es-ES"/>
          </a:p>
        </p:txBody>
      </p:sp>
    </p:spTree>
    <p:extLst>
      <p:ext uri="{BB962C8B-B14F-4D97-AF65-F5344CB8AC3E}">
        <p14:creationId xmlns:p14="http://schemas.microsoft.com/office/powerpoint/2010/main" val="64785516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 id="2147483690" r:id="rId18"/>
  </p:sldLayoutIdLst>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7.png"/><Relationship Id="rId2" Type="http://schemas.openxmlformats.org/officeDocument/2006/relationships/customXml" Target="../ink/ink1.xml"/><Relationship Id="rId1" Type="http://schemas.openxmlformats.org/officeDocument/2006/relationships/slideLayout" Target="../slideLayouts/slideLayout18.xml"/><Relationship Id="rId6" Type="http://schemas.openxmlformats.org/officeDocument/2006/relationships/customXml" Target="../ink/ink3.xml"/><Relationship Id="rId5" Type="http://schemas.openxmlformats.org/officeDocument/2006/relationships/image" Target="../media/image6.png"/><Relationship Id="rId4" Type="http://schemas.openxmlformats.org/officeDocument/2006/relationships/customXml" Target="../ink/ink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45AB847-BB49-4198-8840-29BECD67732E}"/>
              </a:ext>
            </a:extLst>
          </p:cNvPr>
          <p:cNvSpPr>
            <a:spLocks noGrp="1"/>
          </p:cNvSpPr>
          <p:nvPr>
            <p:ph type="ctrTitle"/>
          </p:nvPr>
        </p:nvSpPr>
        <p:spPr/>
        <p:txBody>
          <a:bodyPr/>
          <a:lstStyle/>
          <a:p>
            <a:r>
              <a:rPr lang="es-ES" dirty="0"/>
              <a:t>Modelos de desarrollo clásico </a:t>
            </a:r>
          </a:p>
        </p:txBody>
      </p:sp>
      <p:sp>
        <p:nvSpPr>
          <p:cNvPr id="3" name="Subtítulo 2">
            <a:extLst>
              <a:ext uri="{FF2B5EF4-FFF2-40B4-BE49-F238E27FC236}">
                <a16:creationId xmlns:a16="http://schemas.microsoft.com/office/drawing/2014/main" id="{A60C2275-CFE9-4EA9-BB03-136620E11FD8}"/>
              </a:ext>
            </a:extLst>
          </p:cNvPr>
          <p:cNvSpPr>
            <a:spLocks noGrp="1"/>
          </p:cNvSpPr>
          <p:nvPr>
            <p:ph type="subTitle" idx="1"/>
          </p:nvPr>
        </p:nvSpPr>
        <p:spPr/>
        <p:txBody>
          <a:bodyPr/>
          <a:lstStyle/>
          <a:p>
            <a:r>
              <a:rPr lang="es-ES" dirty="0"/>
              <a:t>Sebastián Ocampo</a:t>
            </a:r>
          </a:p>
        </p:txBody>
      </p:sp>
    </p:spTree>
    <p:extLst>
      <p:ext uri="{BB962C8B-B14F-4D97-AF65-F5344CB8AC3E}">
        <p14:creationId xmlns:p14="http://schemas.microsoft.com/office/powerpoint/2010/main" val="23201660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2FB2544-52BF-4591-9D89-EB24D2AB1521}"/>
              </a:ext>
            </a:extLst>
          </p:cNvPr>
          <p:cNvSpPr>
            <a:spLocks noGrp="1"/>
          </p:cNvSpPr>
          <p:nvPr>
            <p:ph type="title"/>
          </p:nvPr>
        </p:nvSpPr>
        <p:spPr/>
        <p:txBody>
          <a:bodyPr/>
          <a:lstStyle/>
          <a:p>
            <a:r>
              <a:rPr lang="es-ES" dirty="0"/>
              <a:t>Modelo espiral</a:t>
            </a:r>
          </a:p>
        </p:txBody>
      </p:sp>
      <p:sp>
        <p:nvSpPr>
          <p:cNvPr id="3" name="Marcador de contenido 2">
            <a:extLst>
              <a:ext uri="{FF2B5EF4-FFF2-40B4-BE49-F238E27FC236}">
                <a16:creationId xmlns:a16="http://schemas.microsoft.com/office/drawing/2014/main" id="{3E42CEC7-311F-4549-AC70-B60607F0964C}"/>
              </a:ext>
            </a:extLst>
          </p:cNvPr>
          <p:cNvSpPr>
            <a:spLocks noGrp="1"/>
          </p:cNvSpPr>
          <p:nvPr>
            <p:ph idx="1"/>
          </p:nvPr>
        </p:nvSpPr>
        <p:spPr/>
        <p:txBody>
          <a:bodyPr/>
          <a:lstStyle/>
          <a:p>
            <a:r>
              <a:rPr lang="es-ES" dirty="0"/>
              <a:t>El desarrollo en espiral es un modelo de procedimiento para el desarrollo de software elaborado por Barry W. Boehm en el año 1986. Parte de la base de que el desarrollo de aplicaciones se debe llevar a cabo en un ciclo iterativo que se debe repetir tantas veces como sea necesario hasta alcanzar el objetivo.</a:t>
            </a:r>
          </a:p>
        </p:txBody>
      </p:sp>
    </p:spTree>
    <p:extLst>
      <p:ext uri="{BB962C8B-B14F-4D97-AF65-F5344CB8AC3E}">
        <p14:creationId xmlns:p14="http://schemas.microsoft.com/office/powerpoint/2010/main" val="12214827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Marcador de contenido 9">
            <a:extLst>
              <a:ext uri="{FF2B5EF4-FFF2-40B4-BE49-F238E27FC236}">
                <a16:creationId xmlns:a16="http://schemas.microsoft.com/office/drawing/2014/main" id="{292CCFC3-CD54-4C34-955F-419EDDC5B6C3}"/>
              </a:ext>
            </a:extLst>
          </p:cNvPr>
          <p:cNvPicPr>
            <a:picLocks noGrp="1" noChangeAspect="1"/>
          </p:cNvPicPr>
          <p:nvPr>
            <p:ph idx="1"/>
          </p:nvPr>
        </p:nvPicPr>
        <p:blipFill>
          <a:blip r:embed="rId2"/>
          <a:stretch>
            <a:fillRect/>
          </a:stretch>
        </p:blipFill>
        <p:spPr>
          <a:xfrm>
            <a:off x="-1" y="0"/>
            <a:ext cx="11677475" cy="5629013"/>
          </a:xfrm>
          <a:prstGeom prst="rect">
            <a:avLst/>
          </a:prstGeom>
        </p:spPr>
      </p:pic>
    </p:spTree>
    <p:extLst>
      <p:ext uri="{BB962C8B-B14F-4D97-AF65-F5344CB8AC3E}">
        <p14:creationId xmlns:p14="http://schemas.microsoft.com/office/powerpoint/2010/main" val="40874601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750AF5C-0281-4A55-A809-49FE71D86AF5}"/>
              </a:ext>
            </a:extLst>
          </p:cNvPr>
          <p:cNvSpPr>
            <a:spLocks noGrp="1"/>
          </p:cNvSpPr>
          <p:nvPr>
            <p:ph type="title"/>
          </p:nvPr>
        </p:nvSpPr>
        <p:spPr/>
        <p:txBody>
          <a:bodyPr>
            <a:normAutofit fontScale="90000"/>
          </a:bodyPr>
          <a:lstStyle/>
          <a:p>
            <a:r>
              <a:rPr lang="es-ES" dirty="0"/>
              <a:t>Ventajas y desventajas del modelo espiral</a:t>
            </a:r>
          </a:p>
        </p:txBody>
      </p:sp>
      <p:sp>
        <p:nvSpPr>
          <p:cNvPr id="3" name="Marcador de contenido 2">
            <a:extLst>
              <a:ext uri="{FF2B5EF4-FFF2-40B4-BE49-F238E27FC236}">
                <a16:creationId xmlns:a16="http://schemas.microsoft.com/office/drawing/2014/main" id="{D86E6D12-D492-429D-B3A4-7E5BCCBFBB45}"/>
              </a:ext>
            </a:extLst>
          </p:cNvPr>
          <p:cNvSpPr>
            <a:spLocks noGrp="1"/>
          </p:cNvSpPr>
          <p:nvPr>
            <p:ph idx="1"/>
          </p:nvPr>
        </p:nvSpPr>
        <p:spPr/>
        <p:txBody>
          <a:bodyPr/>
          <a:lstStyle/>
          <a:p>
            <a:r>
              <a:rPr lang="es-ES" dirty="0"/>
              <a:t>Desventajas del modelo espiral</a:t>
            </a:r>
          </a:p>
          <a:p>
            <a:r>
              <a:rPr lang="es-ES" dirty="0"/>
              <a:t>No es recomendable en proyectos de corto plazo, ya que</a:t>
            </a:r>
          </a:p>
          <a:p>
            <a:r>
              <a:rPr lang="es-ES" dirty="0"/>
              <a:t>Requiere de un experto en manejo de riesgos.</a:t>
            </a:r>
          </a:p>
          <a:p>
            <a:r>
              <a:rPr lang="es-ES" dirty="0"/>
              <a:t>No puede romperse el orden de la espiral, para que la técnica funcione bien.</a:t>
            </a:r>
          </a:p>
          <a:p>
            <a:r>
              <a:rPr lang="es-ES" dirty="0"/>
              <a:t>Requiere de registrar y analizar más documentos y archivos, para que la espiral pueda escalar sin riesgos.</a:t>
            </a:r>
          </a:p>
        </p:txBody>
      </p:sp>
    </p:spTree>
    <p:extLst>
      <p:ext uri="{BB962C8B-B14F-4D97-AF65-F5344CB8AC3E}">
        <p14:creationId xmlns:p14="http://schemas.microsoft.com/office/powerpoint/2010/main" val="33223038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FBD90042-D59A-4938-9819-CB5F4A0541DA}"/>
              </a:ext>
            </a:extLst>
          </p:cNvPr>
          <p:cNvSpPr>
            <a:spLocks noGrp="1"/>
          </p:cNvSpPr>
          <p:nvPr>
            <p:ph idx="1"/>
          </p:nvPr>
        </p:nvSpPr>
        <p:spPr>
          <a:xfrm>
            <a:off x="685800" y="251670"/>
            <a:ext cx="10396883" cy="5122915"/>
          </a:xfrm>
        </p:spPr>
        <p:txBody>
          <a:bodyPr/>
          <a:lstStyle/>
          <a:p>
            <a:r>
              <a:rPr lang="es-ES" dirty="0"/>
              <a:t>Ventajas del modelo espiral</a:t>
            </a:r>
          </a:p>
          <a:p>
            <a:r>
              <a:rPr lang="es-ES" dirty="0"/>
              <a:t>Mantener un flujo de comunicación entre las áreas, sectores o participantes del proyecto.</a:t>
            </a:r>
          </a:p>
          <a:p>
            <a:r>
              <a:rPr lang="es-ES" dirty="0"/>
              <a:t>Medir el rendimiento y el estado de proyecto.</a:t>
            </a:r>
          </a:p>
          <a:p>
            <a:r>
              <a:rPr lang="es-ES" dirty="0"/>
              <a:t>Actualizar cambios de forma automática.</a:t>
            </a:r>
          </a:p>
          <a:p>
            <a:r>
              <a:rPr lang="es-ES" dirty="0"/>
              <a:t>Establecer un cronograma y realizarle seguimiento.</a:t>
            </a:r>
          </a:p>
          <a:p>
            <a:r>
              <a:rPr lang="es-ES" dirty="0"/>
              <a:t>Evaluar y sacar conclusiones que queden registradas en un mismo lugar.</a:t>
            </a:r>
          </a:p>
        </p:txBody>
      </p:sp>
    </p:spTree>
    <p:extLst>
      <p:ext uri="{BB962C8B-B14F-4D97-AF65-F5344CB8AC3E}">
        <p14:creationId xmlns:p14="http://schemas.microsoft.com/office/powerpoint/2010/main" val="23006065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C041E5-072F-434D-9DF2-7D96A6E49395}"/>
              </a:ext>
            </a:extLst>
          </p:cNvPr>
          <p:cNvSpPr>
            <a:spLocks noGrp="1"/>
          </p:cNvSpPr>
          <p:nvPr>
            <p:ph type="title"/>
          </p:nvPr>
        </p:nvSpPr>
        <p:spPr/>
        <p:txBody>
          <a:bodyPr>
            <a:normAutofit fontScale="90000"/>
          </a:bodyPr>
          <a:lstStyle/>
          <a:p>
            <a:r>
              <a:rPr lang="es-ES" dirty="0"/>
              <a:t>Desarrollo rápido de aplicaciones</a:t>
            </a:r>
          </a:p>
        </p:txBody>
      </p:sp>
      <p:sp>
        <p:nvSpPr>
          <p:cNvPr id="3" name="Marcador de contenido 2">
            <a:extLst>
              <a:ext uri="{FF2B5EF4-FFF2-40B4-BE49-F238E27FC236}">
                <a16:creationId xmlns:a16="http://schemas.microsoft.com/office/drawing/2014/main" id="{43420C0D-2E6A-4D2F-89F9-AF64F67514F0}"/>
              </a:ext>
            </a:extLst>
          </p:cNvPr>
          <p:cNvSpPr>
            <a:spLocks noGrp="1"/>
          </p:cNvSpPr>
          <p:nvPr>
            <p:ph idx="1"/>
          </p:nvPr>
        </p:nvSpPr>
        <p:spPr/>
        <p:txBody>
          <a:bodyPr>
            <a:normAutofit/>
          </a:bodyPr>
          <a:lstStyle/>
          <a:p>
            <a:r>
              <a:rPr lang="es-ES" dirty="0"/>
              <a:t>El modelo de desarrollo rápido de aplicaciones (RAD, por sus siglas en inglés) es una técnica ágil de desarrollo de software que da prioridad a las entregas e iteraciones rápidas de prototipos. A diferencia de la metodología de cascada, RAD tiene más en cuenta el uso del software y la opinión del usuario que la planificación rigurosa y el registro de los requisitos.</a:t>
            </a:r>
          </a:p>
        </p:txBody>
      </p:sp>
    </p:spTree>
    <p:extLst>
      <p:ext uri="{BB962C8B-B14F-4D97-AF65-F5344CB8AC3E}">
        <p14:creationId xmlns:p14="http://schemas.microsoft.com/office/powerpoint/2010/main" val="42632773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9D4E255-EF41-4535-A5A3-581C77E646B7}"/>
              </a:ext>
            </a:extLst>
          </p:cNvPr>
          <p:cNvSpPr>
            <a:spLocks noGrp="1"/>
          </p:cNvSpPr>
          <p:nvPr>
            <p:ph type="title"/>
          </p:nvPr>
        </p:nvSpPr>
        <p:spPr/>
        <p:txBody>
          <a:bodyPr>
            <a:normAutofit fontScale="90000"/>
          </a:bodyPr>
          <a:lstStyle/>
          <a:p>
            <a:r>
              <a:rPr lang="es-ES" dirty="0"/>
              <a:t>pasos del desarrollo rápido de aplicaciones</a:t>
            </a:r>
          </a:p>
        </p:txBody>
      </p:sp>
      <p:sp>
        <p:nvSpPr>
          <p:cNvPr id="3" name="Marcador de contenido 2">
            <a:extLst>
              <a:ext uri="{FF2B5EF4-FFF2-40B4-BE49-F238E27FC236}">
                <a16:creationId xmlns:a16="http://schemas.microsoft.com/office/drawing/2014/main" id="{B084CE87-1965-4FD2-A73A-91F6A3CA7266}"/>
              </a:ext>
            </a:extLst>
          </p:cNvPr>
          <p:cNvSpPr>
            <a:spLocks noGrp="1"/>
          </p:cNvSpPr>
          <p:nvPr>
            <p:ph idx="1"/>
          </p:nvPr>
        </p:nvSpPr>
        <p:spPr/>
        <p:txBody>
          <a:bodyPr/>
          <a:lstStyle/>
          <a:p>
            <a:r>
              <a:rPr lang="es-ES" dirty="0"/>
              <a:t>Paso 1: Definir y concretar los requisitos del proyecto</a:t>
            </a:r>
          </a:p>
          <a:p>
            <a:r>
              <a:rPr lang="es-ES" dirty="0"/>
              <a:t>Paso 2: Comenzar a diseñar los prototipos</a:t>
            </a:r>
          </a:p>
          <a:p>
            <a:r>
              <a:rPr lang="es-ES" dirty="0"/>
              <a:t>Paso 3: Recopilación de las opiniones del usuario</a:t>
            </a:r>
          </a:p>
          <a:p>
            <a:r>
              <a:rPr lang="es-ES" dirty="0"/>
              <a:t>Paso 4: Pruebas, pruebas y más pruebas</a:t>
            </a:r>
          </a:p>
          <a:p>
            <a:r>
              <a:rPr lang="es-ES" dirty="0"/>
              <a:t>Paso 5: Presentación del sistema</a:t>
            </a:r>
          </a:p>
        </p:txBody>
      </p:sp>
    </p:spTree>
    <p:extLst>
      <p:ext uri="{BB962C8B-B14F-4D97-AF65-F5344CB8AC3E}">
        <p14:creationId xmlns:p14="http://schemas.microsoft.com/office/powerpoint/2010/main" val="24542204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6E0C0FB-76F0-4150-827B-AD3595ABD1EB}"/>
              </a:ext>
            </a:extLst>
          </p:cNvPr>
          <p:cNvSpPr>
            <a:spLocks noGrp="1"/>
          </p:cNvSpPr>
          <p:nvPr>
            <p:ph type="title"/>
          </p:nvPr>
        </p:nvSpPr>
        <p:spPr/>
        <p:txBody>
          <a:bodyPr>
            <a:normAutofit fontScale="90000"/>
          </a:bodyPr>
          <a:lstStyle/>
          <a:p>
            <a:r>
              <a:rPr lang="es-ES" dirty="0"/>
              <a:t>Modelo Desarrollo rápido de aplicaciones</a:t>
            </a:r>
          </a:p>
        </p:txBody>
      </p:sp>
      <p:pic>
        <p:nvPicPr>
          <p:cNvPr id="5" name="Marcador de contenido 4">
            <a:extLst>
              <a:ext uri="{FF2B5EF4-FFF2-40B4-BE49-F238E27FC236}">
                <a16:creationId xmlns:a16="http://schemas.microsoft.com/office/drawing/2014/main" id="{EA26BD3B-5BF6-43AE-83D2-C4F6FBB7343D}"/>
              </a:ext>
            </a:extLst>
          </p:cNvPr>
          <p:cNvPicPr>
            <a:picLocks noGrp="1" noChangeAspect="1"/>
          </p:cNvPicPr>
          <p:nvPr>
            <p:ph idx="1"/>
          </p:nvPr>
        </p:nvPicPr>
        <p:blipFill>
          <a:blip r:embed="rId2"/>
          <a:stretch>
            <a:fillRect/>
          </a:stretch>
        </p:blipFill>
        <p:spPr>
          <a:xfrm>
            <a:off x="2449586" y="2290252"/>
            <a:ext cx="6853806" cy="3311525"/>
          </a:xfrm>
          <a:prstGeom prst="rect">
            <a:avLst/>
          </a:prstGeom>
        </p:spPr>
      </p:pic>
    </p:spTree>
    <p:extLst>
      <p:ext uri="{BB962C8B-B14F-4D97-AF65-F5344CB8AC3E}">
        <p14:creationId xmlns:p14="http://schemas.microsoft.com/office/powerpoint/2010/main" val="17700852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12AD08A-F479-47A1-BA1B-A9200DF26E14}"/>
              </a:ext>
            </a:extLst>
          </p:cNvPr>
          <p:cNvSpPr>
            <a:spLocks noGrp="1"/>
          </p:cNvSpPr>
          <p:nvPr>
            <p:ph type="title"/>
          </p:nvPr>
        </p:nvSpPr>
        <p:spPr/>
        <p:txBody>
          <a:bodyPr/>
          <a:lstStyle/>
          <a:p>
            <a:r>
              <a:rPr lang="es-ES" dirty="0"/>
              <a:t>Ventajas y desventajas</a:t>
            </a:r>
          </a:p>
        </p:txBody>
      </p:sp>
      <p:sp>
        <p:nvSpPr>
          <p:cNvPr id="3" name="Marcador de contenido 2">
            <a:extLst>
              <a:ext uri="{FF2B5EF4-FFF2-40B4-BE49-F238E27FC236}">
                <a16:creationId xmlns:a16="http://schemas.microsoft.com/office/drawing/2014/main" id="{1023BABA-D1D2-41D0-8F0C-7EA52FFAE3D4}"/>
              </a:ext>
            </a:extLst>
          </p:cNvPr>
          <p:cNvSpPr>
            <a:spLocks noGrp="1"/>
          </p:cNvSpPr>
          <p:nvPr>
            <p:ph idx="1"/>
          </p:nvPr>
        </p:nvSpPr>
        <p:spPr/>
        <p:txBody>
          <a:bodyPr>
            <a:normAutofit fontScale="77500" lnSpcReduction="20000"/>
          </a:bodyPr>
          <a:lstStyle/>
          <a:p>
            <a:r>
              <a:rPr lang="es-ES" dirty="0"/>
              <a:t>Ventajas</a:t>
            </a:r>
          </a:p>
          <a:p>
            <a:endParaRPr lang="es-ES" dirty="0"/>
          </a:p>
          <a:p>
            <a:r>
              <a:rPr lang="es-ES" dirty="0"/>
              <a:t>*Comprar puede ahorrar dinero en comparación con construir.</a:t>
            </a:r>
          </a:p>
          <a:p>
            <a:r>
              <a:rPr lang="es-ES" dirty="0"/>
              <a:t>*Los entregables pueden ser fácilmente trasladados a otra plataforma.</a:t>
            </a:r>
          </a:p>
          <a:p>
            <a:r>
              <a:rPr lang="es-ES" dirty="0"/>
              <a:t>*El desarrollo se realiza a un nivel de abstracción mayor.</a:t>
            </a:r>
          </a:p>
          <a:p>
            <a:r>
              <a:rPr lang="es-ES" dirty="0"/>
              <a:t>*Visibilidad temprana.</a:t>
            </a:r>
          </a:p>
          <a:p>
            <a:r>
              <a:rPr lang="es-ES" dirty="0"/>
              <a:t>*Mayor flexibilidad.</a:t>
            </a:r>
          </a:p>
          <a:p>
            <a:r>
              <a:rPr lang="es-ES" dirty="0"/>
              <a:t>*Menor codificación manual.</a:t>
            </a:r>
          </a:p>
          <a:p>
            <a:r>
              <a:rPr lang="es-ES" dirty="0"/>
              <a:t>*Mayor involucramiento de los usuarios.</a:t>
            </a:r>
          </a:p>
        </p:txBody>
      </p:sp>
    </p:spTree>
    <p:extLst>
      <p:ext uri="{BB962C8B-B14F-4D97-AF65-F5344CB8AC3E}">
        <p14:creationId xmlns:p14="http://schemas.microsoft.com/office/powerpoint/2010/main" val="29154089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BE781A75-28D1-4A53-B2A9-2B2FFE2044EA}"/>
              </a:ext>
            </a:extLst>
          </p:cNvPr>
          <p:cNvSpPr>
            <a:spLocks noGrp="1"/>
          </p:cNvSpPr>
          <p:nvPr>
            <p:ph idx="1"/>
          </p:nvPr>
        </p:nvSpPr>
        <p:spPr>
          <a:xfrm>
            <a:off x="685800" y="771788"/>
            <a:ext cx="10396883" cy="4602798"/>
          </a:xfrm>
        </p:spPr>
        <p:txBody>
          <a:bodyPr>
            <a:normAutofit fontScale="70000" lnSpcReduction="20000"/>
          </a:bodyPr>
          <a:lstStyle/>
          <a:p>
            <a:r>
              <a:rPr lang="es-ES" dirty="0"/>
              <a:t>Desventajas</a:t>
            </a:r>
          </a:p>
          <a:p>
            <a:endParaRPr lang="es-ES" dirty="0"/>
          </a:p>
          <a:p>
            <a:r>
              <a:rPr lang="es-ES" dirty="0"/>
              <a:t>*Comprar puede ser más caro que construir.</a:t>
            </a:r>
          </a:p>
          <a:p>
            <a:r>
              <a:rPr lang="es-ES" dirty="0"/>
              <a:t>*Costo de herramientas integradas y equipo necesario.</a:t>
            </a:r>
          </a:p>
          <a:p>
            <a:r>
              <a:rPr lang="es-ES" dirty="0"/>
              <a:t>*Progreso más difícil de medir.</a:t>
            </a:r>
          </a:p>
          <a:p>
            <a:r>
              <a:rPr lang="es-ES" dirty="0"/>
              <a:t>*Menos eficiente.</a:t>
            </a:r>
          </a:p>
          <a:p>
            <a:r>
              <a:rPr lang="es-ES" dirty="0"/>
              <a:t>*Menor precisión científica.</a:t>
            </a:r>
          </a:p>
          <a:p>
            <a:r>
              <a:rPr lang="es-ES" dirty="0"/>
              <a:t>*Riesgo de revertirse a las prácticas sin control de antaño.</a:t>
            </a:r>
          </a:p>
          <a:p>
            <a:r>
              <a:rPr lang="es-ES" dirty="0"/>
              <a:t>*Más fallas (por síndrome de "codificar a lo bestia").</a:t>
            </a:r>
          </a:p>
          <a:p>
            <a:r>
              <a:rPr lang="es-ES" dirty="0"/>
              <a:t>*Prototipos pueden no escalar, un problema mayúsculo.</a:t>
            </a:r>
          </a:p>
          <a:p>
            <a:r>
              <a:rPr lang="es-ES" dirty="0"/>
              <a:t>*Funciones reducidas (por "</a:t>
            </a:r>
            <a:r>
              <a:rPr lang="es-ES" dirty="0" err="1"/>
              <a:t>timeboxing</a:t>
            </a:r>
            <a:r>
              <a:rPr lang="es-ES" dirty="0"/>
              <a:t>").</a:t>
            </a:r>
          </a:p>
          <a:p>
            <a:r>
              <a:rPr lang="es-ES" dirty="0"/>
              <a:t>*Dependencia en componentes de terceros: funcionalidad de más o de</a:t>
            </a:r>
          </a:p>
          <a:p>
            <a:r>
              <a:rPr lang="es-ES" dirty="0"/>
              <a:t>menos, problemas legales.</a:t>
            </a:r>
          </a:p>
        </p:txBody>
      </p:sp>
    </p:spTree>
    <p:extLst>
      <p:ext uri="{BB962C8B-B14F-4D97-AF65-F5344CB8AC3E}">
        <p14:creationId xmlns:p14="http://schemas.microsoft.com/office/powerpoint/2010/main" val="18535730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45AB847-BB49-4198-8840-29BECD67732E}"/>
              </a:ext>
            </a:extLst>
          </p:cNvPr>
          <p:cNvSpPr>
            <a:spLocks noGrp="1"/>
          </p:cNvSpPr>
          <p:nvPr>
            <p:ph type="ctrTitle"/>
          </p:nvPr>
        </p:nvSpPr>
        <p:spPr/>
        <p:txBody>
          <a:bodyPr/>
          <a:lstStyle/>
          <a:p>
            <a:r>
              <a:rPr lang="es-ES" dirty="0"/>
              <a:t>Marcos de trabajo agiles </a:t>
            </a:r>
          </a:p>
        </p:txBody>
      </p:sp>
      <p:sp>
        <p:nvSpPr>
          <p:cNvPr id="3" name="Subtítulo 2">
            <a:extLst>
              <a:ext uri="{FF2B5EF4-FFF2-40B4-BE49-F238E27FC236}">
                <a16:creationId xmlns:a16="http://schemas.microsoft.com/office/drawing/2014/main" id="{A60C2275-CFE9-4EA9-BB03-136620E11FD8}"/>
              </a:ext>
            </a:extLst>
          </p:cNvPr>
          <p:cNvSpPr>
            <a:spLocks noGrp="1"/>
          </p:cNvSpPr>
          <p:nvPr>
            <p:ph type="subTitle" idx="1"/>
          </p:nvPr>
        </p:nvSpPr>
        <p:spPr/>
        <p:txBody>
          <a:bodyPr/>
          <a:lstStyle/>
          <a:p>
            <a:endParaRPr lang="es-ES" dirty="0"/>
          </a:p>
        </p:txBody>
      </p:sp>
    </p:spTree>
    <p:extLst>
      <p:ext uri="{BB962C8B-B14F-4D97-AF65-F5344CB8AC3E}">
        <p14:creationId xmlns:p14="http://schemas.microsoft.com/office/powerpoint/2010/main" val="26393366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41EF39-319E-4446-A869-D0F63AC5BFC7}"/>
              </a:ext>
            </a:extLst>
          </p:cNvPr>
          <p:cNvSpPr>
            <a:spLocks noGrp="1"/>
          </p:cNvSpPr>
          <p:nvPr>
            <p:ph type="title"/>
          </p:nvPr>
        </p:nvSpPr>
        <p:spPr/>
        <p:txBody>
          <a:bodyPr/>
          <a:lstStyle/>
          <a:p>
            <a:r>
              <a:rPr lang="es-ES" dirty="0"/>
              <a:t>Modelo Incremental </a:t>
            </a:r>
          </a:p>
        </p:txBody>
      </p:sp>
      <p:sp>
        <p:nvSpPr>
          <p:cNvPr id="3" name="Marcador de contenido 2">
            <a:extLst>
              <a:ext uri="{FF2B5EF4-FFF2-40B4-BE49-F238E27FC236}">
                <a16:creationId xmlns:a16="http://schemas.microsoft.com/office/drawing/2014/main" id="{AE91CFE7-52D0-49D7-9758-08CC6FF1E1DC}"/>
              </a:ext>
            </a:extLst>
          </p:cNvPr>
          <p:cNvSpPr>
            <a:spLocks noGrp="1"/>
          </p:cNvSpPr>
          <p:nvPr>
            <p:ph idx="1"/>
          </p:nvPr>
        </p:nvSpPr>
        <p:spPr/>
        <p:txBody>
          <a:bodyPr>
            <a:normAutofit/>
          </a:bodyPr>
          <a:lstStyle/>
          <a:p>
            <a:r>
              <a:rPr lang="es-ES" dirty="0"/>
              <a:t>En esta metodología de desarrollo de software se va elaborando el producto final de manera progresiva. En cada etapa se añade una nueva funcionalidad, con la finalidad de ver resultados de una forma más rápida en comparación con el modelo en cascada.</a:t>
            </a:r>
          </a:p>
          <a:p>
            <a:endParaRPr lang="es-ES" dirty="0"/>
          </a:p>
          <a:p>
            <a:r>
              <a:rPr lang="es-ES" dirty="0"/>
              <a:t>Una de las características de este modelo de desarrollo es que el software se puede empezar a utilizar incluso antes de que se complete totalmente y, en general, es mucho más flexible que las demás metodologías.</a:t>
            </a:r>
          </a:p>
          <a:p>
            <a:endParaRPr lang="es-ES" dirty="0"/>
          </a:p>
        </p:txBody>
      </p:sp>
    </p:spTree>
    <p:extLst>
      <p:ext uri="{BB962C8B-B14F-4D97-AF65-F5344CB8AC3E}">
        <p14:creationId xmlns:p14="http://schemas.microsoft.com/office/powerpoint/2010/main" val="9863545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agrama de flujo: conector 3">
            <a:extLst>
              <a:ext uri="{FF2B5EF4-FFF2-40B4-BE49-F238E27FC236}">
                <a16:creationId xmlns:a16="http://schemas.microsoft.com/office/drawing/2014/main" id="{DF20C4BD-B072-4FEA-A80D-59A632DFA3E3}"/>
              </a:ext>
            </a:extLst>
          </p:cNvPr>
          <p:cNvSpPr/>
          <p:nvPr/>
        </p:nvSpPr>
        <p:spPr>
          <a:xfrm>
            <a:off x="587230" y="116007"/>
            <a:ext cx="2155970" cy="2216131"/>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scrum</a:t>
            </a:r>
          </a:p>
        </p:txBody>
      </p:sp>
      <p:cxnSp>
        <p:nvCxnSpPr>
          <p:cNvPr id="8" name="Conector: curvado 7">
            <a:extLst>
              <a:ext uri="{FF2B5EF4-FFF2-40B4-BE49-F238E27FC236}">
                <a16:creationId xmlns:a16="http://schemas.microsoft.com/office/drawing/2014/main" id="{51AC954B-31CB-4C41-92B2-50FEF43B793B}"/>
              </a:ext>
            </a:extLst>
          </p:cNvPr>
          <p:cNvCxnSpPr>
            <a:cxnSpLocks/>
          </p:cNvCxnSpPr>
          <p:nvPr/>
        </p:nvCxnSpPr>
        <p:spPr>
          <a:xfrm rot="16200000" flipH="1">
            <a:off x="1365311" y="2468461"/>
            <a:ext cx="436227" cy="163584"/>
          </a:xfrm>
          <a:prstGeom prst="curvedConnector3">
            <a:avLst/>
          </a:prstGeom>
        </p:spPr>
        <p:style>
          <a:lnRef idx="1">
            <a:schemeClr val="accent1"/>
          </a:lnRef>
          <a:fillRef idx="0">
            <a:schemeClr val="accent1"/>
          </a:fillRef>
          <a:effectRef idx="0">
            <a:schemeClr val="accent1"/>
          </a:effectRef>
          <a:fontRef idx="minor">
            <a:schemeClr val="tx1"/>
          </a:fontRef>
        </p:style>
      </p:cxnSp>
      <p:sp>
        <p:nvSpPr>
          <p:cNvPr id="10" name="Rectángulo 9">
            <a:extLst>
              <a:ext uri="{FF2B5EF4-FFF2-40B4-BE49-F238E27FC236}">
                <a16:creationId xmlns:a16="http://schemas.microsoft.com/office/drawing/2014/main" id="{623D167D-8896-4DC9-838C-A43C262423CE}"/>
              </a:ext>
            </a:extLst>
          </p:cNvPr>
          <p:cNvSpPr/>
          <p:nvPr/>
        </p:nvSpPr>
        <p:spPr>
          <a:xfrm>
            <a:off x="465589" y="2768368"/>
            <a:ext cx="2399251" cy="20049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a:t>Un popular marco ágil ampliamente utilizado en el desarrollo de software. Scrum es un marco ligero e iterativo que hace hincapié en la colaboración y la planificación adaptativa.</a:t>
            </a:r>
          </a:p>
        </p:txBody>
      </p:sp>
      <p:sp>
        <p:nvSpPr>
          <p:cNvPr id="12" name="Diagrama de flujo: conector 11">
            <a:extLst>
              <a:ext uri="{FF2B5EF4-FFF2-40B4-BE49-F238E27FC236}">
                <a16:creationId xmlns:a16="http://schemas.microsoft.com/office/drawing/2014/main" id="{8E14BF9B-422B-4EB6-B38C-4CEC5C1F09D0}"/>
              </a:ext>
            </a:extLst>
          </p:cNvPr>
          <p:cNvSpPr/>
          <p:nvPr/>
        </p:nvSpPr>
        <p:spPr>
          <a:xfrm>
            <a:off x="3440884" y="116006"/>
            <a:ext cx="2155970" cy="2216131"/>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t>Kanban</a:t>
            </a:r>
            <a:endParaRPr lang="es-ES" dirty="0"/>
          </a:p>
        </p:txBody>
      </p:sp>
      <p:sp>
        <p:nvSpPr>
          <p:cNvPr id="13" name="Diagrama de flujo: conector 12">
            <a:extLst>
              <a:ext uri="{FF2B5EF4-FFF2-40B4-BE49-F238E27FC236}">
                <a16:creationId xmlns:a16="http://schemas.microsoft.com/office/drawing/2014/main" id="{651AFE8D-307C-4484-A1BA-772A3F550134}"/>
              </a:ext>
            </a:extLst>
          </p:cNvPr>
          <p:cNvSpPr/>
          <p:nvPr/>
        </p:nvSpPr>
        <p:spPr>
          <a:xfrm>
            <a:off x="6473504" y="116006"/>
            <a:ext cx="2155970" cy="2216131"/>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t>Lean</a:t>
            </a:r>
            <a:endParaRPr lang="es-ES" dirty="0"/>
          </a:p>
        </p:txBody>
      </p:sp>
      <p:sp>
        <p:nvSpPr>
          <p:cNvPr id="14" name="Diagrama de flujo: conector 13">
            <a:extLst>
              <a:ext uri="{FF2B5EF4-FFF2-40B4-BE49-F238E27FC236}">
                <a16:creationId xmlns:a16="http://schemas.microsoft.com/office/drawing/2014/main" id="{A5CE9A1D-AF1D-4605-9225-6F43EEA27292}"/>
              </a:ext>
            </a:extLst>
          </p:cNvPr>
          <p:cNvSpPr/>
          <p:nvPr/>
        </p:nvSpPr>
        <p:spPr>
          <a:xfrm>
            <a:off x="9137009" y="116006"/>
            <a:ext cx="2155970" cy="2216131"/>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Programación Extrema</a:t>
            </a:r>
          </a:p>
        </p:txBody>
      </p:sp>
      <p:sp>
        <p:nvSpPr>
          <p:cNvPr id="16" name="Rectángulo 15">
            <a:extLst>
              <a:ext uri="{FF2B5EF4-FFF2-40B4-BE49-F238E27FC236}">
                <a16:creationId xmlns:a16="http://schemas.microsoft.com/office/drawing/2014/main" id="{5F9BAAE3-DE48-4520-9792-127D578C3D61}"/>
              </a:ext>
            </a:extLst>
          </p:cNvPr>
          <p:cNvSpPr/>
          <p:nvPr/>
        </p:nvSpPr>
        <p:spPr>
          <a:xfrm>
            <a:off x="3319244" y="2768367"/>
            <a:ext cx="2399251" cy="20049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a:t> Un método ágil que se centra en visualizar y limitar el trabajo en curso. Kanban hace hincapié en la entrega y el flujo continuos.</a:t>
            </a:r>
            <a:endParaRPr lang="es-ES" sz="1400" dirty="0"/>
          </a:p>
        </p:txBody>
      </p:sp>
      <p:sp>
        <p:nvSpPr>
          <p:cNvPr id="17" name="Rectángulo 16">
            <a:extLst>
              <a:ext uri="{FF2B5EF4-FFF2-40B4-BE49-F238E27FC236}">
                <a16:creationId xmlns:a16="http://schemas.microsoft.com/office/drawing/2014/main" id="{6E6A734D-75DB-4A76-83DE-C90215B027C4}"/>
              </a:ext>
            </a:extLst>
          </p:cNvPr>
          <p:cNvSpPr/>
          <p:nvPr/>
        </p:nvSpPr>
        <p:spPr>
          <a:xfrm>
            <a:off x="6351864" y="2768367"/>
            <a:ext cx="2399251" cy="20049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a:t>Metodología basada en los principios del Sistema de Producción Toyota. Lean se centra en aportar valor al cliente y eliminar el despilfarro.</a:t>
            </a:r>
            <a:endParaRPr lang="es-ES" sz="1400" dirty="0"/>
          </a:p>
        </p:txBody>
      </p:sp>
      <p:sp>
        <p:nvSpPr>
          <p:cNvPr id="18" name="Rectángulo 17">
            <a:extLst>
              <a:ext uri="{FF2B5EF4-FFF2-40B4-BE49-F238E27FC236}">
                <a16:creationId xmlns:a16="http://schemas.microsoft.com/office/drawing/2014/main" id="{D2FF546A-A2BB-483E-9C26-0A059290C879}"/>
              </a:ext>
            </a:extLst>
          </p:cNvPr>
          <p:cNvSpPr/>
          <p:nvPr/>
        </p:nvSpPr>
        <p:spPr>
          <a:xfrm>
            <a:off x="9137009" y="2768367"/>
            <a:ext cx="2399251" cy="20049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a:t>Metodología que hace hincapié en los valores de comunicación, sencillez, retroalimentación y valentía.</a:t>
            </a:r>
            <a:endParaRPr lang="es-ES" sz="1400" dirty="0"/>
          </a:p>
        </p:txBody>
      </p:sp>
      <p:cxnSp>
        <p:nvCxnSpPr>
          <p:cNvPr id="19" name="Conector: curvado 18">
            <a:extLst>
              <a:ext uri="{FF2B5EF4-FFF2-40B4-BE49-F238E27FC236}">
                <a16:creationId xmlns:a16="http://schemas.microsoft.com/office/drawing/2014/main" id="{2F1350CF-ADEE-491E-9AC4-5FF0FBF106F5}"/>
              </a:ext>
            </a:extLst>
          </p:cNvPr>
          <p:cNvCxnSpPr>
            <a:cxnSpLocks/>
          </p:cNvCxnSpPr>
          <p:nvPr/>
        </p:nvCxnSpPr>
        <p:spPr>
          <a:xfrm rot="16200000" flipH="1">
            <a:off x="4390239" y="2468462"/>
            <a:ext cx="436227" cy="163584"/>
          </a:xfrm>
          <a:prstGeom prst="curvedConnector3">
            <a:avLst/>
          </a:prstGeom>
        </p:spPr>
        <p:style>
          <a:lnRef idx="1">
            <a:schemeClr val="accent1"/>
          </a:lnRef>
          <a:fillRef idx="0">
            <a:schemeClr val="accent1"/>
          </a:fillRef>
          <a:effectRef idx="0">
            <a:schemeClr val="accent1"/>
          </a:effectRef>
          <a:fontRef idx="minor">
            <a:schemeClr val="tx1"/>
          </a:fontRef>
        </p:style>
      </p:cxnSp>
      <p:cxnSp>
        <p:nvCxnSpPr>
          <p:cNvPr id="20" name="Conector: curvado 19">
            <a:extLst>
              <a:ext uri="{FF2B5EF4-FFF2-40B4-BE49-F238E27FC236}">
                <a16:creationId xmlns:a16="http://schemas.microsoft.com/office/drawing/2014/main" id="{D75605F2-2B79-49B6-B6DB-6A9D266F5795}"/>
              </a:ext>
            </a:extLst>
          </p:cNvPr>
          <p:cNvCxnSpPr>
            <a:cxnSpLocks/>
          </p:cNvCxnSpPr>
          <p:nvPr/>
        </p:nvCxnSpPr>
        <p:spPr>
          <a:xfrm rot="16200000" flipH="1">
            <a:off x="7333375" y="2468462"/>
            <a:ext cx="436227" cy="163584"/>
          </a:xfrm>
          <a:prstGeom prst="curvedConnector3">
            <a:avLst/>
          </a:prstGeom>
        </p:spPr>
        <p:style>
          <a:lnRef idx="1">
            <a:schemeClr val="accent1"/>
          </a:lnRef>
          <a:fillRef idx="0">
            <a:schemeClr val="accent1"/>
          </a:fillRef>
          <a:effectRef idx="0">
            <a:schemeClr val="accent1"/>
          </a:effectRef>
          <a:fontRef idx="minor">
            <a:schemeClr val="tx1"/>
          </a:fontRef>
        </p:style>
      </p:cxnSp>
      <p:cxnSp>
        <p:nvCxnSpPr>
          <p:cNvPr id="21" name="Conector: curvado 20">
            <a:extLst>
              <a:ext uri="{FF2B5EF4-FFF2-40B4-BE49-F238E27FC236}">
                <a16:creationId xmlns:a16="http://schemas.microsoft.com/office/drawing/2014/main" id="{CEF35155-8F33-481A-B762-20AE28E17F8B}"/>
              </a:ext>
            </a:extLst>
          </p:cNvPr>
          <p:cNvCxnSpPr>
            <a:cxnSpLocks/>
          </p:cNvCxnSpPr>
          <p:nvPr/>
        </p:nvCxnSpPr>
        <p:spPr>
          <a:xfrm rot="16200000" flipH="1">
            <a:off x="10073430" y="2451679"/>
            <a:ext cx="436227" cy="163584"/>
          </a:xfrm>
          <a:prstGeom prst="curvedConnector3">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60660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CCA26E-2E60-4AF0-9306-E2BF0F3D4226}"/>
              </a:ext>
            </a:extLst>
          </p:cNvPr>
          <p:cNvSpPr>
            <a:spLocks noGrp="1"/>
          </p:cNvSpPr>
          <p:nvPr>
            <p:ph type="title"/>
          </p:nvPr>
        </p:nvSpPr>
        <p:spPr/>
        <p:txBody>
          <a:bodyPr/>
          <a:lstStyle/>
          <a:p>
            <a:r>
              <a:rPr lang="es-ES" dirty="0"/>
              <a:t>Diagrama de scrum </a:t>
            </a:r>
          </a:p>
        </p:txBody>
      </p:sp>
      <p:pic>
        <p:nvPicPr>
          <p:cNvPr id="5" name="Marcador de contenido 4">
            <a:extLst>
              <a:ext uri="{FF2B5EF4-FFF2-40B4-BE49-F238E27FC236}">
                <a16:creationId xmlns:a16="http://schemas.microsoft.com/office/drawing/2014/main" id="{470DA648-83D2-4438-953C-D5E073C1B2A8}"/>
              </a:ext>
            </a:extLst>
          </p:cNvPr>
          <p:cNvPicPr>
            <a:picLocks noGrp="1" noChangeAspect="1"/>
          </p:cNvPicPr>
          <p:nvPr>
            <p:ph idx="1"/>
          </p:nvPr>
        </p:nvPicPr>
        <p:blipFill>
          <a:blip r:embed="rId2"/>
          <a:stretch>
            <a:fillRect/>
          </a:stretch>
        </p:blipFill>
        <p:spPr>
          <a:xfrm>
            <a:off x="1" y="1837765"/>
            <a:ext cx="11694252" cy="3774470"/>
          </a:xfrm>
          <a:prstGeom prst="rect">
            <a:avLst/>
          </a:prstGeom>
        </p:spPr>
      </p:pic>
    </p:spTree>
    <p:extLst>
      <p:ext uri="{BB962C8B-B14F-4D97-AF65-F5344CB8AC3E}">
        <p14:creationId xmlns:p14="http://schemas.microsoft.com/office/powerpoint/2010/main" val="27358537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CA2A90-149D-4001-8DCD-A208E828193A}"/>
              </a:ext>
            </a:extLst>
          </p:cNvPr>
          <p:cNvSpPr>
            <a:spLocks noGrp="1"/>
          </p:cNvSpPr>
          <p:nvPr>
            <p:ph type="title"/>
          </p:nvPr>
        </p:nvSpPr>
        <p:spPr/>
        <p:txBody>
          <a:bodyPr/>
          <a:lstStyle/>
          <a:p>
            <a:r>
              <a:rPr lang="es-ES" dirty="0"/>
              <a:t>Diagrama de </a:t>
            </a:r>
            <a:r>
              <a:rPr lang="es-ES" dirty="0" err="1"/>
              <a:t>kanban</a:t>
            </a:r>
            <a:r>
              <a:rPr lang="es-ES" dirty="0"/>
              <a:t> </a:t>
            </a:r>
          </a:p>
        </p:txBody>
      </p:sp>
      <p:pic>
        <p:nvPicPr>
          <p:cNvPr id="4" name="Marcador de contenido 3">
            <a:extLst>
              <a:ext uri="{FF2B5EF4-FFF2-40B4-BE49-F238E27FC236}">
                <a16:creationId xmlns:a16="http://schemas.microsoft.com/office/drawing/2014/main" id="{385996C5-5D31-47AC-8F73-89079D76C4AA}"/>
              </a:ext>
            </a:extLst>
          </p:cNvPr>
          <p:cNvPicPr>
            <a:picLocks noGrp="1" noChangeAspect="1"/>
          </p:cNvPicPr>
          <p:nvPr>
            <p:ph idx="1"/>
          </p:nvPr>
        </p:nvPicPr>
        <p:blipFill>
          <a:blip r:embed="rId2"/>
          <a:stretch>
            <a:fillRect/>
          </a:stretch>
        </p:blipFill>
        <p:spPr>
          <a:xfrm>
            <a:off x="1194796" y="1837765"/>
            <a:ext cx="9378892" cy="3824804"/>
          </a:xfrm>
          <a:prstGeom prst="rect">
            <a:avLst/>
          </a:prstGeom>
        </p:spPr>
      </p:pic>
    </p:spTree>
    <p:extLst>
      <p:ext uri="{BB962C8B-B14F-4D97-AF65-F5344CB8AC3E}">
        <p14:creationId xmlns:p14="http://schemas.microsoft.com/office/powerpoint/2010/main" val="35824940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E912442-270B-4155-BB95-C205C8ED854D}"/>
              </a:ext>
            </a:extLst>
          </p:cNvPr>
          <p:cNvSpPr>
            <a:spLocks noGrp="1"/>
          </p:cNvSpPr>
          <p:nvPr>
            <p:ph type="title"/>
          </p:nvPr>
        </p:nvSpPr>
        <p:spPr/>
        <p:txBody>
          <a:bodyPr/>
          <a:lstStyle/>
          <a:p>
            <a:r>
              <a:rPr lang="es-ES" dirty="0"/>
              <a:t>Diagrama de lean</a:t>
            </a:r>
          </a:p>
        </p:txBody>
      </p:sp>
      <p:pic>
        <p:nvPicPr>
          <p:cNvPr id="4" name="Marcador de contenido 3">
            <a:extLst>
              <a:ext uri="{FF2B5EF4-FFF2-40B4-BE49-F238E27FC236}">
                <a16:creationId xmlns:a16="http://schemas.microsoft.com/office/drawing/2014/main" id="{AE6B9B97-58D6-4140-824E-E6E40215BFC4}"/>
              </a:ext>
            </a:extLst>
          </p:cNvPr>
          <p:cNvPicPr>
            <a:picLocks noGrp="1" noChangeAspect="1"/>
          </p:cNvPicPr>
          <p:nvPr>
            <p:ph idx="1"/>
          </p:nvPr>
        </p:nvPicPr>
        <p:blipFill>
          <a:blip r:embed="rId2"/>
          <a:stretch>
            <a:fillRect/>
          </a:stretch>
        </p:blipFill>
        <p:spPr>
          <a:xfrm>
            <a:off x="1459684" y="1837765"/>
            <a:ext cx="8145710" cy="3732525"/>
          </a:xfrm>
          <a:prstGeom prst="rect">
            <a:avLst/>
          </a:prstGeom>
        </p:spPr>
      </p:pic>
    </p:spTree>
    <p:extLst>
      <p:ext uri="{BB962C8B-B14F-4D97-AF65-F5344CB8AC3E}">
        <p14:creationId xmlns:p14="http://schemas.microsoft.com/office/powerpoint/2010/main" val="2281794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5226DA-9876-4588-99C6-E78D475624E1}"/>
              </a:ext>
            </a:extLst>
          </p:cNvPr>
          <p:cNvSpPr>
            <a:spLocks noGrp="1"/>
          </p:cNvSpPr>
          <p:nvPr>
            <p:ph type="title"/>
          </p:nvPr>
        </p:nvSpPr>
        <p:spPr/>
        <p:txBody>
          <a:bodyPr>
            <a:normAutofit fontScale="90000"/>
          </a:bodyPr>
          <a:lstStyle/>
          <a:p>
            <a:r>
              <a:rPr lang="es-ES" dirty="0"/>
              <a:t>Diagrama de Programación Extrema</a:t>
            </a:r>
            <a:br>
              <a:rPr lang="es-ES" dirty="0"/>
            </a:br>
            <a:endParaRPr lang="es-ES" dirty="0"/>
          </a:p>
        </p:txBody>
      </p:sp>
      <p:pic>
        <p:nvPicPr>
          <p:cNvPr id="4" name="Marcador de contenido 3">
            <a:extLst>
              <a:ext uri="{FF2B5EF4-FFF2-40B4-BE49-F238E27FC236}">
                <a16:creationId xmlns:a16="http://schemas.microsoft.com/office/drawing/2014/main" id="{F7A2B573-46C1-4A98-A46E-8606DC4864B0}"/>
              </a:ext>
            </a:extLst>
          </p:cNvPr>
          <p:cNvPicPr>
            <a:picLocks noGrp="1" noChangeAspect="1"/>
          </p:cNvPicPr>
          <p:nvPr>
            <p:ph idx="1"/>
          </p:nvPr>
        </p:nvPicPr>
        <p:blipFill>
          <a:blip r:embed="rId2"/>
          <a:stretch>
            <a:fillRect/>
          </a:stretch>
        </p:blipFill>
        <p:spPr>
          <a:xfrm>
            <a:off x="1" y="1526796"/>
            <a:ext cx="11677474" cy="4077050"/>
          </a:xfrm>
          <a:prstGeom prst="rect">
            <a:avLst/>
          </a:prstGeom>
        </p:spPr>
      </p:pic>
    </p:spTree>
    <p:extLst>
      <p:ext uri="{BB962C8B-B14F-4D97-AF65-F5344CB8AC3E}">
        <p14:creationId xmlns:p14="http://schemas.microsoft.com/office/powerpoint/2010/main" val="8402072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a:extLst>
              <a:ext uri="{FF2B5EF4-FFF2-40B4-BE49-F238E27FC236}">
                <a16:creationId xmlns:a16="http://schemas.microsoft.com/office/drawing/2014/main" id="{3ED3BFCC-AE8A-4915-B71A-CFF8686B8845}"/>
              </a:ext>
            </a:extLst>
          </p:cNvPr>
          <p:cNvPicPr>
            <a:picLocks noGrp="1" noChangeAspect="1"/>
          </p:cNvPicPr>
          <p:nvPr>
            <p:ph idx="1"/>
          </p:nvPr>
        </p:nvPicPr>
        <p:blipFill>
          <a:blip r:embed="rId2"/>
          <a:stretch>
            <a:fillRect/>
          </a:stretch>
        </p:blipFill>
        <p:spPr>
          <a:xfrm>
            <a:off x="0" y="0"/>
            <a:ext cx="11669086" cy="5603846"/>
          </a:xfrm>
          <a:prstGeom prst="rect">
            <a:avLst/>
          </a:prstGeom>
        </p:spPr>
      </p:pic>
    </p:spTree>
    <p:extLst>
      <p:ext uri="{BB962C8B-B14F-4D97-AF65-F5344CB8AC3E}">
        <p14:creationId xmlns:p14="http://schemas.microsoft.com/office/powerpoint/2010/main" val="20416219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2524BB9-7B93-4B77-B4FB-69A15D999475}"/>
              </a:ext>
            </a:extLst>
          </p:cNvPr>
          <p:cNvSpPr>
            <a:spLocks noGrp="1"/>
          </p:cNvSpPr>
          <p:nvPr>
            <p:ph type="title"/>
          </p:nvPr>
        </p:nvSpPr>
        <p:spPr/>
        <p:txBody>
          <a:bodyPr>
            <a:normAutofit fontScale="90000"/>
          </a:bodyPr>
          <a:lstStyle/>
          <a:p>
            <a:r>
              <a:rPr lang="es-ES" dirty="0"/>
              <a:t>Ventajas y desventajas del modelo incremental</a:t>
            </a:r>
          </a:p>
        </p:txBody>
      </p:sp>
      <p:graphicFrame>
        <p:nvGraphicFramePr>
          <p:cNvPr id="4" name="Marcador de contenido 3">
            <a:extLst>
              <a:ext uri="{FF2B5EF4-FFF2-40B4-BE49-F238E27FC236}">
                <a16:creationId xmlns:a16="http://schemas.microsoft.com/office/drawing/2014/main" id="{6B85D169-635F-40C5-B078-B1A2FF875F9B}"/>
              </a:ext>
            </a:extLst>
          </p:cNvPr>
          <p:cNvGraphicFramePr>
            <a:graphicFrameLocks noGrp="1"/>
          </p:cNvGraphicFramePr>
          <p:nvPr>
            <p:ph idx="1"/>
            <p:extLst>
              <p:ext uri="{D42A27DB-BD31-4B8C-83A1-F6EECF244321}">
                <p14:modId xmlns:p14="http://schemas.microsoft.com/office/powerpoint/2010/main" val="2486142892"/>
              </p:ext>
            </p:extLst>
          </p:nvPr>
        </p:nvGraphicFramePr>
        <p:xfrm>
          <a:off x="0" y="2037349"/>
          <a:ext cx="11669086" cy="3558107"/>
        </p:xfrm>
        <a:graphic>
          <a:graphicData uri="http://schemas.openxmlformats.org/drawingml/2006/table">
            <a:tbl>
              <a:tblPr/>
              <a:tblGrid>
                <a:gridCol w="5834543">
                  <a:extLst>
                    <a:ext uri="{9D8B030D-6E8A-4147-A177-3AD203B41FA5}">
                      <a16:colId xmlns:a16="http://schemas.microsoft.com/office/drawing/2014/main" val="604070828"/>
                    </a:ext>
                  </a:extLst>
                </a:gridCol>
                <a:gridCol w="5834543">
                  <a:extLst>
                    <a:ext uri="{9D8B030D-6E8A-4147-A177-3AD203B41FA5}">
                      <a16:colId xmlns:a16="http://schemas.microsoft.com/office/drawing/2014/main" val="3020794149"/>
                    </a:ext>
                  </a:extLst>
                </a:gridCol>
              </a:tblGrid>
              <a:tr h="260836">
                <a:tc>
                  <a:txBody>
                    <a:bodyPr/>
                    <a:lstStyle/>
                    <a:p>
                      <a:pPr algn="l"/>
                      <a:r>
                        <a:rPr lang="es-ES" sz="1200">
                          <a:effectLst/>
                        </a:rPr>
                        <a:t>Ventajas</a:t>
                      </a:r>
                    </a:p>
                  </a:txBody>
                  <a:tcPr marL="60210" marR="60210" marT="30105" marB="30105" anchor="ctr">
                    <a:lnL>
                      <a:noFill/>
                    </a:lnL>
                    <a:lnR>
                      <a:noFill/>
                    </a:lnR>
                    <a:lnT>
                      <a:noFill/>
                    </a:lnT>
                    <a:lnB w="9525" cap="flat" cmpd="sng" algn="ctr">
                      <a:solidFill>
                        <a:srgbClr val="EEEEEE"/>
                      </a:solidFill>
                      <a:prstDash val="solid"/>
                      <a:round/>
                      <a:headEnd type="none" w="med" len="med"/>
                      <a:tailEnd type="none" w="med" len="med"/>
                    </a:lnB>
                    <a:solidFill>
                      <a:srgbClr val="F9F9F9"/>
                    </a:solidFill>
                  </a:tcPr>
                </a:tc>
                <a:tc>
                  <a:txBody>
                    <a:bodyPr/>
                    <a:lstStyle/>
                    <a:p>
                      <a:pPr algn="l"/>
                      <a:r>
                        <a:rPr lang="es-ES" sz="1200">
                          <a:effectLst/>
                        </a:rPr>
                        <a:t>Desventajas</a:t>
                      </a:r>
                    </a:p>
                  </a:txBody>
                  <a:tcPr marL="60210" marR="60210" marT="30105" marB="30105" anchor="ctr">
                    <a:lnL>
                      <a:noFill/>
                    </a:lnL>
                    <a:lnR>
                      <a:noFill/>
                    </a:lnR>
                    <a:lnT>
                      <a:noFill/>
                    </a:lnT>
                    <a:lnB w="9525" cap="flat" cmpd="sng" algn="ctr">
                      <a:solidFill>
                        <a:srgbClr val="EEEEEE"/>
                      </a:solidFill>
                      <a:prstDash val="solid"/>
                      <a:round/>
                      <a:headEnd type="none" w="med" len="med"/>
                      <a:tailEnd type="none" w="med" len="med"/>
                    </a:lnB>
                    <a:solidFill>
                      <a:srgbClr val="F9F9F9"/>
                    </a:solidFill>
                  </a:tcPr>
                </a:tc>
                <a:extLst>
                  <a:ext uri="{0D108BD9-81ED-4DB2-BD59-A6C34878D82A}">
                    <a16:rowId xmlns:a16="http://schemas.microsoft.com/office/drawing/2014/main" val="4242917504"/>
                  </a:ext>
                </a:extLst>
              </a:tr>
              <a:tr h="452235">
                <a:tc>
                  <a:txBody>
                    <a:bodyPr/>
                    <a:lstStyle/>
                    <a:p>
                      <a:r>
                        <a:rPr lang="es-ES" sz="1200" dirty="0">
                          <a:effectLst/>
                        </a:rPr>
                        <a:t>El software se generará rápidamente durante el ciclo de vida del software.</a:t>
                      </a:r>
                    </a:p>
                  </a:txBody>
                  <a:tcPr marL="60210" marR="60210" marT="30105" marB="30105"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9F9F9"/>
                    </a:solidFill>
                  </a:tcPr>
                </a:tc>
                <a:tc>
                  <a:txBody>
                    <a:bodyPr/>
                    <a:lstStyle/>
                    <a:p>
                      <a:r>
                        <a:rPr lang="es-ES" sz="1200">
                          <a:effectLst/>
                        </a:rPr>
                        <a:t>Requiere una buena planificación y diseño.</a:t>
                      </a:r>
                    </a:p>
                  </a:txBody>
                  <a:tcPr marL="60210" marR="60210" marT="30105" marB="30105"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9F9F9"/>
                    </a:solidFill>
                  </a:tcPr>
                </a:tc>
                <a:extLst>
                  <a:ext uri="{0D108BD9-81ED-4DB2-BD59-A6C34878D82A}">
                    <a16:rowId xmlns:a16="http://schemas.microsoft.com/office/drawing/2014/main" val="280621467"/>
                  </a:ext>
                </a:extLst>
              </a:tr>
              <a:tr h="1033680">
                <a:tc>
                  <a:txBody>
                    <a:bodyPr/>
                    <a:lstStyle/>
                    <a:p>
                      <a:r>
                        <a:rPr lang="es-ES" sz="1200" dirty="0">
                          <a:effectLst/>
                        </a:rPr>
                        <a:t>Es flexible y menos costoso cambiar los requisitos y el alcance.</a:t>
                      </a:r>
                    </a:p>
                  </a:txBody>
                  <a:tcPr marL="60210" marR="60210" marT="30105" marB="30105"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c>
                  <a:txBody>
                    <a:bodyPr/>
                    <a:lstStyle/>
                    <a:p>
                      <a:r>
                        <a:rPr lang="es-ES" sz="1200">
                          <a:effectLst/>
                        </a:rPr>
                        <a:t>Los problemas pueden deberse a la arquitectura del sistema, ya que no se recopilan todos los requisitos por adelantado para todo el ciclo de vida del software.</a:t>
                      </a:r>
                    </a:p>
                  </a:txBody>
                  <a:tcPr marL="60210" marR="60210" marT="30105" marB="30105"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extLst>
                  <a:ext uri="{0D108BD9-81ED-4DB2-BD59-A6C34878D82A}">
                    <a16:rowId xmlns:a16="http://schemas.microsoft.com/office/drawing/2014/main" val="1410051172"/>
                  </a:ext>
                </a:extLst>
              </a:tr>
              <a:tr h="452235">
                <a:tc>
                  <a:txBody>
                    <a:bodyPr/>
                    <a:lstStyle/>
                    <a:p>
                      <a:r>
                        <a:rPr lang="es-ES" sz="1200">
                          <a:effectLst/>
                        </a:rPr>
                        <a:t>A lo largo de las etapas de desarrollo se pueden realizar cambios.</a:t>
                      </a:r>
                    </a:p>
                  </a:txBody>
                  <a:tcPr marL="60210" marR="60210" marT="30105" marB="30105"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9F9F9"/>
                    </a:solidFill>
                  </a:tcPr>
                </a:tc>
                <a:tc>
                  <a:txBody>
                    <a:bodyPr/>
                    <a:lstStyle/>
                    <a:p>
                      <a:r>
                        <a:rPr lang="es-ES" sz="1200">
                          <a:effectLst/>
                        </a:rPr>
                        <a:t>Cada fase de iteración es rígida y no se superpone entre sí.</a:t>
                      </a:r>
                    </a:p>
                  </a:txBody>
                  <a:tcPr marL="60210" marR="60210" marT="30105" marB="30105"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9F9F9"/>
                    </a:solidFill>
                  </a:tcPr>
                </a:tc>
                <a:extLst>
                  <a:ext uri="{0D108BD9-81ED-4DB2-BD59-A6C34878D82A}">
                    <a16:rowId xmlns:a16="http://schemas.microsoft.com/office/drawing/2014/main" val="1714666927"/>
                  </a:ext>
                </a:extLst>
              </a:tr>
              <a:tr h="646050">
                <a:tc>
                  <a:txBody>
                    <a:bodyPr/>
                    <a:lstStyle/>
                    <a:p>
                      <a:r>
                        <a:rPr lang="es-ES" sz="1200" dirty="0">
                          <a:effectLst/>
                        </a:rPr>
                        <a:t>Este modelo es menos costoso en comparación con otros.</a:t>
                      </a:r>
                    </a:p>
                  </a:txBody>
                  <a:tcPr marL="60210" marR="60210" marT="30105" marB="30105"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c>
                  <a:txBody>
                    <a:bodyPr/>
                    <a:lstStyle/>
                    <a:p>
                      <a:r>
                        <a:rPr lang="es-ES" sz="1200">
                          <a:effectLst/>
                        </a:rPr>
                        <a:t>Rectificar un problema en una unidad requiere corrección en todas las unidades y consume mucho tiempo</a:t>
                      </a:r>
                    </a:p>
                  </a:txBody>
                  <a:tcPr marL="60210" marR="60210" marT="30105" marB="30105"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extLst>
                  <a:ext uri="{0D108BD9-81ED-4DB2-BD59-A6C34878D82A}">
                    <a16:rowId xmlns:a16="http://schemas.microsoft.com/office/drawing/2014/main" val="889301342"/>
                  </a:ext>
                </a:extLst>
              </a:tr>
              <a:tr h="452235">
                <a:tc>
                  <a:txBody>
                    <a:bodyPr/>
                    <a:lstStyle/>
                    <a:p>
                      <a:r>
                        <a:rPr lang="es-ES" sz="1200">
                          <a:effectLst/>
                        </a:rPr>
                        <a:t>Un cliente puede responder a cada edificio.</a:t>
                      </a:r>
                    </a:p>
                  </a:txBody>
                  <a:tcPr marL="60210" marR="60210" marT="30105" marB="30105"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9F9F9"/>
                    </a:solidFill>
                  </a:tcPr>
                </a:tc>
                <a:tc>
                  <a:txBody>
                    <a:bodyPr/>
                    <a:lstStyle/>
                    <a:p>
                      <a:endParaRPr lang="es-ES" sz="1200">
                        <a:effectLst/>
                      </a:endParaRPr>
                    </a:p>
                  </a:txBody>
                  <a:tcPr marL="60210" marR="60210" marT="30105" marB="30105" anchor="ctr">
                    <a:lnL>
                      <a:noFill/>
                    </a:lnL>
                    <a:lnR>
                      <a:noFill/>
                    </a:lnR>
                    <a:lnT w="9525" cap="flat" cmpd="sng" algn="ctr">
                      <a:solidFill>
                        <a:srgbClr val="EEEEEE"/>
                      </a:solidFill>
                      <a:prstDash val="solid"/>
                      <a:round/>
                      <a:headEnd type="none" w="med" len="med"/>
                      <a:tailEnd type="none" w="med" len="med"/>
                    </a:lnT>
                    <a:lnB>
                      <a:noFill/>
                    </a:lnB>
                    <a:solidFill>
                      <a:srgbClr val="F9F9F9"/>
                    </a:solidFill>
                  </a:tcPr>
                </a:tc>
                <a:extLst>
                  <a:ext uri="{0D108BD9-81ED-4DB2-BD59-A6C34878D82A}">
                    <a16:rowId xmlns:a16="http://schemas.microsoft.com/office/drawing/2014/main" val="1794390647"/>
                  </a:ext>
                </a:extLst>
              </a:tr>
              <a:tr h="260836">
                <a:tc>
                  <a:txBody>
                    <a:bodyPr/>
                    <a:lstStyle/>
                    <a:p>
                      <a:r>
                        <a:rPr lang="es-ES" sz="1200">
                          <a:effectLst/>
                        </a:rPr>
                        <a:t>Los errores son fáciles de identificar</a:t>
                      </a:r>
                    </a:p>
                  </a:txBody>
                  <a:tcPr marL="60210" marR="60210" marT="30105" marB="30105" anchor="ctr">
                    <a:lnL>
                      <a:noFill/>
                    </a:lnL>
                    <a:lnR>
                      <a:noFill/>
                    </a:lnR>
                    <a:lnT w="9525" cap="flat" cmpd="sng" algn="ctr">
                      <a:solidFill>
                        <a:srgbClr val="EEEEEE"/>
                      </a:solidFill>
                      <a:prstDash val="solid"/>
                      <a:round/>
                      <a:headEnd type="none" w="med" len="med"/>
                      <a:tailEnd type="none" w="med" len="med"/>
                    </a:lnT>
                    <a:lnB>
                      <a:noFill/>
                    </a:lnB>
                    <a:solidFill>
                      <a:srgbClr val="FFFFFF"/>
                    </a:solidFill>
                  </a:tcPr>
                </a:tc>
                <a:tc>
                  <a:txBody>
                    <a:bodyPr/>
                    <a:lstStyle/>
                    <a:p>
                      <a:endParaRPr lang="es-ES" sz="1200" dirty="0"/>
                    </a:p>
                  </a:txBody>
                  <a:tcPr marL="60210" marR="60210" marT="30105" marB="30105">
                    <a:lnL>
                      <a:noFill/>
                    </a:lnL>
                    <a:lnT>
                      <a:noFill/>
                    </a:lnT>
                  </a:tcPr>
                </a:tc>
                <a:extLst>
                  <a:ext uri="{0D108BD9-81ED-4DB2-BD59-A6C34878D82A}">
                    <a16:rowId xmlns:a16="http://schemas.microsoft.com/office/drawing/2014/main" val="3810590573"/>
                  </a:ext>
                </a:extLst>
              </a:tr>
            </a:tbl>
          </a:graphicData>
        </a:graphic>
      </p:graphicFrame>
    </p:spTree>
    <p:extLst>
      <p:ext uri="{BB962C8B-B14F-4D97-AF65-F5344CB8AC3E}">
        <p14:creationId xmlns:p14="http://schemas.microsoft.com/office/powerpoint/2010/main" val="37591058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07A4575-A75D-4142-BA47-857CA52B176D}"/>
              </a:ext>
            </a:extLst>
          </p:cNvPr>
          <p:cNvSpPr>
            <a:spLocks noGrp="1"/>
          </p:cNvSpPr>
          <p:nvPr>
            <p:ph type="title"/>
          </p:nvPr>
        </p:nvSpPr>
        <p:spPr/>
        <p:txBody>
          <a:bodyPr/>
          <a:lstStyle/>
          <a:p>
            <a:r>
              <a:rPr lang="es-ES" dirty="0"/>
              <a:t>prototipo</a:t>
            </a:r>
          </a:p>
        </p:txBody>
      </p:sp>
      <p:sp>
        <p:nvSpPr>
          <p:cNvPr id="3" name="Marcador de contenido 2">
            <a:extLst>
              <a:ext uri="{FF2B5EF4-FFF2-40B4-BE49-F238E27FC236}">
                <a16:creationId xmlns:a16="http://schemas.microsoft.com/office/drawing/2014/main" id="{01F0999D-BCB0-41F9-933D-427299C14CFD}"/>
              </a:ext>
            </a:extLst>
          </p:cNvPr>
          <p:cNvSpPr>
            <a:spLocks noGrp="1"/>
          </p:cNvSpPr>
          <p:nvPr>
            <p:ph idx="1"/>
          </p:nvPr>
        </p:nvSpPr>
        <p:spPr>
          <a:xfrm>
            <a:off x="604008" y="1837766"/>
            <a:ext cx="10478676" cy="3536820"/>
          </a:xfrm>
        </p:spPr>
        <p:txBody>
          <a:bodyPr>
            <a:normAutofit/>
          </a:bodyPr>
          <a:lstStyle/>
          <a:p>
            <a:r>
              <a:rPr lang="es-ES" sz="1200" dirty="0"/>
              <a:t>Un modelo prototipo o modelo de desarrollo evolutivo es utilizado principalmente en el desarrollo de software para ofrecer al usuario una visión previa de cómo será el programa o sistema. Se le dice de desarrollo evolutivo al modelo de prototipo porque evoluciona hasta convertirse en el producto final.</a:t>
            </a:r>
          </a:p>
          <a:p>
            <a:endParaRPr lang="es-ES" sz="1200" dirty="0"/>
          </a:p>
          <a:p>
            <a:r>
              <a:rPr lang="es-ES" sz="1200" dirty="0"/>
              <a:t>En un modelo de prototipos las características fundamentales son:</a:t>
            </a:r>
          </a:p>
          <a:p>
            <a:endParaRPr lang="es-ES" sz="1200" dirty="0"/>
          </a:p>
          <a:p>
            <a:r>
              <a:rPr lang="es-ES" sz="1200" dirty="0"/>
              <a:t>Tiempo. El prototipo se desarrolla en menos tiempo para poder ser probado o testeado.</a:t>
            </a:r>
          </a:p>
          <a:p>
            <a:r>
              <a:rPr lang="es-ES" sz="1200" dirty="0"/>
              <a:t>Coste. La inversión en un modelo de prototipo es ajustada, lo que requiere un uso óptimo de los recursos.</a:t>
            </a:r>
          </a:p>
          <a:p>
            <a:r>
              <a:rPr lang="es-ES" sz="1200" dirty="0"/>
              <a:t>Conciso. El prototipo debe incluir los requisitos y características básicas de la aplicación para poder evaluar su funcionamiento y utilidad.</a:t>
            </a:r>
          </a:p>
          <a:p>
            <a:r>
              <a:rPr lang="es-ES" sz="1200" dirty="0"/>
              <a:t>Evolutivo. El prototipo evoluciona gracias a la interacción con los usuarios.</a:t>
            </a:r>
          </a:p>
        </p:txBody>
      </p:sp>
    </p:spTree>
    <p:extLst>
      <p:ext uri="{BB962C8B-B14F-4D97-AF65-F5344CB8AC3E}">
        <p14:creationId xmlns:p14="http://schemas.microsoft.com/office/powerpoint/2010/main" val="34571821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0DA78C1-B11E-4ABB-9A4C-3822329720B7}"/>
              </a:ext>
            </a:extLst>
          </p:cNvPr>
          <p:cNvSpPr>
            <a:spLocks noGrp="1"/>
          </p:cNvSpPr>
          <p:nvPr>
            <p:ph type="title"/>
          </p:nvPr>
        </p:nvSpPr>
        <p:spPr/>
        <p:txBody>
          <a:bodyPr>
            <a:normAutofit fontScale="90000"/>
          </a:bodyPr>
          <a:lstStyle/>
          <a:p>
            <a:r>
              <a:rPr lang="es-ES" dirty="0"/>
              <a:t>Etapas para la elaboración del modelo de prototipo</a:t>
            </a:r>
          </a:p>
        </p:txBody>
      </p:sp>
      <p:sp>
        <p:nvSpPr>
          <p:cNvPr id="3" name="Marcador de contenido 2">
            <a:extLst>
              <a:ext uri="{FF2B5EF4-FFF2-40B4-BE49-F238E27FC236}">
                <a16:creationId xmlns:a16="http://schemas.microsoft.com/office/drawing/2014/main" id="{07950033-B568-4B9E-8936-816500A2ACF9}"/>
              </a:ext>
            </a:extLst>
          </p:cNvPr>
          <p:cNvSpPr>
            <a:spLocks noGrp="1"/>
          </p:cNvSpPr>
          <p:nvPr>
            <p:ph idx="1"/>
          </p:nvPr>
        </p:nvSpPr>
        <p:spPr/>
        <p:txBody>
          <a:bodyPr>
            <a:normAutofit fontScale="70000" lnSpcReduction="20000"/>
          </a:bodyPr>
          <a:lstStyle/>
          <a:p>
            <a:r>
              <a:rPr lang="es-ES" dirty="0"/>
              <a:t>1. Requisitos de desarrollo</a:t>
            </a:r>
          </a:p>
          <a:p>
            <a:r>
              <a:rPr lang="es-ES" dirty="0"/>
              <a:t>Se realiza un análisis para poder establecer cuáles son los requisitos del programa. Se trata de un diseño básico del prototipo donde se traza de forma inicial los requisitos necesarios para su desarrollo.</a:t>
            </a:r>
          </a:p>
          <a:p>
            <a:endParaRPr lang="es-ES" dirty="0"/>
          </a:p>
          <a:p>
            <a:r>
              <a:rPr lang="es-ES" dirty="0"/>
              <a:t>2. Modelaje y desarrollo del código</a:t>
            </a:r>
          </a:p>
          <a:p>
            <a:r>
              <a:rPr lang="es-ES" dirty="0"/>
              <a:t>En esta fase se construye el prototipo inicial según los requisitos establecidos. En esta fase de diseño y construcción se debe priorizar el tiempo de desarrollo y hacer un uso óptimo de los recursos para reducir su coste.</a:t>
            </a:r>
          </a:p>
          <a:p>
            <a:r>
              <a:rPr lang="es-ES" dirty="0"/>
              <a:t>3. Evaluación</a:t>
            </a:r>
          </a:p>
          <a:p>
            <a:r>
              <a:rPr lang="es-ES" dirty="0"/>
              <a:t>Una vez desarrollado el prototipo es necesario comprobar su funcionamiento, evaluando su funcionalidad y verificando que cumple realmente con los requisitos iniciales.</a:t>
            </a:r>
          </a:p>
          <a:p>
            <a:endParaRPr lang="es-ES" dirty="0"/>
          </a:p>
          <a:p>
            <a:endParaRPr lang="es-ES" dirty="0"/>
          </a:p>
        </p:txBody>
      </p:sp>
    </p:spTree>
    <p:extLst>
      <p:ext uri="{BB962C8B-B14F-4D97-AF65-F5344CB8AC3E}">
        <p14:creationId xmlns:p14="http://schemas.microsoft.com/office/powerpoint/2010/main" val="11478493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1D82FF6B-3C07-4145-943F-07D63C1550C9}"/>
              </a:ext>
            </a:extLst>
          </p:cNvPr>
          <p:cNvSpPr>
            <a:spLocks noGrp="1"/>
          </p:cNvSpPr>
          <p:nvPr>
            <p:ph idx="1"/>
          </p:nvPr>
        </p:nvSpPr>
        <p:spPr>
          <a:xfrm>
            <a:off x="685800" y="335920"/>
            <a:ext cx="10396883" cy="5038665"/>
          </a:xfrm>
        </p:spPr>
        <p:txBody>
          <a:bodyPr>
            <a:normAutofit fontScale="92500" lnSpcReduction="20000"/>
          </a:bodyPr>
          <a:lstStyle/>
          <a:p>
            <a:pPr marL="0" indent="0">
              <a:buNone/>
            </a:pPr>
            <a:r>
              <a:rPr lang="es-ES" dirty="0"/>
              <a:t>4. Modificación</a:t>
            </a:r>
          </a:p>
          <a:p>
            <a:pPr marL="0" indent="0">
              <a:buNone/>
            </a:pPr>
            <a:r>
              <a:rPr lang="es-ES" dirty="0"/>
              <a:t>Tras evaluar el prototipo se deben corregir los errores encontrados y aplicar las mejoras necesarias para que esté listo para ser probado por los usuarios.</a:t>
            </a:r>
          </a:p>
          <a:p>
            <a:pPr marL="0" indent="0">
              <a:buNone/>
            </a:pPr>
            <a:endParaRPr lang="es-ES" dirty="0"/>
          </a:p>
          <a:p>
            <a:pPr marL="0" indent="0">
              <a:buNone/>
            </a:pPr>
            <a:r>
              <a:rPr lang="es-ES" dirty="0"/>
              <a:t>5. Documentación</a:t>
            </a:r>
          </a:p>
          <a:p>
            <a:pPr marL="0" indent="0">
              <a:buNone/>
            </a:pPr>
            <a:r>
              <a:rPr lang="es-ES" dirty="0"/>
              <a:t>Todo el diseño y desarrollo debe ser documentado para disponer de información precisa y clara del proceso. Es muy importante el registro de cada paso o acción del desarrollo del prototipo pues es una guía útil a la hora de afrontar el diseño del producto final.</a:t>
            </a:r>
          </a:p>
          <a:p>
            <a:pPr marL="0" indent="0">
              <a:buNone/>
            </a:pPr>
            <a:endParaRPr lang="es-ES" dirty="0"/>
          </a:p>
          <a:p>
            <a:pPr marL="0" indent="0">
              <a:buNone/>
            </a:pPr>
            <a:r>
              <a:rPr lang="es-ES" dirty="0"/>
              <a:t>6. Pruebas</a:t>
            </a:r>
          </a:p>
          <a:p>
            <a:pPr marL="0" indent="0">
              <a:buNone/>
            </a:pPr>
            <a:r>
              <a:rPr lang="es-ES" dirty="0"/>
              <a:t>Finalmente, el prototipo debe ser probado por los usuarios para poder recibir el </a:t>
            </a:r>
            <a:r>
              <a:rPr lang="es-ES" dirty="0" err="1"/>
              <a:t>feedback</a:t>
            </a:r>
            <a:r>
              <a:rPr lang="es-ES" dirty="0"/>
              <a:t> necesario y así evaluar su utilidad y rendimiento. Gracias a esta retroalimentación ofrecida por el prototipo se podrá desarrollar un software de mayor calidad que resuelva los problemas de los usuarios.</a:t>
            </a:r>
          </a:p>
        </p:txBody>
      </p:sp>
      <mc:AlternateContent xmlns:mc="http://schemas.openxmlformats.org/markup-compatibility/2006">
        <mc:Choice xmlns:p14="http://schemas.microsoft.com/office/powerpoint/2010/main" Requires="p14">
          <p:contentPart p14:bwMode="auto" r:id="rId2">
            <p14:nvContentPartPr>
              <p14:cNvPr id="4" name="Entrada de lápiz 3">
                <a:extLst>
                  <a:ext uri="{FF2B5EF4-FFF2-40B4-BE49-F238E27FC236}">
                    <a16:creationId xmlns:a16="http://schemas.microsoft.com/office/drawing/2014/main" id="{0C41208E-EAEA-4E54-9A4B-F9E48ECB3382}"/>
                  </a:ext>
                </a:extLst>
              </p14:cNvPr>
              <p14:cNvContentPartPr/>
              <p14:nvPr/>
            </p14:nvContentPartPr>
            <p14:xfrm>
              <a:off x="3682480" y="3850289"/>
              <a:ext cx="360" cy="360"/>
            </p14:xfrm>
          </p:contentPart>
        </mc:Choice>
        <mc:Fallback>
          <p:pic>
            <p:nvPicPr>
              <p:cNvPr id="4" name="Entrada de lápiz 3">
                <a:extLst>
                  <a:ext uri="{FF2B5EF4-FFF2-40B4-BE49-F238E27FC236}">
                    <a16:creationId xmlns:a16="http://schemas.microsoft.com/office/drawing/2014/main" id="{0C41208E-EAEA-4E54-9A4B-F9E48ECB3382}"/>
                  </a:ext>
                </a:extLst>
              </p:cNvPr>
              <p:cNvPicPr/>
              <p:nvPr/>
            </p:nvPicPr>
            <p:blipFill>
              <a:blip r:embed="rId3"/>
              <a:stretch>
                <a:fillRect/>
              </a:stretch>
            </p:blipFill>
            <p:spPr>
              <a:xfrm>
                <a:off x="3673480" y="3841649"/>
                <a:ext cx="18000" cy="1800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4">
            <p14:nvContentPartPr>
              <p14:cNvPr id="14" name="Entrada de lápiz 13">
                <a:extLst>
                  <a:ext uri="{FF2B5EF4-FFF2-40B4-BE49-F238E27FC236}">
                    <a16:creationId xmlns:a16="http://schemas.microsoft.com/office/drawing/2014/main" id="{09C040D3-FCCF-4C20-BEF4-E9829F4B6173}"/>
                  </a:ext>
                </a:extLst>
              </p14:cNvPr>
              <p14:cNvContentPartPr/>
              <p14:nvPr/>
            </p14:nvContentPartPr>
            <p14:xfrm>
              <a:off x="-302360" y="561689"/>
              <a:ext cx="360" cy="360"/>
            </p14:xfrm>
          </p:contentPart>
        </mc:Choice>
        <mc:Fallback>
          <p:pic>
            <p:nvPicPr>
              <p:cNvPr id="14" name="Entrada de lápiz 13">
                <a:extLst>
                  <a:ext uri="{FF2B5EF4-FFF2-40B4-BE49-F238E27FC236}">
                    <a16:creationId xmlns:a16="http://schemas.microsoft.com/office/drawing/2014/main" id="{09C040D3-FCCF-4C20-BEF4-E9829F4B6173}"/>
                  </a:ext>
                </a:extLst>
              </p:cNvPr>
              <p:cNvPicPr/>
              <p:nvPr/>
            </p:nvPicPr>
            <p:blipFill>
              <a:blip r:embed="rId5"/>
              <a:stretch>
                <a:fillRect/>
              </a:stretch>
            </p:blipFill>
            <p:spPr>
              <a:xfrm>
                <a:off x="-320000" y="454049"/>
                <a:ext cx="36000" cy="21600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6">
            <p14:nvContentPartPr>
              <p14:cNvPr id="15" name="Entrada de lápiz 14">
                <a:extLst>
                  <a:ext uri="{FF2B5EF4-FFF2-40B4-BE49-F238E27FC236}">
                    <a16:creationId xmlns:a16="http://schemas.microsoft.com/office/drawing/2014/main" id="{8BE8B444-8DC9-4294-80E2-B5F200959E42}"/>
                  </a:ext>
                </a:extLst>
              </p14:cNvPr>
              <p14:cNvContentPartPr/>
              <p14:nvPr/>
            </p14:nvContentPartPr>
            <p14:xfrm>
              <a:off x="-302360" y="486449"/>
              <a:ext cx="360" cy="360"/>
            </p14:xfrm>
          </p:contentPart>
        </mc:Choice>
        <mc:Fallback>
          <p:pic>
            <p:nvPicPr>
              <p:cNvPr id="15" name="Entrada de lápiz 14">
                <a:extLst>
                  <a:ext uri="{FF2B5EF4-FFF2-40B4-BE49-F238E27FC236}">
                    <a16:creationId xmlns:a16="http://schemas.microsoft.com/office/drawing/2014/main" id="{8BE8B444-8DC9-4294-80E2-B5F200959E42}"/>
                  </a:ext>
                </a:extLst>
              </p:cNvPr>
              <p:cNvPicPr/>
              <p:nvPr/>
            </p:nvPicPr>
            <p:blipFill>
              <a:blip r:embed="rId7"/>
              <a:stretch>
                <a:fillRect/>
              </a:stretch>
            </p:blipFill>
            <p:spPr>
              <a:xfrm>
                <a:off x="-320000" y="378449"/>
                <a:ext cx="36000" cy="216000"/>
              </a:xfrm>
              <a:prstGeom prst="rect">
                <a:avLst/>
              </a:prstGeom>
            </p:spPr>
          </p:pic>
        </mc:Fallback>
      </mc:AlternateContent>
    </p:spTree>
    <p:extLst>
      <p:ext uri="{BB962C8B-B14F-4D97-AF65-F5344CB8AC3E}">
        <p14:creationId xmlns:p14="http://schemas.microsoft.com/office/powerpoint/2010/main" val="41948368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70C175-E51F-4D3A-8BD3-166D2E5EAC0A}"/>
              </a:ext>
            </a:extLst>
          </p:cNvPr>
          <p:cNvSpPr>
            <a:spLocks noGrp="1"/>
          </p:cNvSpPr>
          <p:nvPr>
            <p:ph type="title"/>
          </p:nvPr>
        </p:nvSpPr>
        <p:spPr/>
        <p:txBody>
          <a:bodyPr/>
          <a:lstStyle/>
          <a:p>
            <a:r>
              <a:rPr lang="es-ES" dirty="0"/>
              <a:t>Tipos de modelo de prototipos</a:t>
            </a:r>
          </a:p>
        </p:txBody>
      </p:sp>
      <p:sp>
        <p:nvSpPr>
          <p:cNvPr id="3" name="Marcador de contenido 2">
            <a:extLst>
              <a:ext uri="{FF2B5EF4-FFF2-40B4-BE49-F238E27FC236}">
                <a16:creationId xmlns:a16="http://schemas.microsoft.com/office/drawing/2014/main" id="{09C66FDA-696C-4499-A185-397156A80F30}"/>
              </a:ext>
            </a:extLst>
          </p:cNvPr>
          <p:cNvSpPr>
            <a:spLocks noGrp="1"/>
          </p:cNvSpPr>
          <p:nvPr>
            <p:ph idx="1"/>
          </p:nvPr>
        </p:nvSpPr>
        <p:spPr/>
        <p:txBody>
          <a:bodyPr/>
          <a:lstStyle/>
          <a:p>
            <a:r>
              <a:rPr lang="es-ES" dirty="0" err="1"/>
              <a:t>Evolutionary</a:t>
            </a:r>
            <a:r>
              <a:rPr lang="es-ES" dirty="0"/>
              <a:t> </a:t>
            </a:r>
            <a:r>
              <a:rPr lang="es-ES" dirty="0" err="1"/>
              <a:t>prototyping</a:t>
            </a:r>
            <a:endParaRPr lang="es-ES" dirty="0"/>
          </a:p>
          <a:p>
            <a:r>
              <a:rPr lang="es-ES" dirty="0"/>
              <a:t>Incremental </a:t>
            </a:r>
            <a:r>
              <a:rPr lang="es-ES" dirty="0" err="1"/>
              <a:t>prototyping</a:t>
            </a:r>
            <a:endParaRPr lang="es-ES" dirty="0"/>
          </a:p>
          <a:p>
            <a:r>
              <a:rPr lang="es-ES" dirty="0"/>
              <a:t>Modelo de prototipos horizontal</a:t>
            </a:r>
          </a:p>
          <a:p>
            <a:r>
              <a:rPr lang="es-ES" dirty="0"/>
              <a:t>Modelo de prototipos vertical</a:t>
            </a:r>
          </a:p>
        </p:txBody>
      </p:sp>
    </p:spTree>
    <p:extLst>
      <p:ext uri="{BB962C8B-B14F-4D97-AF65-F5344CB8AC3E}">
        <p14:creationId xmlns:p14="http://schemas.microsoft.com/office/powerpoint/2010/main" val="15020143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A77ACBF-0C91-487C-807B-E056E734214F}"/>
              </a:ext>
            </a:extLst>
          </p:cNvPr>
          <p:cNvSpPr>
            <a:spLocks noGrp="1"/>
          </p:cNvSpPr>
          <p:nvPr>
            <p:ph type="title"/>
          </p:nvPr>
        </p:nvSpPr>
        <p:spPr/>
        <p:txBody>
          <a:bodyPr/>
          <a:lstStyle/>
          <a:p>
            <a:r>
              <a:rPr lang="es-ES" dirty="0"/>
              <a:t>Modelo prototipo</a:t>
            </a:r>
          </a:p>
        </p:txBody>
      </p:sp>
      <p:pic>
        <p:nvPicPr>
          <p:cNvPr id="10" name="Marcador de contenido 9">
            <a:extLst>
              <a:ext uri="{FF2B5EF4-FFF2-40B4-BE49-F238E27FC236}">
                <a16:creationId xmlns:a16="http://schemas.microsoft.com/office/drawing/2014/main" id="{DD34C65B-2FDD-4CA3-9A97-6DF5211FFD83}"/>
              </a:ext>
            </a:extLst>
          </p:cNvPr>
          <p:cNvPicPr>
            <a:picLocks noGrp="1" noChangeAspect="1"/>
          </p:cNvPicPr>
          <p:nvPr>
            <p:ph idx="1"/>
          </p:nvPr>
        </p:nvPicPr>
        <p:blipFill>
          <a:blip r:embed="rId2"/>
          <a:stretch>
            <a:fillRect/>
          </a:stretch>
        </p:blipFill>
        <p:spPr>
          <a:xfrm>
            <a:off x="2197917" y="1946304"/>
            <a:ext cx="6182686" cy="3665931"/>
          </a:xfrm>
          <a:prstGeom prst="rect">
            <a:avLst/>
          </a:prstGeom>
        </p:spPr>
      </p:pic>
    </p:spTree>
    <p:extLst>
      <p:ext uri="{BB962C8B-B14F-4D97-AF65-F5344CB8AC3E}">
        <p14:creationId xmlns:p14="http://schemas.microsoft.com/office/powerpoint/2010/main" val="99551674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Evento principal">
  <a:themeElements>
    <a:clrScheme name="Evento principal">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Evento principal">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vento principal">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docProps/app.xml><?xml version="1.0" encoding="utf-8"?>
<Properties xmlns="http://schemas.openxmlformats.org/officeDocument/2006/extended-properties" xmlns:vt="http://schemas.openxmlformats.org/officeDocument/2006/docPropsVTypes">
  <Template>TM04033927[[fn=Evento principal]]</Template>
  <TotalTime>70</TotalTime>
  <Words>1209</Words>
  <Application>Microsoft Office PowerPoint</Application>
  <PresentationFormat>Panorámica</PresentationFormat>
  <Paragraphs>109</Paragraphs>
  <Slides>24</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24</vt:i4>
      </vt:variant>
    </vt:vector>
  </HeadingPairs>
  <TitlesOfParts>
    <vt:vector size="27" baseType="lpstr">
      <vt:lpstr>Arial</vt:lpstr>
      <vt:lpstr>Impact</vt:lpstr>
      <vt:lpstr>Evento principal</vt:lpstr>
      <vt:lpstr>Modelos de desarrollo clásico </vt:lpstr>
      <vt:lpstr>Modelo Incremental </vt:lpstr>
      <vt:lpstr>Presentación de PowerPoint</vt:lpstr>
      <vt:lpstr>Ventajas y desventajas del modelo incremental</vt:lpstr>
      <vt:lpstr>prototipo</vt:lpstr>
      <vt:lpstr>Etapas para la elaboración del modelo de prototipo</vt:lpstr>
      <vt:lpstr>Presentación de PowerPoint</vt:lpstr>
      <vt:lpstr>Tipos de modelo de prototipos</vt:lpstr>
      <vt:lpstr>Modelo prototipo</vt:lpstr>
      <vt:lpstr>Modelo espiral</vt:lpstr>
      <vt:lpstr>Presentación de PowerPoint</vt:lpstr>
      <vt:lpstr>Ventajas y desventajas del modelo espiral</vt:lpstr>
      <vt:lpstr>Presentación de PowerPoint</vt:lpstr>
      <vt:lpstr>Desarrollo rápido de aplicaciones</vt:lpstr>
      <vt:lpstr>pasos del desarrollo rápido de aplicaciones</vt:lpstr>
      <vt:lpstr>Modelo Desarrollo rápido de aplicaciones</vt:lpstr>
      <vt:lpstr>Ventajas y desventajas</vt:lpstr>
      <vt:lpstr>Presentación de PowerPoint</vt:lpstr>
      <vt:lpstr>Marcos de trabajo agiles </vt:lpstr>
      <vt:lpstr>Presentación de PowerPoint</vt:lpstr>
      <vt:lpstr>Diagrama de scrum </vt:lpstr>
      <vt:lpstr>Diagrama de kanban </vt:lpstr>
      <vt:lpstr>Diagrama de lean</vt:lpstr>
      <vt:lpstr>Diagrama de Programación Extrema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Modelos de desarrollo clásico </dc:title>
  <dc:creator>AUTOCAD</dc:creator>
  <cp:lastModifiedBy>AUTOCAD</cp:lastModifiedBy>
  <cp:revision>1</cp:revision>
  <dcterms:created xsi:type="dcterms:W3CDTF">2024-02-16T15:37:49Z</dcterms:created>
  <dcterms:modified xsi:type="dcterms:W3CDTF">2024-02-16T16:48:24Z</dcterms:modified>
</cp:coreProperties>
</file>