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3" r:id="rId5"/>
    <p:sldId id="272" r:id="rId6"/>
    <p:sldId id="285" r:id="rId7"/>
    <p:sldId id="262" r:id="rId8"/>
    <p:sldId id="286" r:id="rId9"/>
    <p:sldId id="260" r:id="rId10"/>
    <p:sldId id="264" r:id="rId11"/>
    <p:sldId id="281" r:id="rId12"/>
    <p:sldId id="282" r:id="rId13"/>
    <p:sldId id="283" r:id="rId14"/>
    <p:sldId id="284" r:id="rId15"/>
    <p:sldId id="276" r:id="rId16"/>
    <p:sldId id="273" r:id="rId17"/>
    <p:sldId id="274" r:id="rId18"/>
    <p:sldId id="261" r:id="rId19"/>
    <p:sldId id="278" r:id="rId20"/>
    <p:sldId id="280" r:id="rId21"/>
    <p:sldId id="275" r:id="rId22"/>
    <p:sldId id="277" r:id="rId23"/>
    <p:sldId id="26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8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2A2B-DD49-450F-AF07-D82CC0AAA53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76F2-5685-40D6-9C4F-863D2D486C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1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2A2B-DD49-450F-AF07-D82CC0AAA53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76F2-5685-40D6-9C4F-863D2D486C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9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2A2B-DD49-450F-AF07-D82CC0AAA53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76F2-5685-40D6-9C4F-863D2D486C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3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2A2B-DD49-450F-AF07-D82CC0AAA53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76F2-5685-40D6-9C4F-863D2D486C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0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2A2B-DD49-450F-AF07-D82CC0AAA53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76F2-5685-40D6-9C4F-863D2D486C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9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2A2B-DD49-450F-AF07-D82CC0AAA53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76F2-5685-40D6-9C4F-863D2D486C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7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2A2B-DD49-450F-AF07-D82CC0AAA53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76F2-5685-40D6-9C4F-863D2D486C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2A2B-DD49-450F-AF07-D82CC0AAA53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76F2-5685-40D6-9C4F-863D2D486C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2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2A2B-DD49-450F-AF07-D82CC0AAA53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76F2-5685-40D6-9C4F-863D2D486C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4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2A2B-DD49-450F-AF07-D82CC0AAA53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76F2-5685-40D6-9C4F-863D2D486C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2A2B-DD49-450F-AF07-D82CC0AAA53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76F2-5685-40D6-9C4F-863D2D486C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9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72A2B-DD49-450F-AF07-D82CC0AAA53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276F2-5685-40D6-9C4F-863D2D486C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9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10541" y="2471441"/>
            <a:ext cx="887783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</a:pPr>
            <a:r>
              <a:rPr lang="es-CO" sz="3200" dirty="0" smtClean="0"/>
              <a:t>Redes Neuronales </a:t>
            </a:r>
            <a:r>
              <a:rPr lang="es-CO" sz="3200" dirty="0" err="1" smtClean="0"/>
              <a:t>Convolucionales</a:t>
            </a:r>
            <a:r>
              <a:rPr lang="es-CO" sz="3200" dirty="0" smtClean="0"/>
              <a:t> y Recurrentes para el </a:t>
            </a:r>
            <a:r>
              <a:rPr lang="" sz="3200" dirty="0" err="1"/>
              <a:t>A</a:t>
            </a:r>
            <a:r>
              <a:rPr lang="es-CO" sz="3200" dirty="0" smtClean="0"/>
              <a:t>n</a:t>
            </a:r>
            <a:r>
              <a:rPr lang="" sz="3200" dirty="0" smtClean="0"/>
              <a:t>álisis de Electromiogramas del Aparato Bucal de Vinchucas</a:t>
            </a:r>
            <a:r>
              <a:rPr lang="es-CO" sz="3200" dirty="0" smtClean="0"/>
              <a:t/>
            </a:r>
            <a:br>
              <a:rPr lang="es-CO" sz="3200" dirty="0" smtClean="0"/>
            </a:br>
            <a:endParaRPr lang="en-US" sz="3200" b="1" dirty="0">
              <a:latin typeface="Cambria" pitchFamily="18" charset="0"/>
              <a:cs typeface="Arial" pitchFamily="34" charset="0"/>
            </a:endParaRPr>
          </a:p>
        </p:txBody>
      </p:sp>
      <p:pic>
        <p:nvPicPr>
          <p:cNvPr id="3" name="70 Imagen" descr="dbb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3297" y="5221044"/>
            <a:ext cx="1001231" cy="1005473"/>
          </a:xfrm>
          <a:prstGeom prst="rect">
            <a:avLst/>
          </a:prstGeom>
        </p:spPr>
      </p:pic>
      <p:pic>
        <p:nvPicPr>
          <p:cNvPr id="5" name="71 Imagen" descr="ibbe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6501" y="5221044"/>
            <a:ext cx="2675796" cy="1069184"/>
          </a:xfrm>
          <a:prstGeom prst="rect">
            <a:avLst/>
          </a:prstGeom>
        </p:spPr>
      </p:pic>
      <p:grpSp>
        <p:nvGrpSpPr>
          <p:cNvPr id="6" name="75 Grupo"/>
          <p:cNvGrpSpPr/>
          <p:nvPr/>
        </p:nvGrpSpPr>
        <p:grpSpPr>
          <a:xfrm>
            <a:off x="9283578" y="361438"/>
            <a:ext cx="2609599" cy="1861503"/>
            <a:chOff x="8706348" y="41224880"/>
            <a:chExt cx="2183857" cy="1741637"/>
          </a:xfrm>
        </p:grpSpPr>
        <p:pic>
          <p:nvPicPr>
            <p:cNvPr id="7" name="Picture 1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181984" y="41224880"/>
              <a:ext cx="1259401" cy="1247202"/>
            </a:xfrm>
            <a:prstGeom prst="rect">
              <a:avLst/>
            </a:prstGeom>
            <a:noFill/>
            <a:ln w="171450" cmpd="dbl">
              <a:noFill/>
              <a:miter lim="800000"/>
              <a:headEnd/>
              <a:tailEnd/>
            </a:ln>
          </p:spPr>
        </p:pic>
        <p:sp>
          <p:nvSpPr>
            <p:cNvPr id="8" name="133 Rectángulo"/>
            <p:cNvSpPr/>
            <p:nvPr/>
          </p:nvSpPr>
          <p:spPr>
            <a:xfrm>
              <a:off x="8706348" y="42476988"/>
              <a:ext cx="2183857" cy="48952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s-ES"/>
              </a:defPPr>
              <a:lvl1pPr algn="l" defTabSz="3908425" rtl="0" fontAlgn="base">
                <a:spcBef>
                  <a:spcPct val="0"/>
                </a:spcBef>
                <a:spcAft>
                  <a:spcPct val="0"/>
                </a:spcAft>
                <a:defRPr sz="77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1954213" indent="-1497013" algn="l" defTabSz="3908425" rtl="0" fontAlgn="base">
                <a:spcBef>
                  <a:spcPct val="0"/>
                </a:spcBef>
                <a:spcAft>
                  <a:spcPct val="0"/>
                </a:spcAft>
                <a:defRPr sz="77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3908425" indent="-2994025" algn="l" defTabSz="3908425" rtl="0" fontAlgn="base">
                <a:spcBef>
                  <a:spcPct val="0"/>
                </a:spcBef>
                <a:spcAft>
                  <a:spcPct val="0"/>
                </a:spcAft>
                <a:defRPr sz="77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5862638" indent="-4491038" algn="l" defTabSz="3908425" rtl="0" fontAlgn="base">
                <a:spcBef>
                  <a:spcPct val="0"/>
                </a:spcBef>
                <a:spcAft>
                  <a:spcPct val="0"/>
                </a:spcAft>
                <a:defRPr sz="77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7816850" indent="-5988050" algn="l" defTabSz="3908425" rtl="0" fontAlgn="base">
                <a:spcBef>
                  <a:spcPct val="0"/>
                </a:spcBef>
                <a:spcAft>
                  <a:spcPct val="0"/>
                </a:spcAft>
                <a:defRPr sz="77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77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77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77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77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AR" sz="1400" kern="0" noProof="0" dirty="0" smtClean="0">
                  <a:latin typeface="+mj-lt"/>
                  <a:cs typeface="Arial" pitchFamily="34" charset="0"/>
                </a:rPr>
                <a:t>Facultad de Ciencias Exactas y Naturales</a:t>
              </a:r>
              <a:endParaRPr kumimoji="0" lang="es-E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pic>
        <p:nvPicPr>
          <p:cNvPr id="9" name="66 Imagen" descr="rhodni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3297" y="595264"/>
            <a:ext cx="1006489" cy="133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2 CuadroTexto"/>
          <p:cNvSpPr txBox="1"/>
          <p:nvPr/>
        </p:nvSpPr>
        <p:spPr>
          <a:xfrm>
            <a:off x="677617" y="246818"/>
            <a:ext cx="11138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M</a:t>
            </a:r>
            <a:r>
              <a:rPr lang="" sz="3200" b="1" dirty="0" smtClean="0"/>
              <a:t>odelos de Redes Neuronales Construidos</a:t>
            </a:r>
            <a:endParaRPr lang="en-US" sz="3200" b="1" dirty="0"/>
          </a:p>
          <a:p>
            <a:pPr algn="ctr"/>
            <a:endParaRPr lang="en-US" sz="3200" dirty="0"/>
          </a:p>
          <a:p>
            <a:pPr algn="ctr"/>
            <a:endParaRPr lang="es-CO" sz="3200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735" y="809917"/>
            <a:ext cx="7916154" cy="587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2 CuadroTexto"/>
          <p:cNvSpPr txBox="1"/>
          <p:nvPr/>
        </p:nvSpPr>
        <p:spPr>
          <a:xfrm>
            <a:off x="677617" y="246818"/>
            <a:ext cx="11138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M</a:t>
            </a:r>
            <a:r>
              <a:rPr lang="" sz="3200" b="1" dirty="0" smtClean="0"/>
              <a:t>odelos de Redes Neuronales Construidos</a:t>
            </a:r>
            <a:endParaRPr lang="en-US" sz="3200" b="1" dirty="0"/>
          </a:p>
          <a:p>
            <a:pPr algn="ctr"/>
            <a:endParaRPr lang="en-US" sz="3200" dirty="0"/>
          </a:p>
          <a:p>
            <a:pPr algn="ctr"/>
            <a:endParaRPr lang="es-CO" sz="3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644" y="682965"/>
            <a:ext cx="6644421" cy="617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9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2 CuadroTexto"/>
          <p:cNvSpPr txBox="1"/>
          <p:nvPr/>
        </p:nvSpPr>
        <p:spPr>
          <a:xfrm>
            <a:off x="677617" y="246818"/>
            <a:ext cx="11138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M</a:t>
            </a:r>
            <a:r>
              <a:rPr lang="" sz="3200" b="1" dirty="0" smtClean="0"/>
              <a:t>odelos de Redes Neuronales Construidos</a:t>
            </a:r>
            <a:endParaRPr lang="en-US" sz="3200" b="1" dirty="0"/>
          </a:p>
          <a:p>
            <a:pPr algn="ctr"/>
            <a:endParaRPr lang="en-US" sz="3200" dirty="0"/>
          </a:p>
          <a:p>
            <a:pPr algn="ctr"/>
            <a:endParaRPr lang="es-CO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289" y="792261"/>
            <a:ext cx="6555077" cy="606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2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2 CuadroTexto"/>
          <p:cNvSpPr txBox="1"/>
          <p:nvPr/>
        </p:nvSpPr>
        <p:spPr>
          <a:xfrm>
            <a:off x="677617" y="246818"/>
            <a:ext cx="11138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M</a:t>
            </a:r>
            <a:r>
              <a:rPr lang="" sz="3200" b="1" dirty="0" smtClean="0"/>
              <a:t>odelos de Redes Neuronales Construidos</a:t>
            </a:r>
            <a:endParaRPr lang="en-US" sz="3200" b="1" dirty="0"/>
          </a:p>
          <a:p>
            <a:pPr algn="ctr"/>
            <a:endParaRPr lang="en-US" sz="3200" dirty="0"/>
          </a:p>
          <a:p>
            <a:pPr algn="ctr"/>
            <a:endParaRPr lang="es-CO" sz="3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764" y="1031648"/>
            <a:ext cx="7192181" cy="570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8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2 CuadroTexto"/>
          <p:cNvSpPr txBox="1"/>
          <p:nvPr/>
        </p:nvSpPr>
        <p:spPr>
          <a:xfrm>
            <a:off x="677617" y="246818"/>
            <a:ext cx="11138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M</a:t>
            </a:r>
            <a:r>
              <a:rPr lang="" sz="3200" b="1" dirty="0" smtClean="0"/>
              <a:t>odelos de Redes Neuronales Construidos</a:t>
            </a:r>
            <a:endParaRPr lang="en-US" sz="3200" b="1" dirty="0"/>
          </a:p>
          <a:p>
            <a:pPr algn="ctr"/>
            <a:endParaRPr lang="en-US" sz="3200" dirty="0"/>
          </a:p>
          <a:p>
            <a:pPr algn="ctr"/>
            <a:endParaRPr lang="es-CO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050" y="746614"/>
            <a:ext cx="5733610" cy="593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1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2 CuadroTexto"/>
          <p:cNvSpPr txBox="1"/>
          <p:nvPr/>
        </p:nvSpPr>
        <p:spPr>
          <a:xfrm>
            <a:off x="671381" y="2919216"/>
            <a:ext cx="11138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O</a:t>
            </a:r>
            <a:r>
              <a:rPr lang="" sz="3200" b="1" dirty="0" smtClean="0"/>
              <a:t>tro Modelo de Red Convolucional</a:t>
            </a:r>
            <a:endParaRPr lang="en-US" sz="3200" b="1" dirty="0"/>
          </a:p>
          <a:p>
            <a:pPr algn="ctr"/>
            <a:endParaRPr lang="en-US" sz="3200" dirty="0"/>
          </a:p>
          <a:p>
            <a:pPr algn="ctr"/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047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adroTexto 45"/>
          <p:cNvSpPr txBox="1"/>
          <p:nvPr/>
        </p:nvSpPr>
        <p:spPr>
          <a:xfrm>
            <a:off x="9051277" y="1893255"/>
            <a:ext cx="3088346" cy="1003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960" dirty="0" smtClean="0"/>
              <a:t>Número de filtros:</a:t>
            </a:r>
            <a:r>
              <a:rPr lang="" sz="2960" dirty="0"/>
              <a:t> </a:t>
            </a:r>
            <a:endParaRPr lang="" sz="2960" dirty="0" smtClean="0"/>
          </a:p>
          <a:p>
            <a:r>
              <a:rPr lang="" sz="2960" dirty="0" smtClean="0"/>
              <a:t>175</a:t>
            </a:r>
            <a:endParaRPr lang="" sz="2960" dirty="0" smtClean="0"/>
          </a:p>
        </p:txBody>
      </p:sp>
      <p:sp>
        <p:nvSpPr>
          <p:cNvPr id="10" name="CuadroTexto 45"/>
          <p:cNvSpPr txBox="1"/>
          <p:nvPr/>
        </p:nvSpPr>
        <p:spPr>
          <a:xfrm>
            <a:off x="1162129" y="5421856"/>
            <a:ext cx="1500732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960" dirty="0" smtClean="0"/>
              <a:t>Addition</a:t>
            </a:r>
            <a:endParaRPr lang="es-ES" sz="2960" dirty="0"/>
          </a:p>
        </p:txBody>
      </p:sp>
      <p:sp>
        <p:nvSpPr>
          <p:cNvPr id="11" name="CuadroTexto 45"/>
          <p:cNvSpPr txBox="1"/>
          <p:nvPr/>
        </p:nvSpPr>
        <p:spPr>
          <a:xfrm>
            <a:off x="1184568" y="1186088"/>
            <a:ext cx="4132863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960" dirty="0" smtClean="0"/>
              <a:t>Dilated Convolution Layer</a:t>
            </a:r>
            <a:endParaRPr lang="es-ES" sz="2960" dirty="0"/>
          </a:p>
        </p:txBody>
      </p:sp>
      <p:sp>
        <p:nvSpPr>
          <p:cNvPr id="12" name="CuadroTexto 45"/>
          <p:cNvSpPr txBox="1"/>
          <p:nvPr/>
        </p:nvSpPr>
        <p:spPr>
          <a:xfrm>
            <a:off x="1198667" y="1726435"/>
            <a:ext cx="3732689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960" dirty="0" smtClean="0"/>
              <a:t>Instance Normalization</a:t>
            </a:r>
            <a:endParaRPr lang="es-ES" sz="2960" dirty="0"/>
          </a:p>
        </p:txBody>
      </p:sp>
      <p:sp>
        <p:nvSpPr>
          <p:cNvPr id="13" name="CuadroTexto 45"/>
          <p:cNvSpPr txBox="1"/>
          <p:nvPr/>
        </p:nvSpPr>
        <p:spPr>
          <a:xfrm>
            <a:off x="1198667" y="2700954"/>
            <a:ext cx="2589170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960" dirty="0" smtClean="0"/>
              <a:t>Spatial Dropout</a:t>
            </a:r>
            <a:endParaRPr lang="es-ES" sz="2960" dirty="0"/>
          </a:p>
        </p:txBody>
      </p:sp>
      <p:sp>
        <p:nvSpPr>
          <p:cNvPr id="25" name="CuadroTexto 45"/>
          <p:cNvSpPr txBox="1"/>
          <p:nvPr/>
        </p:nvSpPr>
        <p:spPr>
          <a:xfrm>
            <a:off x="1181315" y="2268272"/>
            <a:ext cx="973215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960" dirty="0" smtClean="0"/>
              <a:t>RELU</a:t>
            </a:r>
            <a:endParaRPr lang="es-ES" sz="2960" dirty="0"/>
          </a:p>
        </p:txBody>
      </p:sp>
      <p:sp>
        <p:nvSpPr>
          <p:cNvPr id="27" name="CuadroTexto 45"/>
          <p:cNvSpPr txBox="1"/>
          <p:nvPr/>
        </p:nvSpPr>
        <p:spPr>
          <a:xfrm>
            <a:off x="1177155" y="3273009"/>
            <a:ext cx="4132863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960" dirty="0" smtClean="0"/>
              <a:t>Dilated Convolution Layer</a:t>
            </a:r>
            <a:endParaRPr lang="es-ES" sz="2960" dirty="0"/>
          </a:p>
        </p:txBody>
      </p:sp>
      <p:sp>
        <p:nvSpPr>
          <p:cNvPr id="28" name="CuadroTexto 45"/>
          <p:cNvSpPr txBox="1"/>
          <p:nvPr/>
        </p:nvSpPr>
        <p:spPr>
          <a:xfrm>
            <a:off x="1165381" y="3845064"/>
            <a:ext cx="3732689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960" dirty="0" smtClean="0"/>
              <a:t>Instance Normalization</a:t>
            </a:r>
            <a:endParaRPr lang="es-ES" sz="2960" dirty="0"/>
          </a:p>
        </p:txBody>
      </p:sp>
      <p:sp>
        <p:nvSpPr>
          <p:cNvPr id="29" name="CuadroTexto 45"/>
          <p:cNvSpPr txBox="1"/>
          <p:nvPr/>
        </p:nvSpPr>
        <p:spPr>
          <a:xfrm>
            <a:off x="1162129" y="4860430"/>
            <a:ext cx="2589170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960" dirty="0" smtClean="0"/>
              <a:t>Spatial Dropout</a:t>
            </a:r>
            <a:endParaRPr lang="es-ES" sz="2960" dirty="0"/>
          </a:p>
        </p:txBody>
      </p:sp>
      <p:sp>
        <p:nvSpPr>
          <p:cNvPr id="30" name="CuadroTexto 45"/>
          <p:cNvSpPr txBox="1"/>
          <p:nvPr/>
        </p:nvSpPr>
        <p:spPr>
          <a:xfrm>
            <a:off x="1162129" y="576775"/>
            <a:ext cx="1805174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960" dirty="0" smtClean="0"/>
              <a:t>Input Data</a:t>
            </a:r>
            <a:endParaRPr lang="es-ES" sz="2960" dirty="0"/>
          </a:p>
        </p:txBody>
      </p:sp>
      <p:sp>
        <p:nvSpPr>
          <p:cNvPr id="18" name="CuadroTexto 45"/>
          <p:cNvSpPr txBox="1"/>
          <p:nvPr/>
        </p:nvSpPr>
        <p:spPr>
          <a:xfrm>
            <a:off x="1162129" y="4398342"/>
            <a:ext cx="973215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960" dirty="0" smtClean="0"/>
              <a:t>RELU</a:t>
            </a:r>
            <a:endParaRPr lang="es-ES" sz="2960" dirty="0"/>
          </a:p>
        </p:txBody>
      </p:sp>
      <p:sp>
        <p:nvSpPr>
          <p:cNvPr id="19" name="CuadroTexto 45"/>
          <p:cNvSpPr txBox="1"/>
          <p:nvPr/>
        </p:nvSpPr>
        <p:spPr>
          <a:xfrm>
            <a:off x="6579066" y="5408272"/>
            <a:ext cx="2087303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960" dirty="0" smtClean="0"/>
              <a:t>Output Data</a:t>
            </a:r>
            <a:endParaRPr lang="es-ES" sz="2960" dirty="0"/>
          </a:p>
        </p:txBody>
      </p:sp>
      <p:sp>
        <p:nvSpPr>
          <p:cNvPr id="20" name="CuadroTexto 45"/>
          <p:cNvSpPr txBox="1"/>
          <p:nvPr/>
        </p:nvSpPr>
        <p:spPr>
          <a:xfrm>
            <a:off x="6720130" y="4246827"/>
            <a:ext cx="1805174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960" dirty="0" smtClean="0"/>
              <a:t>Input Data</a:t>
            </a:r>
            <a:endParaRPr lang="es-ES" sz="2960" dirty="0"/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2777143" y="5695777"/>
            <a:ext cx="11313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45"/>
          <p:cNvSpPr txBox="1"/>
          <p:nvPr/>
        </p:nvSpPr>
        <p:spPr>
          <a:xfrm>
            <a:off x="7359299" y="4860430"/>
            <a:ext cx="373820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960" dirty="0" smtClean="0"/>
              <a:t>+</a:t>
            </a:r>
            <a:endParaRPr lang="es-ES" sz="2960" dirty="0"/>
          </a:p>
        </p:txBody>
      </p:sp>
      <p:sp>
        <p:nvSpPr>
          <p:cNvPr id="23" name="CuadroTexto 45"/>
          <p:cNvSpPr txBox="1"/>
          <p:nvPr/>
        </p:nvSpPr>
        <p:spPr>
          <a:xfrm>
            <a:off x="4151031" y="5424072"/>
            <a:ext cx="973215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960" dirty="0" smtClean="0"/>
              <a:t>RELU</a:t>
            </a:r>
            <a:endParaRPr lang="es-ES" sz="2960" dirty="0"/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5074155" y="5695777"/>
            <a:ext cx="13518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V="1">
            <a:off x="5071238" y="4726157"/>
            <a:ext cx="1301803" cy="971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886265" y="576775"/>
            <a:ext cx="7974377" cy="5392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45"/>
          <p:cNvSpPr txBox="1"/>
          <p:nvPr/>
        </p:nvSpPr>
        <p:spPr>
          <a:xfrm>
            <a:off x="3908534" y="41405"/>
            <a:ext cx="3057440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960" dirty="0" smtClean="0"/>
              <a:t>Stack de 4 bloques</a:t>
            </a:r>
            <a:endParaRPr lang="es-ES" sz="2960" dirty="0"/>
          </a:p>
        </p:txBody>
      </p:sp>
      <p:sp>
        <p:nvSpPr>
          <p:cNvPr id="36" name="CuadroTexto 45"/>
          <p:cNvSpPr txBox="1"/>
          <p:nvPr/>
        </p:nvSpPr>
        <p:spPr>
          <a:xfrm>
            <a:off x="8997277" y="2947006"/>
            <a:ext cx="2981394" cy="1003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960" dirty="0" smtClean="0"/>
              <a:t>Tamaño del filtro:</a:t>
            </a:r>
            <a:r>
              <a:rPr lang="" sz="2960" dirty="0" smtClean="0"/>
              <a:t> </a:t>
            </a:r>
          </a:p>
          <a:p>
            <a:r>
              <a:rPr lang="" sz="2960" dirty="0"/>
              <a:t>3</a:t>
            </a:r>
            <a:endParaRPr lang="" sz="2960" dirty="0" smtClean="0"/>
          </a:p>
        </p:txBody>
      </p:sp>
      <p:sp>
        <p:nvSpPr>
          <p:cNvPr id="38" name="CuadroTexto 45"/>
          <p:cNvSpPr txBox="1"/>
          <p:nvPr/>
        </p:nvSpPr>
        <p:spPr>
          <a:xfrm>
            <a:off x="8997277" y="4000757"/>
            <a:ext cx="1473480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960" dirty="0" smtClean="0"/>
              <a:t>Stride: 1</a:t>
            </a:r>
          </a:p>
        </p:txBody>
      </p:sp>
      <p:sp>
        <p:nvSpPr>
          <p:cNvPr id="40" name="CuadroTexto 45"/>
          <p:cNvSpPr txBox="1"/>
          <p:nvPr/>
        </p:nvSpPr>
        <p:spPr>
          <a:xfrm>
            <a:off x="1162129" y="6106187"/>
            <a:ext cx="3559244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60" dirty="0" smtClean="0"/>
              <a:t>Fully Connected Layer</a:t>
            </a:r>
            <a:endParaRPr lang="es-ES" sz="2960" dirty="0"/>
          </a:p>
        </p:txBody>
      </p:sp>
      <p:sp>
        <p:nvSpPr>
          <p:cNvPr id="41" name="CuadroTexto 45"/>
          <p:cNvSpPr txBox="1"/>
          <p:nvPr/>
        </p:nvSpPr>
        <p:spPr>
          <a:xfrm>
            <a:off x="9014494" y="4599989"/>
            <a:ext cx="1670650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60" dirty="0" smtClean="0"/>
              <a:t>Classes</a:t>
            </a:r>
            <a:r>
              <a:rPr lang="" sz="2960" dirty="0" smtClean="0"/>
              <a:t>: </a:t>
            </a:r>
            <a:r>
              <a:rPr lang="en-US" sz="2960" dirty="0" smtClean="0"/>
              <a:t>2</a:t>
            </a:r>
            <a:endParaRPr lang="" sz="2960" dirty="0" smtClean="0"/>
          </a:p>
        </p:txBody>
      </p:sp>
      <p:cxnSp>
        <p:nvCxnSpPr>
          <p:cNvPr id="43" name="Conector recto 42"/>
          <p:cNvCxnSpPr/>
          <p:nvPr/>
        </p:nvCxnSpPr>
        <p:spPr>
          <a:xfrm>
            <a:off x="886265" y="5969698"/>
            <a:ext cx="298303" cy="262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>
            <a:endCxn id="40" idx="3"/>
          </p:cNvCxnSpPr>
          <p:nvPr/>
        </p:nvCxnSpPr>
        <p:spPr>
          <a:xfrm flipH="1">
            <a:off x="4721373" y="5974380"/>
            <a:ext cx="4139270" cy="405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52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2 CuadroTexto"/>
          <p:cNvSpPr txBox="1"/>
          <p:nvPr/>
        </p:nvSpPr>
        <p:spPr>
          <a:xfrm>
            <a:off x="677617" y="246818"/>
            <a:ext cx="11138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O</a:t>
            </a:r>
            <a:r>
              <a:rPr lang="" sz="3200" b="1" dirty="0"/>
              <a:t>tro Modelo de Red Convolucional</a:t>
            </a:r>
            <a:endParaRPr lang="en-US" sz="3200" b="1" dirty="0"/>
          </a:p>
          <a:p>
            <a:pPr algn="ctr"/>
            <a:endParaRPr lang="en-US" sz="3200" dirty="0"/>
          </a:p>
          <a:p>
            <a:pPr algn="ctr"/>
            <a:endParaRPr lang="es-CO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24" y="2132537"/>
            <a:ext cx="8086371" cy="3447799"/>
          </a:xfrm>
          <a:prstGeom prst="rect">
            <a:avLst/>
          </a:prstGeom>
        </p:spPr>
      </p:pic>
      <p:grpSp>
        <p:nvGrpSpPr>
          <p:cNvPr id="14" name="Grupo 13"/>
          <p:cNvGrpSpPr/>
          <p:nvPr/>
        </p:nvGrpSpPr>
        <p:grpSpPr>
          <a:xfrm>
            <a:off x="1031846" y="900967"/>
            <a:ext cx="10989139" cy="3136457"/>
            <a:chOff x="1031846" y="900967"/>
            <a:chExt cx="10989139" cy="3136457"/>
          </a:xfrm>
        </p:grpSpPr>
        <p:sp>
          <p:nvSpPr>
            <p:cNvPr id="4" name="CuadroTexto 45"/>
            <p:cNvSpPr txBox="1"/>
            <p:nvPr/>
          </p:nvSpPr>
          <p:spPr>
            <a:xfrm>
              <a:off x="1031846" y="905039"/>
              <a:ext cx="4137415" cy="547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sz="2960" dirty="0" smtClean="0"/>
                <a:t>Dilated Convolution Layer</a:t>
              </a:r>
              <a:endParaRPr lang="es-ES" sz="296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uadroTexto 45"/>
                <p:cNvSpPr txBox="1"/>
                <p:nvPr/>
              </p:nvSpPr>
              <p:spPr>
                <a:xfrm>
                  <a:off x="7907148" y="900967"/>
                  <a:ext cx="3752246" cy="5559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−1)(</m:t>
                      </m:r>
                      <m:sSup>
                        <m:sSupPr>
                          <m:ctrlPr>
                            <a:rPr lang="en-US" sz="296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a14:m>
                  <a:r>
                    <a:rPr lang="en-US" sz="2960" dirty="0" smtClean="0"/>
                    <a:t>-1 ) + 1</a:t>
                  </a:r>
                  <a:endParaRPr lang="es-ES" sz="2960" dirty="0"/>
                </a:p>
              </p:txBody>
            </p:sp>
          </mc:Choice>
          <mc:Fallback>
            <p:sp>
              <p:nvSpPr>
                <p:cNvPr id="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7148" y="900967"/>
                  <a:ext cx="3752246" cy="5559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9890" r="-2760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uadroTexto 45"/>
                <p:cNvSpPr txBox="1"/>
                <p:nvPr/>
              </p:nvSpPr>
              <p:spPr>
                <a:xfrm>
                  <a:off x="8279512" y="2110852"/>
                  <a:ext cx="3741473" cy="5478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𝐶𝑎𝑚𝑝𝑜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𝑟𝑒𝑐𝑒𝑝𝑡𝑖𝑣𝑜</m:t>
                        </m:r>
                      </m:oMath>
                    </m:oMathPara>
                  </a14:m>
                  <a:endParaRPr lang="es-ES" sz="2960" dirty="0"/>
                </a:p>
              </p:txBody>
            </p:sp>
          </mc:Choice>
          <mc:Fallback>
            <p:sp>
              <p:nvSpPr>
                <p:cNvPr id="7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9512" y="2110852"/>
                  <a:ext cx="3741473" cy="54784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uadroTexto 45"/>
                <p:cNvSpPr txBox="1"/>
                <p:nvPr/>
              </p:nvSpPr>
              <p:spPr>
                <a:xfrm>
                  <a:off x="8279512" y="2800217"/>
                  <a:ext cx="3739037" cy="5478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" sz="296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𝑎𝑚𝑎</m:t>
                        </m:r>
                        <m:r>
                          <a:rPr lang="" sz="2960" b="0" i="1" smtClean="0">
                            <a:latin typeface="Cambria Math" panose="02040503050406030204" pitchFamily="18" charset="0"/>
                          </a:rPr>
                          <m:t>ñ</m:t>
                        </m:r>
                        <m:r>
                          <a:rPr lang="" sz="296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" sz="296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" sz="2960" b="0" i="1" smtClean="0">
                            <a:latin typeface="Cambria Math" panose="02040503050406030204" pitchFamily="18" charset="0"/>
                          </a:rPr>
                          <m:t>𝑑𝑒𝑙</m:t>
                        </m:r>
                        <m:r>
                          <a:rPr lang="" sz="296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" sz="2960" b="0" i="1" smtClean="0">
                            <a:latin typeface="Cambria Math" panose="02040503050406030204" pitchFamily="18" charset="0"/>
                          </a:rPr>
                          <m:t>𝑓𝑖𝑙𝑡𝑟𝑜</m:t>
                        </m:r>
                      </m:oMath>
                    </m:oMathPara>
                  </a14:m>
                  <a:endParaRPr lang="es-ES" sz="2960" dirty="0"/>
                </a:p>
              </p:txBody>
            </p:sp>
          </mc:Choice>
          <mc:Fallback>
            <p:sp>
              <p:nvSpPr>
                <p:cNvPr id="9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9512" y="2800217"/>
                  <a:ext cx="3739037" cy="54784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CuadroTexto 45"/>
                <p:cNvSpPr txBox="1"/>
                <p:nvPr/>
              </p:nvSpPr>
              <p:spPr>
                <a:xfrm>
                  <a:off x="8279512" y="3489582"/>
                  <a:ext cx="3485249" cy="5478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" sz="296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" sz="296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" sz="2960" b="0" i="1" smtClean="0">
                            <a:latin typeface="Cambria Math" panose="02040503050406030204" pitchFamily="18" charset="0"/>
                          </a:rPr>
                          <m:t>ú</m:t>
                        </m:r>
                        <m:r>
                          <a:rPr lang="" sz="2960" b="0" i="1" smtClean="0">
                            <a:latin typeface="Cambria Math" panose="02040503050406030204" pitchFamily="18" charset="0"/>
                          </a:rPr>
                          <m:t>𝑚𝑒𝑟𝑜</m:t>
                        </m:r>
                        <m:r>
                          <a:rPr lang="" sz="296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" sz="2960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" sz="296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" sz="2960" b="0" i="1" smtClean="0">
                            <a:latin typeface="Cambria Math" panose="02040503050406030204" pitchFamily="18" charset="0"/>
                          </a:rPr>
                          <m:t>𝑙𝑎𝑦𝑒𝑟</m:t>
                        </m:r>
                      </m:oMath>
                    </m:oMathPara>
                  </a14:m>
                  <a:endParaRPr lang="es-ES" sz="2960" dirty="0"/>
                </a:p>
              </p:txBody>
            </p:sp>
          </mc:Choice>
          <mc:Fallback>
            <p:sp>
              <p:nvSpPr>
                <p:cNvPr id="10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9512" y="3489582"/>
                  <a:ext cx="3485249" cy="54784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ctor recto de flecha 10"/>
            <p:cNvCxnSpPr/>
            <p:nvPr/>
          </p:nvCxnSpPr>
          <p:spPr>
            <a:xfrm flipV="1">
              <a:off x="5169261" y="1178960"/>
              <a:ext cx="2714039" cy="214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 flipH="1">
              <a:off x="9916769" y="1594121"/>
              <a:ext cx="258" cy="278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45"/>
              <p:cNvSpPr txBox="1"/>
              <p:nvPr/>
            </p:nvSpPr>
            <p:spPr>
              <a:xfrm>
                <a:off x="8907760" y="5580336"/>
                <a:ext cx="2482539" cy="547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" sz="2960" b="0" i="1" smtClean="0">
                          <a:latin typeface="Cambria Math" panose="02040503050406030204" pitchFamily="18" charset="0"/>
                        </a:rPr>
                        <m:t>𝑃𝑎𝑑𝑑𝑖𝑛𝑔</m:t>
                      </m:r>
                    </m:oMath>
                  </m:oMathPara>
                </a14:m>
                <a:endParaRPr lang="es-ES" sz="2960" dirty="0"/>
              </a:p>
            </p:txBody>
          </p:sp>
        </mc:Choice>
        <mc:Fallback>
          <p:sp>
            <p:nvSpPr>
              <p:cNvPr id="15" name="Cuadro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760" y="5580336"/>
                <a:ext cx="2482539" cy="54784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8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2 CuadroTexto"/>
          <p:cNvSpPr txBox="1"/>
          <p:nvPr/>
        </p:nvSpPr>
        <p:spPr>
          <a:xfrm>
            <a:off x="657841" y="315510"/>
            <a:ext cx="1113847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sz="3200" b="1" dirty="0" smtClean="0"/>
              <a:t>Formato de los datos de entrada en el dominio temporal</a:t>
            </a:r>
            <a:endParaRPr lang="en-US" sz="3200" b="1" dirty="0"/>
          </a:p>
          <a:p>
            <a:pPr algn="ctr"/>
            <a:endParaRPr lang="en-US" sz="3700" dirty="0"/>
          </a:p>
          <a:p>
            <a:pPr algn="ctr"/>
            <a:endParaRPr lang="es-CO" sz="37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602148"/>
              </p:ext>
            </p:extLst>
          </p:nvPr>
        </p:nvGraphicFramePr>
        <p:xfrm>
          <a:off x="3525949" y="1807239"/>
          <a:ext cx="449759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759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Grupo 21"/>
          <p:cNvGrpSpPr/>
          <p:nvPr/>
        </p:nvGrpSpPr>
        <p:grpSpPr>
          <a:xfrm>
            <a:off x="1682996" y="1054873"/>
            <a:ext cx="6340543" cy="5187420"/>
            <a:chOff x="1682996" y="1054873"/>
            <a:chExt cx="6340543" cy="5187420"/>
          </a:xfrm>
        </p:grpSpPr>
        <p:cxnSp>
          <p:nvCxnSpPr>
            <p:cNvPr id="4" name="Conector recto 3"/>
            <p:cNvCxnSpPr/>
            <p:nvPr/>
          </p:nvCxnSpPr>
          <p:spPr>
            <a:xfrm>
              <a:off x="3528811" y="1378039"/>
              <a:ext cx="11333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/>
            <p:cNvCxnSpPr/>
            <p:nvPr/>
          </p:nvCxnSpPr>
          <p:spPr>
            <a:xfrm>
              <a:off x="6890198" y="1378039"/>
              <a:ext cx="11333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uadroTexto 4"/>
            <p:cNvSpPr txBox="1"/>
            <p:nvPr/>
          </p:nvSpPr>
          <p:spPr>
            <a:xfrm>
              <a:off x="5098400" y="1054873"/>
              <a:ext cx="14501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125 muestras</a:t>
              </a:r>
            </a:p>
            <a:p>
              <a:r>
                <a:rPr lang="" dirty="0" smtClean="0"/>
                <a:t>0.5 segundos</a:t>
              </a:r>
              <a:endParaRPr lang="en-US" dirty="0"/>
            </a:p>
          </p:txBody>
        </p:sp>
        <p:cxnSp>
          <p:nvCxnSpPr>
            <p:cNvPr id="8" name="Conector recto 7"/>
            <p:cNvCxnSpPr/>
            <p:nvPr/>
          </p:nvCxnSpPr>
          <p:spPr>
            <a:xfrm>
              <a:off x="3525949" y="1506828"/>
              <a:ext cx="0" cy="19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>
              <a:off x="8023539" y="1506828"/>
              <a:ext cx="0" cy="19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>
              <a:off x="2238777" y="1807239"/>
              <a:ext cx="11333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>
              <a:off x="2238777" y="6242293"/>
              <a:ext cx="11333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H="1">
              <a:off x="2238776" y="1807239"/>
              <a:ext cx="1" cy="15670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>
              <a:off x="2238777" y="4572000"/>
              <a:ext cx="0" cy="1670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adroTexto 20"/>
            <p:cNvSpPr txBox="1"/>
            <p:nvPr/>
          </p:nvSpPr>
          <p:spPr>
            <a:xfrm>
              <a:off x="1682996" y="3662947"/>
              <a:ext cx="1199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dirty="0" smtClean="0"/>
                <a:t>56896 filas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20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2 CuadroTexto"/>
          <p:cNvSpPr txBox="1"/>
          <p:nvPr/>
        </p:nvSpPr>
        <p:spPr>
          <a:xfrm>
            <a:off x="516636" y="302625"/>
            <a:ext cx="11138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Resultados</a:t>
            </a:r>
            <a:endParaRPr lang="en-US" sz="3200" b="1" dirty="0"/>
          </a:p>
          <a:p>
            <a:pPr algn="ctr"/>
            <a:endParaRPr lang="en-US" sz="3200" dirty="0"/>
          </a:p>
          <a:p>
            <a:pPr algn="ctr"/>
            <a:endParaRPr lang="es-CO" sz="3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59" y="4550362"/>
            <a:ext cx="3942630" cy="2125106"/>
          </a:xfrm>
          <a:prstGeom prst="rect">
            <a:avLst/>
          </a:prstGeom>
        </p:spPr>
      </p:pic>
      <p:sp>
        <p:nvSpPr>
          <p:cNvPr id="7" name="CuadroTexto 45"/>
          <p:cNvSpPr txBox="1"/>
          <p:nvPr/>
        </p:nvSpPr>
        <p:spPr>
          <a:xfrm>
            <a:off x="8634023" y="5065073"/>
            <a:ext cx="2807435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60" dirty="0" smtClean="0"/>
              <a:t>Accuracy: 0.9644</a:t>
            </a:r>
            <a:endParaRPr lang="es-ES" sz="296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231" y="1485085"/>
            <a:ext cx="5391443" cy="2937767"/>
          </a:xfrm>
          <a:prstGeom prst="rect">
            <a:avLst/>
          </a:prstGeom>
        </p:spPr>
      </p:pic>
      <p:sp>
        <p:nvSpPr>
          <p:cNvPr id="10" name="CuadroTexto 45"/>
          <p:cNvSpPr txBox="1"/>
          <p:nvPr/>
        </p:nvSpPr>
        <p:spPr>
          <a:xfrm>
            <a:off x="8057189" y="873488"/>
            <a:ext cx="2969403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60" dirty="0" err="1" smtClean="0"/>
              <a:t>Ventana</a:t>
            </a:r>
            <a:r>
              <a:rPr lang="en-US" sz="2960" dirty="0" smtClean="0"/>
              <a:t> con </a:t>
            </a:r>
            <a:r>
              <a:rPr lang="en-US" sz="2960" dirty="0" err="1" smtClean="0"/>
              <a:t>picos</a:t>
            </a:r>
            <a:endParaRPr lang="es-ES" sz="2960" dirty="0"/>
          </a:p>
        </p:txBody>
      </p:sp>
      <p:sp>
        <p:nvSpPr>
          <p:cNvPr id="11" name="CuadroTexto 45"/>
          <p:cNvSpPr txBox="1"/>
          <p:nvPr/>
        </p:nvSpPr>
        <p:spPr>
          <a:xfrm>
            <a:off x="1145156" y="873488"/>
            <a:ext cx="2847511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60" dirty="0" err="1" smtClean="0"/>
              <a:t>Ventana</a:t>
            </a:r>
            <a:r>
              <a:rPr lang="en-US" sz="2960" dirty="0" smtClean="0"/>
              <a:t> sin </a:t>
            </a:r>
            <a:r>
              <a:rPr lang="en-US" sz="2960" dirty="0" err="1" smtClean="0"/>
              <a:t>picos</a:t>
            </a:r>
            <a:endParaRPr lang="es-ES" sz="296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52" y="1532014"/>
            <a:ext cx="5469408" cy="289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4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2 CuadroTexto"/>
          <p:cNvSpPr txBox="1"/>
          <p:nvPr/>
        </p:nvSpPr>
        <p:spPr>
          <a:xfrm>
            <a:off x="639019" y="196283"/>
            <a:ext cx="11138477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b="1" dirty="0" smtClean="0"/>
              <a:t>Sistema para el </a:t>
            </a:r>
            <a:r>
              <a:rPr lang="en-US" sz="3700" b="1" dirty="0" err="1" smtClean="0"/>
              <a:t>registro</a:t>
            </a:r>
            <a:r>
              <a:rPr lang="en-US" sz="3700" b="1" dirty="0" smtClean="0"/>
              <a:t> de </a:t>
            </a:r>
            <a:r>
              <a:rPr lang="en-US" sz="3700" b="1" dirty="0" err="1" smtClean="0"/>
              <a:t>datos</a:t>
            </a:r>
            <a:endParaRPr lang="en-US" sz="3700" b="1" dirty="0"/>
          </a:p>
          <a:p>
            <a:pPr algn="ctr"/>
            <a:endParaRPr lang="en-US" sz="3700" dirty="0"/>
          </a:p>
          <a:p>
            <a:pPr algn="ctr"/>
            <a:endParaRPr lang="es-CO" sz="37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09" y="1596726"/>
            <a:ext cx="11777496" cy="40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5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2 CuadroTexto"/>
          <p:cNvSpPr txBox="1"/>
          <p:nvPr/>
        </p:nvSpPr>
        <p:spPr>
          <a:xfrm>
            <a:off x="516636" y="302625"/>
            <a:ext cx="11138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Resultados</a:t>
            </a:r>
            <a:endParaRPr lang="en-US" sz="3200" b="1" dirty="0"/>
          </a:p>
          <a:p>
            <a:pPr algn="ctr"/>
            <a:endParaRPr lang="en-US" sz="3200" dirty="0"/>
          </a:p>
          <a:p>
            <a:pPr algn="ctr"/>
            <a:endParaRPr lang="es-CO" sz="3200" dirty="0"/>
          </a:p>
        </p:txBody>
      </p:sp>
      <p:sp>
        <p:nvSpPr>
          <p:cNvPr id="7" name="CuadroTexto 45"/>
          <p:cNvSpPr txBox="1"/>
          <p:nvPr/>
        </p:nvSpPr>
        <p:spPr>
          <a:xfrm>
            <a:off x="8591820" y="5295375"/>
            <a:ext cx="2807435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60" dirty="0" smtClean="0"/>
              <a:t>Accuracy: 0.9523</a:t>
            </a:r>
            <a:endParaRPr lang="es-ES" sz="296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351" y="4845936"/>
            <a:ext cx="3628234" cy="1994562"/>
          </a:xfrm>
          <a:prstGeom prst="rect">
            <a:avLst/>
          </a:prstGeom>
        </p:spPr>
      </p:pic>
      <p:sp>
        <p:nvSpPr>
          <p:cNvPr id="8" name="CuadroTexto 45"/>
          <p:cNvSpPr txBox="1"/>
          <p:nvPr/>
        </p:nvSpPr>
        <p:spPr>
          <a:xfrm>
            <a:off x="2754882" y="955540"/>
            <a:ext cx="7383431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60" dirty="0" err="1" smtClean="0"/>
              <a:t>Aplicando</a:t>
            </a:r>
            <a:r>
              <a:rPr lang="en-US" sz="2960" dirty="0" smtClean="0"/>
              <a:t> la </a:t>
            </a:r>
            <a:r>
              <a:rPr lang="en-US" sz="2960" dirty="0" err="1" smtClean="0"/>
              <a:t>transformada</a:t>
            </a:r>
            <a:r>
              <a:rPr lang="en-US" sz="2960" dirty="0" smtClean="0"/>
              <a:t> de Fourier a las </a:t>
            </a:r>
            <a:r>
              <a:rPr lang="en-US" sz="2960" dirty="0" err="1" smtClean="0"/>
              <a:t>filas</a:t>
            </a:r>
            <a:endParaRPr lang="es-ES" sz="296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2" y="2051224"/>
            <a:ext cx="5092622" cy="2612050"/>
          </a:xfrm>
          <a:prstGeom prst="rect">
            <a:avLst/>
          </a:prstGeom>
        </p:spPr>
      </p:pic>
      <p:sp>
        <p:nvSpPr>
          <p:cNvPr id="9" name="CuadroTexto 45"/>
          <p:cNvSpPr txBox="1"/>
          <p:nvPr/>
        </p:nvSpPr>
        <p:spPr>
          <a:xfrm>
            <a:off x="1359742" y="1529656"/>
            <a:ext cx="2969403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60" dirty="0" err="1" smtClean="0"/>
              <a:t>Ventana</a:t>
            </a:r>
            <a:r>
              <a:rPr lang="en-US" sz="2960" dirty="0" smtClean="0"/>
              <a:t> con </a:t>
            </a:r>
            <a:r>
              <a:rPr lang="en-US" sz="2960" dirty="0" err="1" smtClean="0"/>
              <a:t>picos</a:t>
            </a:r>
            <a:endParaRPr lang="es-ES" sz="2960" dirty="0"/>
          </a:p>
        </p:txBody>
      </p:sp>
      <p:sp>
        <p:nvSpPr>
          <p:cNvPr id="10" name="CuadroTexto 45"/>
          <p:cNvSpPr txBox="1"/>
          <p:nvPr/>
        </p:nvSpPr>
        <p:spPr>
          <a:xfrm>
            <a:off x="8018585" y="1503382"/>
            <a:ext cx="2969403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60" dirty="0" err="1" smtClean="0"/>
              <a:t>Ventana</a:t>
            </a:r>
            <a:r>
              <a:rPr lang="en-US" sz="2960" dirty="0" smtClean="0"/>
              <a:t> con </a:t>
            </a:r>
            <a:r>
              <a:rPr lang="en-US" sz="2960" dirty="0" err="1" smtClean="0"/>
              <a:t>picos</a:t>
            </a:r>
            <a:endParaRPr lang="es-ES" sz="296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987" y="2051224"/>
            <a:ext cx="4664927" cy="259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2 CuadroTexto"/>
          <p:cNvSpPr txBox="1"/>
          <p:nvPr/>
        </p:nvSpPr>
        <p:spPr>
          <a:xfrm>
            <a:off x="677617" y="246818"/>
            <a:ext cx="11138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Modelo</a:t>
            </a:r>
            <a:r>
              <a:rPr lang="en-US" sz="3200" b="1" dirty="0" smtClean="0"/>
              <a:t> de Red </a:t>
            </a:r>
            <a:r>
              <a:rPr lang="en-US" sz="3200" b="1" dirty="0" err="1" smtClean="0"/>
              <a:t>Recurrente</a:t>
            </a:r>
            <a:endParaRPr lang="en-US" sz="3200" b="1" dirty="0"/>
          </a:p>
          <a:p>
            <a:pPr algn="ctr"/>
            <a:endParaRPr lang="en-US" sz="3200" dirty="0"/>
          </a:p>
          <a:p>
            <a:pPr algn="ctr"/>
            <a:endParaRPr lang="es-CO" sz="3200" dirty="0"/>
          </a:p>
        </p:txBody>
      </p:sp>
      <p:grpSp>
        <p:nvGrpSpPr>
          <p:cNvPr id="5" name="Grupo 4"/>
          <p:cNvGrpSpPr/>
          <p:nvPr/>
        </p:nvGrpSpPr>
        <p:grpSpPr>
          <a:xfrm>
            <a:off x="1592807" y="1233264"/>
            <a:ext cx="4234375" cy="3581625"/>
            <a:chOff x="886265" y="966974"/>
            <a:chExt cx="4234375" cy="3581625"/>
          </a:xfrm>
        </p:grpSpPr>
        <p:sp>
          <p:nvSpPr>
            <p:cNvPr id="12" name="CuadroTexto 45"/>
            <p:cNvSpPr txBox="1"/>
            <p:nvPr/>
          </p:nvSpPr>
          <p:spPr>
            <a:xfrm>
              <a:off x="1183277" y="2239151"/>
              <a:ext cx="3732689" cy="547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sz="2960" dirty="0" smtClean="0"/>
                <a:t>Instance Normalization</a:t>
              </a:r>
              <a:endParaRPr lang="es-ES" sz="2960" dirty="0"/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886265" y="966974"/>
              <a:ext cx="4234375" cy="3581625"/>
              <a:chOff x="886265" y="966974"/>
              <a:chExt cx="4234375" cy="3581625"/>
            </a:xfrm>
          </p:grpSpPr>
          <p:sp>
            <p:nvSpPr>
              <p:cNvPr id="11" name="CuadroTexto 45"/>
              <p:cNvSpPr txBox="1"/>
              <p:nvPr/>
            </p:nvSpPr>
            <p:spPr>
              <a:xfrm>
                <a:off x="1169178" y="1698804"/>
                <a:ext cx="1935338" cy="547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960" dirty="0" smtClean="0"/>
                  <a:t>LSTM Layer</a:t>
                </a:r>
                <a:endParaRPr lang="es-ES" sz="2960" dirty="0"/>
              </a:p>
            </p:txBody>
          </p:sp>
          <p:sp>
            <p:nvSpPr>
              <p:cNvPr id="13" name="CuadroTexto 45"/>
              <p:cNvSpPr txBox="1"/>
              <p:nvPr/>
            </p:nvSpPr>
            <p:spPr>
              <a:xfrm>
                <a:off x="1161765" y="3268101"/>
                <a:ext cx="2357568" cy="547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960" dirty="0" err="1" smtClean="0"/>
                  <a:t>Softmax</a:t>
                </a:r>
                <a:r>
                  <a:rPr lang="en-US" sz="2960" dirty="0" smtClean="0"/>
                  <a:t> Layer</a:t>
                </a:r>
                <a:endParaRPr lang="es-ES" sz="2960" dirty="0"/>
              </a:p>
            </p:txBody>
          </p:sp>
          <p:sp>
            <p:nvSpPr>
              <p:cNvPr id="25" name="CuadroTexto 45"/>
              <p:cNvSpPr txBox="1"/>
              <p:nvPr/>
            </p:nvSpPr>
            <p:spPr>
              <a:xfrm>
                <a:off x="1165925" y="2780988"/>
                <a:ext cx="2649187" cy="547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960" dirty="0" smtClean="0"/>
                  <a:t>Fully Connected</a:t>
                </a:r>
                <a:endParaRPr lang="es-ES" sz="2960" dirty="0"/>
              </a:p>
            </p:txBody>
          </p:sp>
          <p:sp>
            <p:nvSpPr>
              <p:cNvPr id="27" name="CuadroTexto 45"/>
              <p:cNvSpPr txBox="1"/>
              <p:nvPr/>
            </p:nvSpPr>
            <p:spPr>
              <a:xfrm>
                <a:off x="1161765" y="3785725"/>
                <a:ext cx="3098220" cy="547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960" dirty="0" smtClean="0"/>
                  <a:t>Classification Layer</a:t>
                </a:r>
                <a:endParaRPr lang="es-ES" sz="2960" dirty="0"/>
              </a:p>
            </p:txBody>
          </p:sp>
          <p:sp>
            <p:nvSpPr>
              <p:cNvPr id="30" name="CuadroTexto 45"/>
              <p:cNvSpPr txBox="1"/>
              <p:nvPr/>
            </p:nvSpPr>
            <p:spPr>
              <a:xfrm>
                <a:off x="1146739" y="1089491"/>
                <a:ext cx="1805174" cy="547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" sz="2960" dirty="0" smtClean="0"/>
                  <a:t>Input Data</a:t>
                </a:r>
                <a:endParaRPr lang="es-ES" sz="2960" dirty="0"/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886265" y="966974"/>
                <a:ext cx="4234375" cy="35816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CuadroTexto 45"/>
          <p:cNvSpPr txBox="1"/>
          <p:nvPr/>
        </p:nvSpPr>
        <p:spPr>
          <a:xfrm>
            <a:off x="6742372" y="2277686"/>
            <a:ext cx="4878771" cy="1003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960" dirty="0" smtClean="0"/>
              <a:t>Número de </a:t>
            </a:r>
            <a:r>
              <a:rPr lang="en-US" sz="2960" dirty="0" err="1" smtClean="0"/>
              <a:t>Unidades</a:t>
            </a:r>
            <a:r>
              <a:rPr lang="en-US" sz="2960" dirty="0" smtClean="0"/>
              <a:t> </a:t>
            </a:r>
            <a:r>
              <a:rPr lang="en-US" sz="2960" dirty="0" err="1" smtClean="0"/>
              <a:t>Ocultas</a:t>
            </a:r>
            <a:r>
              <a:rPr lang="" sz="2960" dirty="0" smtClean="0"/>
              <a:t>:</a:t>
            </a:r>
            <a:r>
              <a:rPr lang="" sz="2960" dirty="0" smtClean="0"/>
              <a:t> </a:t>
            </a:r>
          </a:p>
          <a:p>
            <a:r>
              <a:rPr lang="" sz="2960" dirty="0" smtClean="0"/>
              <a:t>1</a:t>
            </a:r>
            <a:r>
              <a:rPr lang="en-US" sz="2960" dirty="0" smtClean="0"/>
              <a:t>00</a:t>
            </a:r>
            <a:endParaRPr lang="" sz="2960" dirty="0" smtClean="0"/>
          </a:p>
        </p:txBody>
      </p:sp>
    </p:spTree>
    <p:extLst>
      <p:ext uri="{BB962C8B-B14F-4D97-AF65-F5344CB8AC3E}">
        <p14:creationId xmlns:p14="http://schemas.microsoft.com/office/powerpoint/2010/main" val="305925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2 CuadroTexto"/>
          <p:cNvSpPr txBox="1"/>
          <p:nvPr/>
        </p:nvSpPr>
        <p:spPr>
          <a:xfrm>
            <a:off x="516636" y="302625"/>
            <a:ext cx="11138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Resultados</a:t>
            </a:r>
            <a:endParaRPr lang="en-US" sz="3200" b="1" dirty="0"/>
          </a:p>
          <a:p>
            <a:pPr algn="ctr"/>
            <a:endParaRPr lang="en-US" sz="3200" dirty="0"/>
          </a:p>
          <a:p>
            <a:pPr algn="ctr"/>
            <a:endParaRPr lang="es-CO" sz="3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72" y="1087455"/>
            <a:ext cx="9116493" cy="4779278"/>
          </a:xfrm>
          <a:prstGeom prst="rect">
            <a:avLst/>
          </a:prstGeom>
        </p:spPr>
      </p:pic>
      <p:sp>
        <p:nvSpPr>
          <p:cNvPr id="4" name="CuadroTexto 45"/>
          <p:cNvSpPr txBox="1"/>
          <p:nvPr/>
        </p:nvSpPr>
        <p:spPr>
          <a:xfrm>
            <a:off x="9384565" y="3171834"/>
            <a:ext cx="2807435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60" dirty="0" smtClean="0"/>
              <a:t>Accuracy: 0.9300</a:t>
            </a:r>
            <a:endParaRPr lang="es-ES" sz="2960" dirty="0"/>
          </a:p>
        </p:txBody>
      </p:sp>
      <p:sp>
        <p:nvSpPr>
          <p:cNvPr id="5" name="Rectángulo 4"/>
          <p:cNvSpPr/>
          <p:nvPr/>
        </p:nvSpPr>
        <p:spPr>
          <a:xfrm>
            <a:off x="3165231" y="844062"/>
            <a:ext cx="6219334" cy="271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5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8 CuadroTexto"/>
          <p:cNvSpPr txBox="1"/>
          <p:nvPr/>
        </p:nvSpPr>
        <p:spPr>
          <a:xfrm>
            <a:off x="3189540" y="494068"/>
            <a:ext cx="700490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700" b="1" i="1" dirty="0"/>
              <a:t>Conclusiones y pasos futuros: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541" y="2433711"/>
            <a:ext cx="7892902" cy="280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3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705" y="2222696"/>
            <a:ext cx="4209536" cy="204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7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8 CuadroTexto"/>
          <p:cNvSpPr txBox="1"/>
          <p:nvPr/>
        </p:nvSpPr>
        <p:spPr>
          <a:xfrm>
            <a:off x="927279" y="128790"/>
            <a:ext cx="11384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/>
              <a:t>Variables </a:t>
            </a:r>
            <a:r>
              <a:rPr lang="" sz="3200" b="1" dirty="0" smtClean="0"/>
              <a:t>que pueden medirse a partir de los Electromiogramas</a:t>
            </a:r>
            <a:endParaRPr lang="en-US" sz="3200" b="1" dirty="0"/>
          </a:p>
        </p:txBody>
      </p:sp>
      <p:sp>
        <p:nvSpPr>
          <p:cNvPr id="5" name="CuadroTexto 45"/>
          <p:cNvSpPr txBox="1"/>
          <p:nvPr/>
        </p:nvSpPr>
        <p:spPr>
          <a:xfrm>
            <a:off x="2759732" y="792088"/>
            <a:ext cx="6341159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" sz="2960" dirty="0"/>
              <a:t>a.  </a:t>
            </a:r>
            <a:r>
              <a:rPr lang="en-US" sz="2960" dirty="0" err="1"/>
              <a:t>Número</a:t>
            </a:r>
            <a:r>
              <a:rPr lang="en-US" sz="2960" dirty="0"/>
              <a:t> de </a:t>
            </a:r>
            <a:r>
              <a:rPr lang="en-US" sz="2960" dirty="0" err="1"/>
              <a:t>veces</a:t>
            </a:r>
            <a:r>
              <a:rPr lang="en-US" sz="2960" dirty="0"/>
              <a:t> que</a:t>
            </a:r>
            <a:r>
              <a:rPr lang="" sz="2960" dirty="0"/>
              <a:t> el insecto </a:t>
            </a:r>
            <a:r>
              <a:rPr lang="en-US" sz="2960" dirty="0"/>
              <a:t> pic</a:t>
            </a:r>
            <a:r>
              <a:rPr lang="" sz="2960" dirty="0"/>
              <a:t>a</a:t>
            </a:r>
            <a:endParaRPr lang="en-US" sz="2960" dirty="0"/>
          </a:p>
        </p:txBody>
      </p:sp>
      <p:sp>
        <p:nvSpPr>
          <p:cNvPr id="6" name="CuadroTexto 45"/>
          <p:cNvSpPr txBox="1"/>
          <p:nvPr/>
        </p:nvSpPr>
        <p:spPr>
          <a:xfrm>
            <a:off x="2759732" y="1656184"/>
            <a:ext cx="5827364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" sz="2960" dirty="0"/>
              <a:t>b.  </a:t>
            </a:r>
            <a:r>
              <a:rPr lang="en-US" sz="2960" dirty="0" err="1"/>
              <a:t>Tiempo</a:t>
            </a:r>
            <a:r>
              <a:rPr lang="en-US" sz="2960" dirty="0"/>
              <a:t> de </a:t>
            </a:r>
            <a:r>
              <a:rPr lang="en-US" sz="2960" dirty="0" err="1"/>
              <a:t>cada</a:t>
            </a:r>
            <a:r>
              <a:rPr lang="en-US" sz="2960" dirty="0"/>
              <a:t> </a:t>
            </a:r>
            <a:r>
              <a:rPr lang="en-US" sz="2960" dirty="0" err="1"/>
              <a:t>evento</a:t>
            </a:r>
            <a:r>
              <a:rPr lang="en-US" sz="2960" dirty="0"/>
              <a:t> de </a:t>
            </a:r>
            <a:r>
              <a:rPr lang="en-US" sz="2960" dirty="0" err="1"/>
              <a:t>picado</a:t>
            </a:r>
            <a:endParaRPr lang="en-US" sz="2960" dirty="0"/>
          </a:p>
        </p:txBody>
      </p:sp>
      <p:sp>
        <p:nvSpPr>
          <p:cNvPr id="7" name="CuadroTexto 45"/>
          <p:cNvSpPr txBox="1"/>
          <p:nvPr/>
        </p:nvSpPr>
        <p:spPr>
          <a:xfrm>
            <a:off x="2801218" y="2441580"/>
            <a:ext cx="3627916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" sz="2960" dirty="0"/>
              <a:t>c.  </a:t>
            </a:r>
            <a:r>
              <a:rPr lang="en-US" sz="2960" dirty="0" err="1"/>
              <a:t>Tiempo</a:t>
            </a:r>
            <a:r>
              <a:rPr lang="en-US" sz="2960" dirty="0"/>
              <a:t> de </a:t>
            </a:r>
            <a:r>
              <a:rPr lang="en-US" sz="2960" dirty="0" err="1"/>
              <a:t>bombeo</a:t>
            </a:r>
            <a:endParaRPr lang="en-US" sz="2960" dirty="0"/>
          </a:p>
        </p:txBody>
      </p:sp>
      <p:sp>
        <p:nvSpPr>
          <p:cNvPr id="8" name="CuadroTexto 45"/>
          <p:cNvSpPr txBox="1"/>
          <p:nvPr/>
        </p:nvSpPr>
        <p:spPr>
          <a:xfrm>
            <a:off x="2803851" y="3354663"/>
            <a:ext cx="3913315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" sz="2960" dirty="0"/>
              <a:t>d.  </a:t>
            </a:r>
            <a:r>
              <a:rPr lang="en-US" sz="2960" dirty="0" err="1"/>
              <a:t>Tiempo</a:t>
            </a:r>
            <a:r>
              <a:rPr lang="en-US" sz="2960" dirty="0"/>
              <a:t> de no-</a:t>
            </a:r>
            <a:r>
              <a:rPr lang="en-US" sz="2960" dirty="0" err="1"/>
              <a:t>picado</a:t>
            </a:r>
            <a:endParaRPr lang="en-US" sz="2960" dirty="0"/>
          </a:p>
        </p:txBody>
      </p:sp>
      <p:sp>
        <p:nvSpPr>
          <p:cNvPr id="9" name="CuadroTexto 45"/>
          <p:cNvSpPr txBox="1"/>
          <p:nvPr/>
        </p:nvSpPr>
        <p:spPr>
          <a:xfrm>
            <a:off x="2824323" y="4248472"/>
            <a:ext cx="5044971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" sz="2960" dirty="0"/>
              <a:t>e.</a:t>
            </a:r>
            <a:r>
              <a:rPr lang="en-US" sz="2960" dirty="0"/>
              <a:t> </a:t>
            </a:r>
            <a:r>
              <a:rPr lang="" sz="2960" dirty="0"/>
              <a:t> </a:t>
            </a:r>
            <a:r>
              <a:rPr lang="en-US" sz="2960" dirty="0" err="1"/>
              <a:t>Número</a:t>
            </a:r>
            <a:r>
              <a:rPr lang="en-US" sz="2960" dirty="0"/>
              <a:t> de </a:t>
            </a:r>
            <a:r>
              <a:rPr lang="en-US" sz="2960" dirty="0" err="1"/>
              <a:t>bombeos</a:t>
            </a:r>
            <a:r>
              <a:rPr lang="en-US" sz="2960" dirty="0"/>
              <a:t> </a:t>
            </a:r>
            <a:r>
              <a:rPr lang="en-US" sz="2960" dirty="0" err="1"/>
              <a:t>totales</a:t>
            </a:r>
            <a:endParaRPr lang="en-US" sz="2960" dirty="0"/>
          </a:p>
        </p:txBody>
      </p:sp>
      <p:sp>
        <p:nvSpPr>
          <p:cNvPr id="10" name="CuadroTexto 45"/>
          <p:cNvSpPr txBox="1"/>
          <p:nvPr/>
        </p:nvSpPr>
        <p:spPr>
          <a:xfrm>
            <a:off x="2849024" y="5184576"/>
            <a:ext cx="5956374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" sz="2960" dirty="0"/>
              <a:t>f.   </a:t>
            </a:r>
            <a:r>
              <a:rPr lang="en-US" sz="2960" dirty="0" err="1"/>
              <a:t>Frecuencia</a:t>
            </a:r>
            <a:r>
              <a:rPr lang="en-US" sz="2960" dirty="0"/>
              <a:t> de </a:t>
            </a:r>
            <a:r>
              <a:rPr lang="en-US" sz="2960" dirty="0" err="1"/>
              <a:t>bombeo</a:t>
            </a:r>
            <a:r>
              <a:rPr lang="en-US" sz="2960" dirty="0"/>
              <a:t> (</a:t>
            </a:r>
            <a:r>
              <a:rPr lang="en-US" sz="2960" dirty="0" err="1"/>
              <a:t>durante</a:t>
            </a:r>
            <a:r>
              <a:rPr lang="en-US" sz="2960" dirty="0"/>
              <a:t> </a:t>
            </a:r>
            <a:r>
              <a:rPr lang="en-US" sz="2960" dirty="0" smtClean="0"/>
              <a:t>c)</a:t>
            </a:r>
            <a:endParaRPr lang="en-US" sz="2960" dirty="0"/>
          </a:p>
        </p:txBody>
      </p:sp>
      <p:sp>
        <p:nvSpPr>
          <p:cNvPr id="11" name="CuadroTexto 45"/>
          <p:cNvSpPr txBox="1"/>
          <p:nvPr/>
        </p:nvSpPr>
        <p:spPr>
          <a:xfrm>
            <a:off x="2850098" y="6004886"/>
            <a:ext cx="4947188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" sz="2960" dirty="0"/>
              <a:t>g.  </a:t>
            </a:r>
            <a:r>
              <a:rPr lang="en-US" sz="2960" dirty="0" err="1"/>
              <a:t>Amplitud</a:t>
            </a:r>
            <a:r>
              <a:rPr lang="en-US" sz="2960" dirty="0"/>
              <a:t> media de </a:t>
            </a:r>
            <a:r>
              <a:rPr lang="en-US" sz="2960" dirty="0" err="1"/>
              <a:t>bombeo</a:t>
            </a:r>
            <a:endParaRPr lang="en-US" sz="2960" dirty="0"/>
          </a:p>
        </p:txBody>
      </p:sp>
    </p:spTree>
    <p:extLst>
      <p:ext uri="{BB962C8B-B14F-4D97-AF65-F5344CB8AC3E}">
        <p14:creationId xmlns:p14="http://schemas.microsoft.com/office/powerpoint/2010/main" val="42685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5 CuadroTexto"/>
          <p:cNvSpPr txBox="1"/>
          <p:nvPr/>
        </p:nvSpPr>
        <p:spPr>
          <a:xfrm>
            <a:off x="370743" y="777694"/>
            <a:ext cx="11220244" cy="1003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" sz="2960" dirty="0" smtClean="0"/>
              <a:t>Los intervalos temporales donde se miden estas variables se definen manualmente. </a:t>
            </a:r>
            <a:endParaRPr lang="en-US" sz="2960" dirty="0"/>
          </a:p>
        </p:txBody>
      </p:sp>
      <p:grpSp>
        <p:nvGrpSpPr>
          <p:cNvPr id="7" name="Grupo 6"/>
          <p:cNvGrpSpPr/>
          <p:nvPr/>
        </p:nvGrpSpPr>
        <p:grpSpPr>
          <a:xfrm>
            <a:off x="0" y="2197768"/>
            <a:ext cx="11694694" cy="3705727"/>
            <a:chOff x="13296329" y="27288160"/>
            <a:chExt cx="3603627" cy="917230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96329" y="27288160"/>
              <a:ext cx="3603627" cy="917230"/>
            </a:xfrm>
            <a:prstGeom prst="rect">
              <a:avLst/>
            </a:prstGeom>
          </p:spPr>
        </p:pic>
        <p:cxnSp>
          <p:nvCxnSpPr>
            <p:cNvPr id="10" name="Conector recto 9"/>
            <p:cNvCxnSpPr/>
            <p:nvPr/>
          </p:nvCxnSpPr>
          <p:spPr>
            <a:xfrm flipV="1">
              <a:off x="14420997" y="27388626"/>
              <a:ext cx="3574" cy="685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 flipV="1">
              <a:off x="13802533" y="27390676"/>
              <a:ext cx="2441" cy="685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 flipV="1">
              <a:off x="15140091" y="27391999"/>
              <a:ext cx="3249" cy="685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15346193" y="27391558"/>
              <a:ext cx="3249" cy="685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16195869" y="27391558"/>
              <a:ext cx="2954" cy="685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 flipV="1">
              <a:off x="16316226" y="27391558"/>
              <a:ext cx="3249" cy="685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 flipV="1">
              <a:off x="16430815" y="27386242"/>
              <a:ext cx="6331" cy="685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18 CuadroTexto"/>
          <p:cNvSpPr txBox="1"/>
          <p:nvPr/>
        </p:nvSpPr>
        <p:spPr>
          <a:xfrm>
            <a:off x="2871989" y="90153"/>
            <a:ext cx="6928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/>
              <a:t>D</a:t>
            </a:r>
            <a:r>
              <a:rPr lang="" sz="3200" b="1" dirty="0" smtClean="0"/>
              <a:t>efinir intervalos temporales de interés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708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2 CuadroTexto"/>
          <p:cNvSpPr txBox="1"/>
          <p:nvPr/>
        </p:nvSpPr>
        <p:spPr>
          <a:xfrm>
            <a:off x="722236" y="249987"/>
            <a:ext cx="1113847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b="1" dirty="0" smtClean="0"/>
              <a:t>E</a:t>
            </a:r>
            <a:r>
              <a:rPr lang="" sz="3700" b="1" dirty="0" smtClean="0"/>
              <a:t>l objetivo consiste en elaborar un modelo de red neuronal capaz de reconocer dos clases:</a:t>
            </a:r>
            <a:endParaRPr lang="en-US" sz="3700" b="1" dirty="0"/>
          </a:p>
          <a:p>
            <a:pPr algn="ctr"/>
            <a:endParaRPr lang="en-US" sz="3700" dirty="0"/>
          </a:p>
          <a:p>
            <a:pPr algn="ctr"/>
            <a:endParaRPr lang="es-CO" sz="37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870512" y="2250535"/>
            <a:ext cx="3012235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960" dirty="0" smtClean="0"/>
              <a:t>Presencia de Picos</a:t>
            </a:r>
            <a:endParaRPr lang="en-US" sz="2960" dirty="0"/>
          </a:p>
        </p:txBody>
      </p:sp>
      <p:sp>
        <p:nvSpPr>
          <p:cNvPr id="4" name="CuadroTexto 3"/>
          <p:cNvSpPr txBox="1"/>
          <p:nvPr/>
        </p:nvSpPr>
        <p:spPr>
          <a:xfrm>
            <a:off x="1765515" y="2250535"/>
            <a:ext cx="2917850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sz="2960" dirty="0" smtClean="0"/>
              <a:t>Ausencia de Picos</a:t>
            </a:r>
            <a:endParaRPr lang="en-US" sz="296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111" y="2847031"/>
            <a:ext cx="5415036" cy="291212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77" y="2798377"/>
            <a:ext cx="5692726" cy="300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659" y="327490"/>
            <a:ext cx="7928821" cy="62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75 CuadroTexto"/>
          <p:cNvSpPr txBox="1"/>
          <p:nvPr/>
        </p:nvSpPr>
        <p:spPr>
          <a:xfrm>
            <a:off x="459835" y="905631"/>
            <a:ext cx="11160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Eliminar</a:t>
            </a:r>
            <a:r>
              <a:rPr lang="en-US" sz="2400" dirty="0" smtClean="0"/>
              <a:t> </a:t>
            </a:r>
            <a:r>
              <a:rPr lang="en-US" sz="2400" dirty="0" err="1"/>
              <a:t>ruido</a:t>
            </a:r>
            <a:r>
              <a:rPr lang="" sz="2400" dirty="0"/>
              <a:t>, estimar la línea basal de la señal </a:t>
            </a:r>
            <a:r>
              <a:rPr lang="en-US" sz="2400" dirty="0"/>
              <a:t>y </a:t>
            </a:r>
            <a:r>
              <a:rPr lang="en-US" sz="2400" dirty="0" err="1"/>
              <a:t>corregir</a:t>
            </a:r>
            <a:r>
              <a:rPr lang="en-US" sz="2400" dirty="0"/>
              <a:t> </a:t>
            </a:r>
            <a:r>
              <a:rPr lang="" sz="2400" dirty="0"/>
              <a:t>su</a:t>
            </a:r>
            <a:r>
              <a:rPr lang="en-US" sz="2400" dirty="0"/>
              <a:t> </a:t>
            </a:r>
            <a:r>
              <a:rPr lang="en-US" sz="2400" dirty="0" err="1"/>
              <a:t>deriva</a:t>
            </a:r>
            <a:r>
              <a:rPr lang="en-US" sz="2400" dirty="0"/>
              <a:t> </a:t>
            </a:r>
            <a:r>
              <a:rPr lang="" sz="2400" dirty="0"/>
              <a:t>mediante el algoritmo BEADS (</a:t>
            </a:r>
            <a:r>
              <a:rPr lang="en-US" sz="2400" dirty="0"/>
              <a:t>Baseline Estimation </a:t>
            </a:r>
            <a:r>
              <a:rPr lang="" sz="2400" dirty="0"/>
              <a:t>a</a:t>
            </a:r>
            <a:r>
              <a:rPr lang="en-US" sz="2400" dirty="0" err="1"/>
              <a:t>nd</a:t>
            </a:r>
            <a:r>
              <a:rPr lang="en-US" sz="2400" dirty="0"/>
              <a:t> </a:t>
            </a:r>
            <a:r>
              <a:rPr lang="en-US" sz="2400" dirty="0" err="1"/>
              <a:t>Denoising</a:t>
            </a:r>
            <a:r>
              <a:rPr lang="en-US" sz="2400" dirty="0"/>
              <a:t> with Sparsity</a:t>
            </a:r>
            <a:r>
              <a:rPr lang="" sz="2400" dirty="0"/>
              <a:t>).</a:t>
            </a:r>
            <a:endParaRPr lang="en-US" sz="2400" dirty="0"/>
          </a:p>
        </p:txBody>
      </p:sp>
      <p:grpSp>
        <p:nvGrpSpPr>
          <p:cNvPr id="74" name="Grupo 73"/>
          <p:cNvGrpSpPr/>
          <p:nvPr/>
        </p:nvGrpSpPr>
        <p:grpSpPr>
          <a:xfrm>
            <a:off x="124412" y="1941908"/>
            <a:ext cx="12088134" cy="4581141"/>
            <a:chOff x="124412" y="2118370"/>
            <a:chExt cx="12088134" cy="4581141"/>
          </a:xfrm>
        </p:grpSpPr>
        <p:pic>
          <p:nvPicPr>
            <p:cNvPr id="33" name="Imagen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412" y="3625062"/>
              <a:ext cx="5915891" cy="942444"/>
            </a:xfrm>
            <a:prstGeom prst="rect">
              <a:avLst/>
            </a:prstGeom>
          </p:spPr>
        </p:pic>
        <p:pic>
          <p:nvPicPr>
            <p:cNvPr id="34" name="Imagen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5721" y="5524016"/>
              <a:ext cx="7052970" cy="1175495"/>
            </a:xfrm>
            <a:prstGeom prst="rect">
              <a:avLst/>
            </a:prstGeom>
          </p:spPr>
        </p:pic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1983" y="2118370"/>
              <a:ext cx="5005635" cy="1205705"/>
            </a:xfrm>
            <a:prstGeom prst="rect">
              <a:avLst/>
            </a:prstGeom>
          </p:spPr>
        </p:pic>
        <p:sp>
          <p:nvSpPr>
            <p:cNvPr id="38" name="CuadroTexto 45"/>
            <p:cNvSpPr txBox="1"/>
            <p:nvPr/>
          </p:nvSpPr>
          <p:spPr>
            <a:xfrm>
              <a:off x="392905" y="4716883"/>
              <a:ext cx="2252540" cy="547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sz="2960" dirty="0"/>
                <a:t>Señal original</a:t>
              </a:r>
              <a:endParaRPr lang="es-ES" sz="2960" dirty="0"/>
            </a:p>
          </p:txBody>
        </p:sp>
        <p:sp>
          <p:nvSpPr>
            <p:cNvPr id="39" name="CuadroTexto 45"/>
            <p:cNvSpPr txBox="1"/>
            <p:nvPr/>
          </p:nvSpPr>
          <p:spPr>
            <a:xfrm>
              <a:off x="3733212" y="5063414"/>
              <a:ext cx="4399538" cy="547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sz="2960" dirty="0"/>
                <a:t>Estimación de la línea basal</a:t>
              </a:r>
              <a:endParaRPr lang="es-ES" sz="2960" dirty="0"/>
            </a:p>
          </p:txBody>
        </p:sp>
        <p:sp>
          <p:nvSpPr>
            <p:cNvPr id="40" name="CuadroTexto 45"/>
            <p:cNvSpPr txBox="1"/>
            <p:nvPr/>
          </p:nvSpPr>
          <p:spPr>
            <a:xfrm>
              <a:off x="8593273" y="4745873"/>
              <a:ext cx="2687274" cy="547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" sz="2960" dirty="0"/>
                <a:t>Señal procesada</a:t>
              </a:r>
              <a:endParaRPr lang="es-ES" sz="2960" dirty="0"/>
            </a:p>
          </p:txBody>
        </p:sp>
        <p:grpSp>
          <p:nvGrpSpPr>
            <p:cNvPr id="41" name="Grupo 40"/>
            <p:cNvGrpSpPr/>
            <p:nvPr/>
          </p:nvGrpSpPr>
          <p:grpSpPr>
            <a:xfrm>
              <a:off x="643129" y="3338196"/>
              <a:ext cx="4420461" cy="1094392"/>
              <a:chOff x="25732564" y="16124335"/>
              <a:chExt cx="4778598" cy="1183058"/>
            </a:xfrm>
          </p:grpSpPr>
          <p:cxnSp>
            <p:nvCxnSpPr>
              <p:cNvPr id="49" name="Conector recto 48"/>
              <p:cNvCxnSpPr/>
              <p:nvPr/>
            </p:nvCxnSpPr>
            <p:spPr>
              <a:xfrm flipH="1" flipV="1">
                <a:off x="26422136" y="16582622"/>
                <a:ext cx="1083" cy="7190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>
              <a:xfrm flipV="1">
                <a:off x="26462952" y="16582622"/>
                <a:ext cx="5755" cy="7247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>
              <a:xfrm flipV="1">
                <a:off x="26460901" y="16147700"/>
                <a:ext cx="4050261" cy="4374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>
              <a:xfrm>
                <a:off x="25732564" y="16124335"/>
                <a:ext cx="689572" cy="4646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upo 72"/>
            <p:cNvGrpSpPr/>
            <p:nvPr/>
          </p:nvGrpSpPr>
          <p:grpSpPr>
            <a:xfrm>
              <a:off x="6045319" y="2165741"/>
              <a:ext cx="6167227" cy="2456443"/>
              <a:chOff x="6738048" y="2165741"/>
              <a:chExt cx="6167227" cy="2456443"/>
            </a:xfrm>
          </p:grpSpPr>
          <p:pic>
            <p:nvPicPr>
              <p:cNvPr id="35" name="Imagen 3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38048" y="3608250"/>
                <a:ext cx="6167227" cy="1013934"/>
              </a:xfrm>
              <a:prstGeom prst="rect">
                <a:avLst/>
              </a:prstGeom>
            </p:spPr>
          </p:pic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26246" y="2165741"/>
                <a:ext cx="5203181" cy="1300688"/>
              </a:xfrm>
              <a:prstGeom prst="rect">
                <a:avLst/>
              </a:prstGeom>
            </p:spPr>
          </p:pic>
          <p:grpSp>
            <p:nvGrpSpPr>
              <p:cNvPr id="42" name="Grupo 41"/>
              <p:cNvGrpSpPr/>
              <p:nvPr/>
            </p:nvGrpSpPr>
            <p:grpSpPr>
              <a:xfrm>
                <a:off x="7278021" y="3380447"/>
                <a:ext cx="4165834" cy="1060308"/>
                <a:chOff x="25681018" y="16161180"/>
                <a:chExt cx="4503341" cy="1146213"/>
              </a:xfrm>
            </p:grpSpPr>
            <p:cxnSp>
              <p:nvCxnSpPr>
                <p:cNvPr id="45" name="Conector recto 44"/>
                <p:cNvCxnSpPr/>
                <p:nvPr/>
              </p:nvCxnSpPr>
              <p:spPr>
                <a:xfrm flipH="1" flipV="1">
                  <a:off x="26422136" y="16582622"/>
                  <a:ext cx="1083" cy="71909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ector recto 45"/>
                <p:cNvCxnSpPr/>
                <p:nvPr/>
              </p:nvCxnSpPr>
              <p:spPr>
                <a:xfrm flipV="1">
                  <a:off x="26462952" y="16582622"/>
                  <a:ext cx="5755" cy="7247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recto 46"/>
                <p:cNvCxnSpPr/>
                <p:nvPr/>
              </p:nvCxnSpPr>
              <p:spPr>
                <a:xfrm flipV="1">
                  <a:off x="26460901" y="16161180"/>
                  <a:ext cx="3723458" cy="4239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47"/>
                <p:cNvCxnSpPr/>
                <p:nvPr/>
              </p:nvCxnSpPr>
              <p:spPr>
                <a:xfrm>
                  <a:off x="25681018" y="16161180"/>
                  <a:ext cx="741119" cy="4278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3" name="Conector recto de flecha 42"/>
            <p:cNvCxnSpPr/>
            <p:nvPr/>
          </p:nvCxnSpPr>
          <p:spPr>
            <a:xfrm>
              <a:off x="1581383" y="5233068"/>
              <a:ext cx="301284" cy="533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/>
            <p:nvPr/>
          </p:nvCxnSpPr>
          <p:spPr>
            <a:xfrm flipV="1">
              <a:off x="9396011" y="5337335"/>
              <a:ext cx="412435" cy="550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22 CuadroTexto"/>
          <p:cNvSpPr txBox="1"/>
          <p:nvPr/>
        </p:nvSpPr>
        <p:spPr>
          <a:xfrm>
            <a:off x="363742" y="239144"/>
            <a:ext cx="1113847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" sz="3200" b="1" dirty="0"/>
              <a:t>Preprocesamiento de la señal</a:t>
            </a:r>
            <a:endParaRPr lang="es-CO" sz="3200" b="1" dirty="0"/>
          </a:p>
          <a:p>
            <a:pPr algn="ctr"/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420948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772" y="197753"/>
            <a:ext cx="6414868" cy="655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5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2 CuadroTexto"/>
          <p:cNvSpPr txBox="1"/>
          <p:nvPr/>
        </p:nvSpPr>
        <p:spPr>
          <a:xfrm>
            <a:off x="722236" y="249987"/>
            <a:ext cx="1113847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b="1" dirty="0" err="1" smtClean="0"/>
              <a:t>Divisi</a:t>
            </a:r>
            <a:r>
              <a:rPr lang="" sz="3700" b="1" dirty="0" smtClean="0"/>
              <a:t>ón de la señal en </a:t>
            </a:r>
            <a:r>
              <a:rPr lang="" sz="3200" b="1" dirty="0" smtClean="0"/>
              <a:t>ventanas</a:t>
            </a:r>
            <a:r>
              <a:rPr lang="" sz="3700" b="1" dirty="0" smtClean="0"/>
              <a:t> temporales de 0.5 y 1 segundo de duración</a:t>
            </a:r>
            <a:endParaRPr lang="en-US" sz="3700" b="1" dirty="0"/>
          </a:p>
          <a:p>
            <a:pPr algn="ctr"/>
            <a:endParaRPr lang="en-US" sz="3700" dirty="0"/>
          </a:p>
          <a:p>
            <a:pPr algn="ctr"/>
            <a:endParaRPr lang="es-CO" sz="37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640" y="1434927"/>
            <a:ext cx="6485105" cy="504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382</Words>
  <Application>Microsoft Office PowerPoint</Application>
  <PresentationFormat>Panorámica</PresentationFormat>
  <Paragraphs>82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Administrator</dc:creator>
  <cp:lastModifiedBy>Administrator</cp:lastModifiedBy>
  <cp:revision>55</cp:revision>
  <dcterms:created xsi:type="dcterms:W3CDTF">2019-11-15T04:16:21Z</dcterms:created>
  <dcterms:modified xsi:type="dcterms:W3CDTF">2019-12-03T18:46:08Z</dcterms:modified>
</cp:coreProperties>
</file>