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2AB-8EE3-47D2-AB55-4100726F00CC}" type="datetimeFigureOut">
              <a:rPr lang="es-419" smtClean="0"/>
              <a:t>17/11/2023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026-99D5-4D19-B72D-F4E421836D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627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2AB-8EE3-47D2-AB55-4100726F00CC}" type="datetimeFigureOut">
              <a:rPr lang="es-419" smtClean="0"/>
              <a:t>17/11/2023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026-99D5-4D19-B72D-F4E421836D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209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2AB-8EE3-47D2-AB55-4100726F00CC}" type="datetimeFigureOut">
              <a:rPr lang="es-419" smtClean="0"/>
              <a:t>17/11/2023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026-99D5-4D19-B72D-F4E421836D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8542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2AB-8EE3-47D2-AB55-4100726F00CC}" type="datetimeFigureOut">
              <a:rPr lang="es-419" smtClean="0"/>
              <a:t>17/11/2023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026-99D5-4D19-B72D-F4E421836D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5587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2AB-8EE3-47D2-AB55-4100726F00CC}" type="datetimeFigureOut">
              <a:rPr lang="es-419" smtClean="0"/>
              <a:t>17/11/2023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026-99D5-4D19-B72D-F4E421836D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6081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2AB-8EE3-47D2-AB55-4100726F00CC}" type="datetimeFigureOut">
              <a:rPr lang="es-419" smtClean="0"/>
              <a:t>17/11/2023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026-99D5-4D19-B72D-F4E421836D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2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2AB-8EE3-47D2-AB55-4100726F00CC}" type="datetimeFigureOut">
              <a:rPr lang="es-419" smtClean="0"/>
              <a:t>17/11/2023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026-99D5-4D19-B72D-F4E421836D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045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2AB-8EE3-47D2-AB55-4100726F00CC}" type="datetimeFigureOut">
              <a:rPr lang="es-419" smtClean="0"/>
              <a:t>17/11/2023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026-99D5-4D19-B72D-F4E421836D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789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2AB-8EE3-47D2-AB55-4100726F00CC}" type="datetimeFigureOut">
              <a:rPr lang="es-419" smtClean="0"/>
              <a:t>17/11/2023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026-99D5-4D19-B72D-F4E421836D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7432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2AB-8EE3-47D2-AB55-4100726F00CC}" type="datetimeFigureOut">
              <a:rPr lang="es-419" smtClean="0"/>
              <a:t>17/11/2023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026-99D5-4D19-B72D-F4E421836D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995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2AB-8EE3-47D2-AB55-4100726F00CC}" type="datetimeFigureOut">
              <a:rPr lang="es-419" smtClean="0"/>
              <a:t>17/11/2023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026-99D5-4D19-B72D-F4E421836D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254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62AB-8EE3-47D2-AB55-4100726F00CC}" type="datetimeFigureOut">
              <a:rPr lang="es-419" smtClean="0"/>
              <a:t>17/11/2023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3026-99D5-4D19-B72D-F4E421836D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185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16E26-4B4F-46E0-34D3-70E96E382C60}"/>
              </a:ext>
            </a:extLst>
          </p:cNvPr>
          <p:cNvSpPr txBox="1"/>
          <p:nvPr/>
        </p:nvSpPr>
        <p:spPr>
          <a:xfrm>
            <a:off x="803508" y="530710"/>
            <a:ext cx="3438894" cy="3474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defTabSz="406908">
              <a:spcAft>
                <a:spcPts val="600"/>
              </a:spcAft>
            </a:pPr>
            <a:r>
              <a:rPr lang="es-419" sz="1780" kern="1200">
                <a:solidFill>
                  <a:srgbClr val="FF0000"/>
                </a:solidFill>
                <a:latin typeface="Franklin Gothic Demi" panose="020B0703020102020204" pitchFamily="34" charset="0"/>
                <a:ea typeface="+mn-ea"/>
                <a:cs typeface="+mn-cs"/>
              </a:rPr>
              <a:t>Programación Orientada a Procedimientos</a:t>
            </a:r>
          </a:p>
          <a:p>
            <a:pPr defTabSz="406908">
              <a:spcAft>
                <a:spcPts val="600"/>
              </a:spcAft>
            </a:pPr>
            <a:endParaRPr lang="es-419" sz="1602" kern="1200">
              <a:solidFill>
                <a:schemeClr val="tx1"/>
              </a:solidFill>
              <a:latin typeface="Arial Nova Cond" panose="020B0506020202020204" pitchFamily="34" charset="0"/>
              <a:ea typeface="+mn-ea"/>
              <a:cs typeface="+mn-cs"/>
            </a:endParaRPr>
          </a:p>
          <a:p>
            <a:pPr marL="254318" indent="-254318" defTabSz="40690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Programación Procedimental</a:t>
            </a:r>
          </a:p>
          <a:p>
            <a:pPr marL="254318" indent="-254318" defTabSz="40690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Paradigma de Procedimientos</a:t>
            </a:r>
          </a:p>
          <a:p>
            <a:pPr marL="254318" indent="-254318" defTabSz="40690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Lenguajes de bajo / alto nivel</a:t>
            </a:r>
          </a:p>
          <a:p>
            <a:pPr marL="254318" indent="-254318" defTabSz="40690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Alto Nivel </a:t>
            </a: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  <a:sym typeface="Wingdings" panose="05000000000000000000" pitchFamily="2" charset="2"/>
              </a:rPr>
              <a:t> Programación Funcional</a:t>
            </a:r>
          </a:p>
          <a:p>
            <a:pPr marL="254318" indent="-254318" defTabSz="40690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  <a:sym typeface="Wingdings" panose="05000000000000000000" pitchFamily="2" charset="2"/>
              </a:rPr>
              <a:t>Serie de Instrucciones</a:t>
            </a:r>
          </a:p>
          <a:p>
            <a:pPr marL="254318" indent="-254318" defTabSz="40690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  <a:sym typeface="Wingdings" panose="05000000000000000000" pitchFamily="2" charset="2"/>
              </a:rPr>
              <a:t>Paso a Paso</a:t>
            </a:r>
          </a:p>
          <a:p>
            <a:pPr marL="254318" indent="-254318" defTabSz="40690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  <a:sym typeface="Wingdings" panose="05000000000000000000" pitchFamily="2" charset="2"/>
              </a:rPr>
              <a:t>Se basa en Procedimientos (Rutinas)</a:t>
            </a:r>
            <a:endParaRPr lang="es-419">
              <a:solidFill>
                <a:srgbClr val="0070C0"/>
              </a:solidFill>
              <a:latin typeface="Arial Nova Cond" panose="020B0506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43460-D0EA-7977-3F89-79A4B525C982}"/>
              </a:ext>
            </a:extLst>
          </p:cNvPr>
          <p:cNvSpPr txBox="1"/>
          <p:nvPr/>
        </p:nvSpPr>
        <p:spPr>
          <a:xfrm>
            <a:off x="4973754" y="2687563"/>
            <a:ext cx="3438894" cy="381380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defTabSz="406908">
              <a:spcAft>
                <a:spcPts val="600"/>
              </a:spcAft>
            </a:pPr>
            <a:r>
              <a:rPr lang="es-419" sz="1780" kern="1200">
                <a:solidFill>
                  <a:srgbClr val="FF0000"/>
                </a:solidFill>
                <a:latin typeface="Franklin Gothic Demi" panose="020B0703020102020204" pitchFamily="34" charset="0"/>
                <a:ea typeface="+mn-ea"/>
                <a:cs typeface="+mn-cs"/>
              </a:rPr>
              <a:t>Programación Orientada a Objetos (POO)</a:t>
            </a:r>
          </a:p>
          <a:p>
            <a:pPr defTabSz="406908">
              <a:spcAft>
                <a:spcPts val="600"/>
              </a:spcAft>
            </a:pPr>
            <a:endParaRPr lang="es-419" sz="1602" kern="1200">
              <a:solidFill>
                <a:schemeClr val="tx1"/>
              </a:solidFill>
              <a:latin typeface="Arial Nova Cond" panose="020B0506020202020204" pitchFamily="34" charset="0"/>
              <a:ea typeface="+mn-ea"/>
              <a:cs typeface="+mn-cs"/>
            </a:endParaRPr>
          </a:p>
          <a:p>
            <a:pPr marL="254318" indent="-254318" defTabSz="40690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POO / OOP (en inglés)</a:t>
            </a:r>
          </a:p>
          <a:p>
            <a:pPr marL="254318" indent="-254318" defTabSz="40690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Soluciones de Programación por medio de “Objetos”</a:t>
            </a:r>
          </a:p>
          <a:p>
            <a:pPr marL="254318" indent="-254318" defTabSz="40690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Objeto </a:t>
            </a: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  <a:sym typeface="Wingdings" panose="05000000000000000000" pitchFamily="2" charset="2"/>
              </a:rPr>
              <a:t> unidad básica de este tipo de programación</a:t>
            </a:r>
          </a:p>
          <a:p>
            <a:pPr marL="254318" indent="-254318" defTabSz="40690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  <a:sym typeface="Wingdings" panose="05000000000000000000" pitchFamily="2" charset="2"/>
              </a:rPr>
              <a:t>Objetos que simulan la realidad y la vida</a:t>
            </a:r>
          </a:p>
          <a:p>
            <a:pPr marL="254318" indent="-254318" defTabSz="40690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419" sz="1602" kern="120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  <a:sym typeface="Wingdings" panose="05000000000000000000" pitchFamily="2" charset="2"/>
              </a:rPr>
              <a:t>Un objeto con características (atributos) y comportamiento (métodos)</a:t>
            </a:r>
            <a:endParaRPr lang="es-419">
              <a:solidFill>
                <a:srgbClr val="0070C0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1026" name="Picture 2" descr="process steps clipart - Clip Art Library">
            <a:extLst>
              <a:ext uri="{FF2B5EF4-FFF2-40B4-BE49-F238E27FC236}">
                <a16:creationId xmlns:a16="http://schemas.microsoft.com/office/drawing/2014/main" id="{FAE30B62-E975-550D-A188-954026591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46" y="4338474"/>
            <a:ext cx="3040929" cy="21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la Programación Orientada a Objetos?">
            <a:extLst>
              <a:ext uri="{FF2B5EF4-FFF2-40B4-BE49-F238E27FC236}">
                <a16:creationId xmlns:a16="http://schemas.microsoft.com/office/drawing/2014/main" id="{31795B83-9E4E-A215-08CD-E3EC0D21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21" y="345528"/>
            <a:ext cx="2651361" cy="198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2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29B91-ADA4-66E6-F8C6-B50EE5A4D414}"/>
              </a:ext>
            </a:extLst>
          </p:cNvPr>
          <p:cNvSpPr/>
          <p:nvPr/>
        </p:nvSpPr>
        <p:spPr>
          <a:xfrm>
            <a:off x="483765" y="219826"/>
            <a:ext cx="817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Clase</a:t>
            </a:r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 </a:t>
            </a:r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Fábrica</a:t>
            </a:r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 de </a:t>
            </a:r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Objetos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91CBED8-D715-EB2A-67D2-0500626AF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391" y="1854975"/>
            <a:ext cx="5673843" cy="378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4952A-FD38-A3D5-D808-10DD85CC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46" y="1171825"/>
            <a:ext cx="3083668" cy="1535625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9458EC6D-5C3E-2468-D494-12D6DB1774A3}"/>
              </a:ext>
            </a:extLst>
          </p:cNvPr>
          <p:cNvSpPr/>
          <p:nvPr/>
        </p:nvSpPr>
        <p:spPr>
          <a:xfrm rot="5400000">
            <a:off x="4517189" y="440267"/>
            <a:ext cx="1186774" cy="301557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E61DE-5F94-898F-C8F6-FB49AC84E5D8}"/>
              </a:ext>
            </a:extLst>
          </p:cNvPr>
          <p:cNvSpPr txBox="1"/>
          <p:nvPr/>
        </p:nvSpPr>
        <p:spPr>
          <a:xfrm>
            <a:off x="6443266" y="1420155"/>
            <a:ext cx="92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Objeto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B8ABB-CD9E-B0A0-CBA0-5DEE1F922DEA}"/>
              </a:ext>
            </a:extLst>
          </p:cNvPr>
          <p:cNvSpPr txBox="1"/>
          <p:nvPr/>
        </p:nvSpPr>
        <p:spPr>
          <a:xfrm>
            <a:off x="490873" y="5909972"/>
            <a:ext cx="4046708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b="1" dirty="0">
                <a:solidFill>
                  <a:srgbClr val="002060"/>
                </a:solidFill>
                <a:latin typeface="Aptos Black" panose="020F0502020204030204" pitchFamily="34" charset="0"/>
              </a:rPr>
              <a:t>Características / Propiedades</a:t>
            </a:r>
          </a:p>
          <a:p>
            <a:pPr algn="ctr"/>
            <a:r>
              <a:rPr lang="es-419" b="1" dirty="0">
                <a:solidFill>
                  <a:srgbClr val="002060"/>
                </a:solidFill>
                <a:latin typeface="Aptos Black" panose="020F0502020204030204" pitchFamily="34" charset="0"/>
              </a:rPr>
              <a:t>Atributos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1F6EB-5D16-4C58-6255-D3AB90F390F9}"/>
              </a:ext>
            </a:extLst>
          </p:cNvPr>
          <p:cNvSpPr txBox="1"/>
          <p:nvPr/>
        </p:nvSpPr>
        <p:spPr>
          <a:xfrm>
            <a:off x="5096919" y="5909971"/>
            <a:ext cx="3857016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b="1" dirty="0">
                <a:solidFill>
                  <a:srgbClr val="002060"/>
                </a:solidFill>
                <a:latin typeface="Aptos Black" panose="020F0502020204030204" pitchFamily="34" charset="0"/>
              </a:rPr>
              <a:t>Acciones / Comportamiento</a:t>
            </a:r>
          </a:p>
          <a:p>
            <a:pPr algn="ctr"/>
            <a:r>
              <a:rPr lang="es-419" b="1" dirty="0">
                <a:solidFill>
                  <a:srgbClr val="002060"/>
                </a:solidFill>
                <a:latin typeface="Aptos Black" panose="020F0502020204030204" pitchFamily="34" charset="0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409287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99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 Black</vt:lpstr>
      <vt:lpstr>Arial</vt:lpstr>
      <vt:lpstr>Arial Nova Cond</vt:lpstr>
      <vt:lpstr>Calibri</vt:lpstr>
      <vt:lpstr>Calibri Light</vt:lpstr>
      <vt:lpstr>Franklin Gothic Demi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 Sebastián Silva Proaño</dc:creator>
  <cp:lastModifiedBy>César Sebastián Silva Proaño</cp:lastModifiedBy>
  <cp:revision>1</cp:revision>
  <dcterms:created xsi:type="dcterms:W3CDTF">2023-11-16T23:26:05Z</dcterms:created>
  <dcterms:modified xsi:type="dcterms:W3CDTF">2023-11-16T23:58:08Z</dcterms:modified>
</cp:coreProperties>
</file>