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5FCEEC-E278-4AF0-A6EF-44E7F3DE1945}">
  <a:tblStyle styleId="{C45FCEEC-E278-4AF0-A6EF-44E7F3DE1945}"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4.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aleway-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48501f0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a48501f0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a48501f0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a48501f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c3d9efc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c3d9efc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a48501f0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a48501f0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a48501f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a48501f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a48501f0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a48501f0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3d9efc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3d9efc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c3d9efc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c3d9efc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c3d9efc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c3d9efc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3d9efc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3d9efc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48501f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a48501f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a48501f0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a48501f0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c3d9efc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c3d9efc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c3d9efc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c3d9efc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c3d9efc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c3d9efc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c3d9efc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c3d9efc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a48501f0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a48501f0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a48501f0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a48501f0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7b873ee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7b873ee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7b873ee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7b873ee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7b873ee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7b873ee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a48501f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a48501f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a48501f0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a48501f0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a603159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a603159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a7e06e4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a7e06e4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a48501f0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a48501f0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a48501f0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a48501f0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48501f0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48501f0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a48501f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a48501f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e996e3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e996e3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a48501f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a48501f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a603159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a60315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elvex.ugr.es/idbis/db/docs/design/2-requirement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070000" y="529650"/>
            <a:ext cx="6331500" cy="7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Georgia"/>
                <a:ea typeface="Georgia"/>
                <a:cs typeface="Georgia"/>
                <a:sym typeface="Georgia"/>
              </a:rPr>
              <a:t>Sistema de inventarios</a:t>
            </a:r>
            <a:endParaRPr sz="3000">
              <a:latin typeface="Georgia"/>
              <a:ea typeface="Georgia"/>
              <a:cs typeface="Georgia"/>
              <a:sym typeface="Georgia"/>
            </a:endParaRPr>
          </a:p>
        </p:txBody>
      </p:sp>
      <p:sp>
        <p:nvSpPr>
          <p:cNvPr id="73" name="Google Shape;73;p13"/>
          <p:cNvSpPr txBox="1"/>
          <p:nvPr>
            <p:ph idx="1" type="subTitle"/>
          </p:nvPr>
        </p:nvSpPr>
        <p:spPr>
          <a:xfrm>
            <a:off x="432125" y="1564425"/>
            <a:ext cx="3620700" cy="2100900"/>
          </a:xfrm>
          <a:prstGeom prst="rect">
            <a:avLst/>
          </a:prstGeom>
        </p:spPr>
        <p:txBody>
          <a:bodyPr anchorCtr="0" anchor="b"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s" sz="1400">
                <a:latin typeface="Georgia"/>
                <a:ea typeface="Georgia"/>
                <a:cs typeface="Georgia"/>
                <a:sym typeface="Georgia"/>
              </a:rPr>
              <a:t>Presentado por:  </a:t>
            </a:r>
            <a:endParaRPr sz="1400">
              <a:latin typeface="Georgia"/>
              <a:ea typeface="Georgia"/>
              <a:cs typeface="Georgia"/>
              <a:sym typeface="Georgia"/>
            </a:endParaRPr>
          </a:p>
          <a:p>
            <a:pPr indent="-317500" lvl="0" marL="457200" rtl="0" algn="l">
              <a:lnSpc>
                <a:spcPct val="115000"/>
              </a:lnSpc>
              <a:spcBef>
                <a:spcPts val="1200"/>
              </a:spcBef>
              <a:spcAft>
                <a:spcPts val="0"/>
              </a:spcAft>
              <a:buClr>
                <a:schemeClr val="lt1"/>
              </a:buClr>
              <a:buSzPts val="1400"/>
              <a:buFont typeface="Georgia"/>
              <a:buChar char="●"/>
            </a:pPr>
            <a:r>
              <a:rPr lang="es" sz="1400">
                <a:latin typeface="Georgia"/>
                <a:ea typeface="Georgia"/>
                <a:cs typeface="Georgia"/>
                <a:sym typeface="Georgia"/>
              </a:rPr>
              <a:t>Zharick Nicole Rocha Cardenas. </a:t>
            </a:r>
            <a:endParaRPr sz="14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s" sz="1400">
                <a:latin typeface="Georgia"/>
                <a:ea typeface="Georgia"/>
                <a:cs typeface="Georgia"/>
                <a:sym typeface="Georgia"/>
              </a:rPr>
              <a:t>Cristian Castro Martinez  .</a:t>
            </a:r>
            <a:endParaRPr sz="1400">
              <a:latin typeface="Georgia"/>
              <a:ea typeface="Georgia"/>
              <a:cs typeface="Georgia"/>
              <a:sym typeface="Georgia"/>
            </a:endParaRPr>
          </a:p>
          <a:p>
            <a:pPr indent="-317500" lvl="0" marL="457200" rtl="0" algn="l">
              <a:lnSpc>
                <a:spcPct val="115000"/>
              </a:lnSpc>
              <a:spcBef>
                <a:spcPts val="0"/>
              </a:spcBef>
              <a:spcAft>
                <a:spcPts val="0"/>
              </a:spcAft>
              <a:buClr>
                <a:schemeClr val="lt1"/>
              </a:buClr>
              <a:buSzPts val="1400"/>
              <a:buFont typeface="Georgia"/>
              <a:buChar char="●"/>
            </a:pPr>
            <a:r>
              <a:rPr lang="es" sz="1400">
                <a:latin typeface="Georgia"/>
                <a:ea typeface="Georgia"/>
                <a:cs typeface="Georgia"/>
                <a:sym typeface="Georgia"/>
              </a:rPr>
              <a:t>S</a:t>
            </a:r>
            <a:r>
              <a:rPr lang="es" sz="1400">
                <a:latin typeface="Georgia"/>
                <a:ea typeface="Georgia"/>
                <a:cs typeface="Georgia"/>
                <a:sym typeface="Georgia"/>
              </a:rPr>
              <a:t>ebastian</a:t>
            </a:r>
            <a:r>
              <a:rPr lang="es" sz="1400">
                <a:latin typeface="Georgia"/>
                <a:ea typeface="Georgia"/>
                <a:cs typeface="Georgia"/>
                <a:sym typeface="Georgia"/>
              </a:rPr>
              <a:t> correa.              </a:t>
            </a:r>
            <a:endParaRPr sz="1400">
              <a:latin typeface="Georgia"/>
              <a:ea typeface="Georgia"/>
              <a:cs typeface="Georgia"/>
              <a:sym typeface="Georgia"/>
            </a:endParaRPr>
          </a:p>
          <a:p>
            <a:pPr indent="0" lvl="0" marL="457200" rtl="0" algn="l">
              <a:lnSpc>
                <a:spcPct val="115000"/>
              </a:lnSpc>
              <a:spcBef>
                <a:spcPts val="1200"/>
              </a:spcBef>
              <a:spcAft>
                <a:spcPts val="0"/>
              </a:spcAft>
              <a:buClr>
                <a:schemeClr val="dk2"/>
              </a:buClr>
              <a:buSzPts val="1100"/>
              <a:buFont typeface="Arial"/>
              <a:buNone/>
            </a:pPr>
            <a:r>
              <a:t/>
            </a:r>
            <a:endParaRPr sz="1400">
              <a:latin typeface="Georgia"/>
              <a:ea typeface="Georgia"/>
              <a:cs typeface="Georgia"/>
              <a:sym typeface="Georgia"/>
            </a:endParaRPr>
          </a:p>
          <a:p>
            <a:pPr indent="0" lvl="0" marL="0" rtl="0" algn="l">
              <a:lnSpc>
                <a:spcPct val="115000"/>
              </a:lnSpc>
              <a:spcBef>
                <a:spcPts val="1200"/>
              </a:spcBef>
              <a:spcAft>
                <a:spcPts val="1200"/>
              </a:spcAft>
              <a:buClr>
                <a:schemeClr val="dk2"/>
              </a:buClr>
              <a:buSzPts val="1100"/>
              <a:buFont typeface="Arial"/>
              <a:buNone/>
            </a:pPr>
            <a:r>
              <a:rPr lang="es" sz="1400">
                <a:latin typeface="Georgia"/>
                <a:ea typeface="Georgia"/>
                <a:cs typeface="Georgia"/>
                <a:sym typeface="Georgia"/>
              </a:rPr>
              <a:t>Ficha Número:  2202766-64</a:t>
            </a:r>
            <a:endParaRPr sz="1400">
              <a:latin typeface="Georgia"/>
              <a:ea typeface="Georgia"/>
              <a:cs typeface="Georgia"/>
              <a:sym typeface="Georgia"/>
            </a:endParaRPr>
          </a:p>
        </p:txBody>
      </p:sp>
      <p:pic>
        <p:nvPicPr>
          <p:cNvPr id="74" name="Google Shape;74;p13"/>
          <p:cNvPicPr preferRelativeResize="0"/>
          <p:nvPr/>
        </p:nvPicPr>
        <p:blipFill>
          <a:blip r:embed="rId3">
            <a:alphaModFix/>
          </a:blip>
          <a:stretch>
            <a:fillRect/>
          </a:stretch>
        </p:blipFill>
        <p:spPr>
          <a:xfrm>
            <a:off x="4263550" y="1171225"/>
            <a:ext cx="4722101" cy="3435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Mapas de procesos BPMN.</a:t>
            </a:r>
            <a:endParaRPr sz="2400">
              <a:latin typeface="Georgia"/>
              <a:ea typeface="Georgia"/>
              <a:cs typeface="Georgia"/>
              <a:sym typeface="Georgia"/>
            </a:endParaRPr>
          </a:p>
        </p:txBody>
      </p:sp>
      <p:sp>
        <p:nvSpPr>
          <p:cNvPr id="140" name="Google Shape;140;p22"/>
          <p:cNvSpPr txBox="1"/>
          <p:nvPr>
            <p:ph idx="1" type="body"/>
          </p:nvPr>
        </p:nvSpPr>
        <p:spPr>
          <a:xfrm>
            <a:off x="1158298" y="1323100"/>
            <a:ext cx="7257300" cy="3002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2"/>
              </a:buClr>
              <a:buSzPts val="1100"/>
              <a:buFont typeface="Arial"/>
              <a:buNone/>
            </a:pPr>
            <a:r>
              <a:rPr lang="es" sz="1400">
                <a:latin typeface="Georgia"/>
                <a:ea typeface="Georgia"/>
                <a:cs typeface="Georgia"/>
                <a:sym typeface="Georgia"/>
              </a:rPr>
              <a:t>Bpmn es una herramienta útil que muestra un proceso de negocio interno. El objetivo es ofrecer una representación visual de un procedimiento de negocio específico para que todos los interesados puedan comprenderlo. De este modo, las diferentes unidades de negocio pueden ver la colaboración y las transiciones que se llevan a cabo dentro de una organización. (</a:t>
            </a:r>
            <a:r>
              <a:rPr lang="es" sz="1400">
                <a:latin typeface="Georgia"/>
                <a:ea typeface="Georgia"/>
                <a:cs typeface="Georgia"/>
                <a:sym typeface="Georgia"/>
              </a:rPr>
              <a:t>lucidchart</a:t>
            </a:r>
            <a:r>
              <a:rPr lang="es" sz="1400">
                <a:latin typeface="Georgia"/>
                <a:ea typeface="Georgia"/>
                <a:cs typeface="Georgia"/>
                <a:sym typeface="Georgia"/>
              </a:rPr>
              <a:t> 2021).</a:t>
            </a:r>
            <a:endParaRPr sz="1400">
              <a:latin typeface="Georgia"/>
              <a:ea typeface="Georgia"/>
              <a:cs typeface="Georgia"/>
              <a:sym typeface="Georgia"/>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373400" y="5088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 de procesos BPMN actual.</a:t>
            </a:r>
            <a:endParaRPr sz="2400">
              <a:latin typeface="Georgia"/>
              <a:ea typeface="Georgia"/>
              <a:cs typeface="Georgia"/>
              <a:sym typeface="Georgia"/>
            </a:endParaRPr>
          </a:p>
        </p:txBody>
      </p:sp>
      <p:pic>
        <p:nvPicPr>
          <p:cNvPr id="146" name="Google Shape;146;p23"/>
          <p:cNvPicPr preferRelativeResize="0"/>
          <p:nvPr/>
        </p:nvPicPr>
        <p:blipFill>
          <a:blip r:embed="rId3">
            <a:alphaModFix/>
          </a:blip>
          <a:stretch>
            <a:fillRect/>
          </a:stretch>
        </p:blipFill>
        <p:spPr>
          <a:xfrm>
            <a:off x="297450" y="1075000"/>
            <a:ext cx="8601425" cy="38949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247875" y="532950"/>
            <a:ext cx="84837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4"/>
          <p:cNvPicPr preferRelativeResize="0"/>
          <p:nvPr/>
        </p:nvPicPr>
        <p:blipFill>
          <a:blip r:embed="rId3">
            <a:alphaModFix/>
          </a:blip>
          <a:stretch>
            <a:fillRect/>
          </a:stretch>
        </p:blipFill>
        <p:spPr>
          <a:xfrm>
            <a:off x="330150" y="532950"/>
            <a:ext cx="8483701" cy="4065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386825" y="4685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Mapa de procesos BPMN propuesto.</a:t>
            </a:r>
            <a:endParaRPr sz="2400">
              <a:latin typeface="Georgia"/>
              <a:ea typeface="Georgia"/>
              <a:cs typeface="Georgia"/>
              <a:sym typeface="Georgia"/>
            </a:endParaRPr>
          </a:p>
        </p:txBody>
      </p:sp>
      <p:pic>
        <p:nvPicPr>
          <p:cNvPr id="158" name="Google Shape;158;p25"/>
          <p:cNvPicPr preferRelativeResize="0"/>
          <p:nvPr/>
        </p:nvPicPr>
        <p:blipFill>
          <a:blip r:embed="rId3">
            <a:alphaModFix/>
          </a:blip>
          <a:stretch>
            <a:fillRect/>
          </a:stretch>
        </p:blipFill>
        <p:spPr>
          <a:xfrm>
            <a:off x="152400" y="1103900"/>
            <a:ext cx="8839201" cy="39656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Requisitos de software.</a:t>
            </a:r>
            <a:endParaRPr sz="2400">
              <a:latin typeface="Georgia"/>
              <a:ea typeface="Georgia"/>
              <a:cs typeface="Georgia"/>
              <a:sym typeface="Georgia"/>
            </a:endParaRPr>
          </a:p>
        </p:txBody>
      </p:sp>
      <p:sp>
        <p:nvSpPr>
          <p:cNvPr id="164" name="Google Shape;164;p26"/>
          <p:cNvSpPr txBox="1"/>
          <p:nvPr>
            <p:ph idx="1" type="body"/>
          </p:nvPr>
        </p:nvSpPr>
        <p:spPr>
          <a:xfrm>
            <a:off x="1021900" y="1140225"/>
            <a:ext cx="7368900" cy="3309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1400">
                <a:solidFill>
                  <a:srgbClr val="000000"/>
                </a:solidFill>
                <a:highlight>
                  <a:srgbClr val="FFFFFF"/>
                </a:highlight>
                <a:latin typeface="Georgia"/>
                <a:ea typeface="Georgia"/>
                <a:cs typeface="Georgia"/>
                <a:sym typeface="Georgia"/>
              </a:rPr>
              <a:t>Los requisitos o requerimientos de un sistema describen los servicios que ofrecen y las </a:t>
            </a:r>
            <a:r>
              <a:rPr lang="es" sz="1400">
                <a:solidFill>
                  <a:srgbClr val="000000"/>
                </a:solidFill>
                <a:highlight>
                  <a:srgbClr val="FFFFFF"/>
                </a:highlight>
                <a:latin typeface="Georgia"/>
                <a:ea typeface="Georgia"/>
                <a:cs typeface="Georgia"/>
                <a:sym typeface="Georgia"/>
              </a:rPr>
              <a:t>restricciones asociadas al funcionamiento.</a:t>
            </a:r>
            <a:endParaRPr sz="1400">
              <a:solidFill>
                <a:srgbClr val="000000"/>
              </a:solidFill>
              <a:highlight>
                <a:srgbClr val="FFFFFF"/>
              </a:highlight>
              <a:latin typeface="Georgia"/>
              <a:ea typeface="Georgia"/>
              <a:cs typeface="Georgia"/>
              <a:sym typeface="Georgia"/>
            </a:endParaRPr>
          </a:p>
          <a:p>
            <a:pPr indent="-317500" lvl="0" marL="457200" rtl="0" algn="just">
              <a:lnSpc>
                <a:spcPct val="100000"/>
              </a:lnSpc>
              <a:spcBef>
                <a:spcPts val="1200"/>
              </a:spcBef>
              <a:spcAft>
                <a:spcPts val="0"/>
              </a:spcAft>
              <a:buClr>
                <a:srgbClr val="000000"/>
              </a:buClr>
              <a:buSzPts val="1400"/>
              <a:buFont typeface="Georgia"/>
              <a:buChar char="●"/>
            </a:pPr>
            <a:r>
              <a:rPr lang="es" sz="1400">
                <a:solidFill>
                  <a:srgbClr val="000000"/>
                </a:solidFill>
                <a:highlight>
                  <a:srgbClr val="FFFFFF"/>
                </a:highlight>
                <a:latin typeface="Georgia"/>
                <a:ea typeface="Georgia"/>
                <a:cs typeface="Georgia"/>
                <a:sym typeface="Georgia"/>
              </a:rPr>
              <a:t>Requisitos funcionales expresa el funcionamiento del sistema como interacciona en el entorno, estado y funcionamiento, definen qué debe hacer el sistema.</a:t>
            </a:r>
            <a:endParaRPr sz="1400">
              <a:solidFill>
                <a:srgbClr val="000000"/>
              </a:solidFill>
              <a:highlight>
                <a:srgbClr val="FFFFFF"/>
              </a:highlight>
              <a:latin typeface="Georgia"/>
              <a:ea typeface="Georgia"/>
              <a:cs typeface="Georgia"/>
              <a:sym typeface="Georgia"/>
            </a:endParaRPr>
          </a:p>
          <a:p>
            <a:pPr indent="-317500" lvl="0" marL="457200" rtl="0" algn="just">
              <a:lnSpc>
                <a:spcPct val="100000"/>
              </a:lnSpc>
              <a:spcBef>
                <a:spcPts val="0"/>
              </a:spcBef>
              <a:spcAft>
                <a:spcPts val="0"/>
              </a:spcAft>
              <a:buSzPts val="1400"/>
              <a:buFont typeface="Georgia"/>
              <a:buChar char="●"/>
            </a:pPr>
            <a:r>
              <a:rPr lang="es" sz="1400">
                <a:solidFill>
                  <a:srgbClr val="000000"/>
                </a:solidFill>
                <a:highlight>
                  <a:srgbClr val="FFFFFF"/>
                </a:highlight>
                <a:latin typeface="Georgia"/>
                <a:ea typeface="Georgia"/>
                <a:cs typeface="Georgia"/>
                <a:sym typeface="Georgia"/>
              </a:rPr>
              <a:t>Requisitos no funcionales definen como debe ser el sistema. (</a:t>
            </a:r>
            <a:r>
              <a:rPr lang="es" sz="1400">
                <a:highlight>
                  <a:srgbClr val="FFFFFF"/>
                </a:highlight>
                <a:latin typeface="Georgia"/>
                <a:ea typeface="Georgia"/>
                <a:cs typeface="Georgia"/>
                <a:sym typeface="Georgia"/>
              </a:rPr>
              <a:t>Elvex.ugr.es. 2021).</a:t>
            </a:r>
            <a:endParaRPr sz="1900">
              <a:solidFill>
                <a:srgbClr val="FF0000"/>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386825" y="5222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Times New Roman"/>
                <a:ea typeface="Times New Roman"/>
                <a:cs typeface="Times New Roman"/>
                <a:sym typeface="Times New Roman"/>
              </a:rPr>
              <a:t>Requisitos funcionales.</a:t>
            </a:r>
            <a:endParaRPr sz="2400">
              <a:latin typeface="Times New Roman"/>
              <a:ea typeface="Times New Roman"/>
              <a:cs typeface="Times New Roman"/>
              <a:sym typeface="Times New Roman"/>
            </a:endParaRPr>
          </a:p>
        </p:txBody>
      </p:sp>
      <p:graphicFrame>
        <p:nvGraphicFramePr>
          <p:cNvPr id="170" name="Google Shape;170;p27"/>
          <p:cNvGraphicFramePr/>
          <p:nvPr/>
        </p:nvGraphicFramePr>
        <p:xfrm>
          <a:off x="518775" y="1211400"/>
          <a:ext cx="3000000" cy="3000000"/>
        </p:xfrm>
        <a:graphic>
          <a:graphicData uri="http://schemas.openxmlformats.org/drawingml/2006/table">
            <a:tbl>
              <a:tblPr bandRow="1">
                <a:noFill/>
                <a:tableStyleId>{C45FCEEC-E278-4AF0-A6EF-44E7F3DE1945}</a:tableStyleId>
              </a:tblPr>
              <a:tblGrid>
                <a:gridCol w="1511150"/>
                <a:gridCol w="6623275"/>
              </a:tblGrid>
              <a:tr h="6927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RF01</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Ingreso de Usuario </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latin typeface="Georgia"/>
                          <a:ea typeface="Georgia"/>
                          <a:cs typeface="Georgia"/>
                          <a:sym typeface="Georgia"/>
                        </a:rPr>
                        <a:t>Los usuarios deberán ingresar su nombre y password para</a:t>
                      </a:r>
                      <a:endParaRPr>
                        <a:latin typeface="Georgia"/>
                        <a:ea typeface="Georgia"/>
                        <a:cs typeface="Georgia"/>
                        <a:sym typeface="Georgia"/>
                      </a:endParaRPr>
                    </a:p>
                    <a:p>
                      <a:pPr indent="0" lvl="0" marL="0" rtl="0" algn="l">
                        <a:spcBef>
                          <a:spcPts val="0"/>
                        </a:spcBef>
                        <a:spcAft>
                          <a:spcPts val="0"/>
                        </a:spcAft>
                        <a:buNone/>
                      </a:pPr>
                      <a:r>
                        <a:rPr lang="es">
                          <a:latin typeface="Georgia"/>
                          <a:ea typeface="Georgia"/>
                          <a:cs typeface="Georgia"/>
                          <a:sym typeface="Georgia"/>
                        </a:rPr>
                        <a:t>ingresar al sistema</a:t>
                      </a:r>
                      <a:endParaRPr>
                        <a:latin typeface="Georgia"/>
                        <a:ea typeface="Georgia"/>
                        <a:cs typeface="Georgia"/>
                        <a:sym typeface="Georgia"/>
                      </a:endParaRPr>
                    </a:p>
                  </a:txBody>
                  <a:tcPr marT="0" marB="0" marR="68575" marL="68575"/>
                </a:tc>
              </a:tr>
              <a:tr h="692750">
                <a:tc>
                  <a:txBody>
                    <a:bodyPr/>
                    <a:lstStyle/>
                    <a:p>
                      <a:pPr indent="0" lvl="0" marL="0" rtl="0" algn="l">
                        <a:spcBef>
                          <a:spcPts val="0"/>
                        </a:spcBef>
                        <a:spcAft>
                          <a:spcPts val="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latin typeface="Georgia"/>
                          <a:ea typeface="Georgia"/>
                          <a:cs typeface="Georgia"/>
                          <a:sym typeface="Georgia"/>
                        </a:rPr>
                        <a:t>El sistema podrá ser consultado por cualquier persona</a:t>
                      </a:r>
                      <a:endParaRPr>
                        <a:latin typeface="Georgia"/>
                        <a:ea typeface="Georgia"/>
                        <a:cs typeface="Georgia"/>
                        <a:sym typeface="Georgia"/>
                      </a:endParaRPr>
                    </a:p>
                    <a:p>
                      <a:pPr indent="0" lvl="0" marL="0" rtl="0" algn="l">
                        <a:spcBef>
                          <a:spcPts val="0"/>
                        </a:spcBef>
                        <a:spcAft>
                          <a:spcPts val="0"/>
                        </a:spcAft>
                        <a:buNone/>
                      </a:pPr>
                      <a:r>
                        <a:rPr lang="es">
                          <a:latin typeface="Georgia"/>
                          <a:ea typeface="Georgia"/>
                          <a:cs typeface="Georgia"/>
                          <a:sym typeface="Georgia"/>
                        </a:rPr>
                        <a:t>dependiendo el rol que se le sea asignado.</a:t>
                      </a:r>
                      <a:endParaRPr>
                        <a:latin typeface="Georgia"/>
                        <a:ea typeface="Georgia"/>
                        <a:cs typeface="Georgia"/>
                        <a:sym typeface="Georgia"/>
                      </a:endParaRPr>
                    </a:p>
                  </a:txBody>
                  <a:tcPr marT="0" marB="0" marR="68575" marL="68575"/>
                </a:tc>
              </a:tr>
              <a:tr h="692750">
                <a:tc>
                  <a:txBody>
                    <a:bodyPr/>
                    <a:lstStyle/>
                    <a:p>
                      <a:pPr indent="0" lvl="0" marL="0" rtl="0" algn="l">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r>
              <a:tr h="46182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28"/>
          <p:cNvGraphicFramePr/>
          <p:nvPr/>
        </p:nvGraphicFramePr>
        <p:xfrm>
          <a:off x="547500" y="469075"/>
          <a:ext cx="3000000" cy="3000000"/>
        </p:xfrm>
        <a:graphic>
          <a:graphicData uri="http://schemas.openxmlformats.org/drawingml/2006/table">
            <a:tbl>
              <a:tblPr bandRow="1">
                <a:noFill/>
                <a:tableStyleId>{C45FCEEC-E278-4AF0-A6EF-44E7F3DE1945}</a:tableStyleId>
              </a:tblPr>
              <a:tblGrid>
                <a:gridCol w="1518675"/>
                <a:gridCol w="6656200"/>
              </a:tblGrid>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RF02</a:t>
                      </a:r>
                      <a:endParaRPr>
                        <a:latin typeface="Georgia"/>
                        <a:ea typeface="Georgia"/>
                        <a:cs typeface="Georgia"/>
                        <a:sym typeface="Georgia"/>
                      </a:endParaRPr>
                    </a:p>
                  </a:txBody>
                  <a:tcPr marT="0" marB="0" marR="68575" marL="68575"/>
                </a:tc>
              </a:tr>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Registro de pedidos.</a:t>
                      </a:r>
                      <a:endParaRPr>
                        <a:latin typeface="Georgia"/>
                        <a:ea typeface="Georgia"/>
                        <a:cs typeface="Georgia"/>
                        <a:sym typeface="Georgia"/>
                      </a:endParaRPr>
                    </a:p>
                  </a:txBody>
                  <a:tcPr marT="0" marB="0" marR="68575" marL="68575"/>
                </a:tc>
              </a:tr>
              <a:tr h="3947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S</a:t>
                      </a:r>
                      <a:r>
                        <a:rPr lang="es">
                          <a:latin typeface="Georgia"/>
                          <a:ea typeface="Georgia"/>
                          <a:cs typeface="Georgia"/>
                          <a:sym typeface="Georgia"/>
                        </a:rPr>
                        <a:t>e permitirá el registro de pedidos de compra con datos obligatorios completos.</a:t>
                      </a:r>
                      <a:endParaRPr>
                        <a:latin typeface="Georgia"/>
                        <a:ea typeface="Georgia"/>
                        <a:cs typeface="Georgia"/>
                        <a:sym typeface="Georgia"/>
                      </a:endParaRPr>
                    </a:p>
                  </a:txBody>
                  <a:tcPr marT="0" marB="0" marR="68575" marL="68575"/>
                </a:tc>
              </a:tr>
              <a:tr h="8705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S</a:t>
                      </a:r>
                      <a:r>
                        <a:rPr lang="es">
                          <a:latin typeface="Georgia"/>
                          <a:ea typeface="Georgia"/>
                          <a:cs typeface="Georgia"/>
                          <a:sym typeface="Georgia"/>
                        </a:rPr>
                        <a:t>e permitirá el registro de pedidos de compra con datos obligatorios completos, los cuales podrán completarse posteriormente modificando el pedido. antes de poder aprobarse los datos del pedido deben estar completos.</a:t>
                      </a:r>
                      <a:endParaRPr>
                        <a:latin typeface="Georgia"/>
                        <a:ea typeface="Georgia"/>
                        <a:cs typeface="Georgia"/>
                        <a:sym typeface="Georgia"/>
                      </a:endParaRPr>
                    </a:p>
                  </a:txBody>
                  <a:tcPr marT="0" marB="0" marR="68575" marL="68575"/>
                </a:tc>
              </a:tr>
              <a:tr h="10396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6448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9"/>
          <p:cNvGraphicFramePr/>
          <p:nvPr/>
        </p:nvGraphicFramePr>
        <p:xfrm>
          <a:off x="458975" y="484263"/>
          <a:ext cx="3000000" cy="3000000"/>
        </p:xfrm>
        <a:graphic>
          <a:graphicData uri="http://schemas.openxmlformats.org/drawingml/2006/table">
            <a:tbl>
              <a:tblPr bandRow="1">
                <a:noFill/>
                <a:tableStyleId>{C45FCEEC-E278-4AF0-A6EF-44E7F3DE1945}</a:tableStyleId>
              </a:tblPr>
              <a:tblGrid>
                <a:gridCol w="1572175"/>
                <a:gridCol w="6890475"/>
              </a:tblGrid>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RF03</a:t>
                      </a:r>
                      <a:endParaRPr>
                        <a:latin typeface="Georgia"/>
                        <a:ea typeface="Georgia"/>
                        <a:cs typeface="Georgia"/>
                        <a:sym typeface="Georgia"/>
                      </a:endParaRPr>
                    </a:p>
                  </a:txBody>
                  <a:tcPr marT="0" marB="0" marR="68575" marL="68575"/>
                </a:tc>
              </a:tr>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Listado de precio.</a:t>
                      </a:r>
                      <a:endParaRPr>
                        <a:latin typeface="Georgia"/>
                        <a:ea typeface="Georgia"/>
                        <a:cs typeface="Georgia"/>
                        <a:sym typeface="Georgia"/>
                      </a:endParaRPr>
                    </a:p>
                  </a:txBody>
                  <a:tcPr marT="0" marB="0" marR="68575" marL="68575"/>
                </a:tc>
              </a:tr>
              <a:tr h="6448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0"/>
                        </a:spcAft>
                        <a:buNone/>
                      </a:pPr>
                      <a:r>
                        <a:rPr lang="es">
                          <a:latin typeface="Georgia"/>
                          <a:ea typeface="Georgia"/>
                          <a:cs typeface="Georgia"/>
                          <a:sym typeface="Georgia"/>
                        </a:rPr>
                        <a:t>El sistema debe manejar listas de precios.</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r>
              <a:tr h="10133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just">
                        <a:spcBef>
                          <a:spcPts val="640"/>
                        </a:spcBef>
                        <a:spcAft>
                          <a:spcPts val="0"/>
                        </a:spcAft>
                        <a:buNone/>
                      </a:pPr>
                      <a:r>
                        <a:rPr lang="es">
                          <a:latin typeface="Georgia"/>
                          <a:ea typeface="Georgia"/>
                          <a:cs typeface="Georgia"/>
                          <a:sym typeface="Georgia"/>
                        </a:rPr>
                        <a:t>El sistema debe manejar listas de precios donde los usuarios podrán ver los productos que están en el inventario y sus precios. El administrador  podrá agregar, modificar o eliminar listas de precios.</a:t>
                      </a:r>
                      <a:endParaRPr>
                        <a:latin typeface="Georgia"/>
                        <a:ea typeface="Georgia"/>
                        <a:cs typeface="Georgia"/>
                        <a:sym typeface="Georgia"/>
                      </a:endParaRPr>
                    </a:p>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8659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54352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0"/>
          <p:cNvGraphicFramePr/>
          <p:nvPr/>
        </p:nvGraphicFramePr>
        <p:xfrm>
          <a:off x="361113" y="494225"/>
          <a:ext cx="3000000" cy="3000000"/>
        </p:xfrm>
        <a:graphic>
          <a:graphicData uri="http://schemas.openxmlformats.org/drawingml/2006/table">
            <a:tbl>
              <a:tblPr bandRow="1">
                <a:noFill/>
                <a:tableStyleId>{C45FCEEC-E278-4AF0-A6EF-44E7F3DE1945}</a:tableStyleId>
              </a:tblPr>
              <a:tblGrid>
                <a:gridCol w="1564550"/>
                <a:gridCol w="6857225"/>
              </a:tblGrid>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RF4</a:t>
                      </a:r>
                      <a:endParaRPr>
                        <a:latin typeface="Georgia"/>
                        <a:ea typeface="Georgia"/>
                        <a:cs typeface="Georgia"/>
                        <a:sym typeface="Georgia"/>
                      </a:endParaRPr>
                    </a:p>
                  </a:txBody>
                  <a:tcPr marT="0" marB="0" marR="68575" marL="68575"/>
                </a:tc>
              </a:tr>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a:t>
                      </a:r>
                      <a:endParaRPr>
                        <a:latin typeface="Georgia"/>
                        <a:ea typeface="Georgia"/>
                        <a:cs typeface="Georgia"/>
                        <a:sym typeface="Georgia"/>
                      </a:endParaRPr>
                    </a:p>
                  </a:txBody>
                  <a:tcPr marT="0" marB="0" marR="68575" marL="68575"/>
                </a:tc>
              </a:tr>
              <a:tr h="5699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 del sistema cuando ocurra algunos eventos.</a:t>
                      </a:r>
                      <a:endParaRPr>
                        <a:latin typeface="Georgia"/>
                        <a:ea typeface="Georgia"/>
                        <a:cs typeface="Georgia"/>
                        <a:sym typeface="Georgia"/>
                      </a:endParaRPr>
                    </a:p>
                  </a:txBody>
                  <a:tcPr marT="0" marB="0" marR="68575" marL="68575"/>
                </a:tc>
              </a:tr>
              <a:tr h="103370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enviará una alerta al administrador del sistema cuando ocurra alguno de los siguientes eventos: Registro de nueva cuenta, ingreso al sistema por parte del cliente, 2 o más intentos fallidos en el ingreso de la contraseña de usuario y cambio de contraseña de usuario.</a:t>
                      </a:r>
                      <a:endParaRPr>
                        <a:latin typeface="Georgia"/>
                        <a:ea typeface="Georgia"/>
                        <a:cs typeface="Georgia"/>
                        <a:sym typeface="Georgia"/>
                      </a:endParaRPr>
                    </a:p>
                  </a:txBody>
                  <a:tcPr marT="0" marB="0" marR="68575" marL="68575"/>
                </a:tc>
              </a:tr>
              <a:tr h="942675">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5846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1"/>
          <p:cNvGraphicFramePr/>
          <p:nvPr/>
        </p:nvGraphicFramePr>
        <p:xfrm>
          <a:off x="446900" y="525950"/>
          <a:ext cx="3000000" cy="3000000"/>
        </p:xfrm>
        <a:graphic>
          <a:graphicData uri="http://schemas.openxmlformats.org/drawingml/2006/table">
            <a:tbl>
              <a:tblPr bandRow="1">
                <a:noFill/>
                <a:tableStyleId>{C45FCEEC-E278-4AF0-A6EF-44E7F3DE1945}</a:tableStyleId>
              </a:tblPr>
              <a:tblGrid>
                <a:gridCol w="1540525"/>
                <a:gridCol w="6751950"/>
              </a:tblGrid>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RF5</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Gestión de módulo de producción diaria.</a:t>
                      </a:r>
                      <a:endParaRPr>
                        <a:latin typeface="Georgia"/>
                        <a:ea typeface="Georgia"/>
                        <a:cs typeface="Georgia"/>
                        <a:sym typeface="Georgia"/>
                      </a:endParaRPr>
                    </a:p>
                  </a:txBody>
                  <a:tcPr marT="0" marB="0" marR="68575" marL="68575"/>
                </a:tc>
              </a:tr>
              <a:tr h="584975">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Característica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Registrará la producción </a:t>
                      </a:r>
                      <a:r>
                        <a:rPr lang="es">
                          <a:latin typeface="Georgia"/>
                          <a:ea typeface="Georgia"/>
                          <a:cs typeface="Georgia"/>
                          <a:sym typeface="Georgia"/>
                        </a:rPr>
                        <a:t>diaria</a:t>
                      </a:r>
                      <a:r>
                        <a:rPr lang="es">
                          <a:latin typeface="Georgia"/>
                          <a:ea typeface="Georgia"/>
                          <a:cs typeface="Georgia"/>
                          <a:sym typeface="Georgia"/>
                        </a:rPr>
                        <a:t> de las compras dentro del sistema. </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Descripción del requerimiento</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El sistema debe entregar al usuario la capacidad para gestionar el módulo de producción diaria y almacenar los cambios que este realice.</a:t>
                      </a:r>
                      <a:endParaRPr>
                        <a:latin typeface="Georgia"/>
                        <a:ea typeface="Georgia"/>
                        <a:cs typeface="Georgia"/>
                        <a:sym typeface="Georgia"/>
                      </a:endParaRPr>
                    </a:p>
                  </a:txBody>
                  <a:tcPr marT="0" marB="0" marR="68575" marL="68575"/>
                </a:tc>
              </a:tr>
              <a:tr h="1026950">
                <a:tc>
                  <a:txBody>
                    <a:bodyPr/>
                    <a:lstStyle/>
                    <a:p>
                      <a:pPr indent="0" lvl="0" marL="0" rtl="0" algn="l">
                        <a:lnSpc>
                          <a:spcPct val="107916"/>
                        </a:lnSpc>
                        <a:spcBef>
                          <a:spcPts val="0"/>
                        </a:spcBef>
                        <a:spcAft>
                          <a:spcPts val="0"/>
                        </a:spcAft>
                        <a:buNone/>
                      </a:pPr>
                      <a:r>
                        <a:rPr lang="es">
                          <a:latin typeface="Georgia"/>
                          <a:ea typeface="Georgia"/>
                          <a:cs typeface="Georgia"/>
                          <a:sym typeface="Georgia"/>
                        </a:rPr>
                        <a:t>Requerimientos no funcionales </a:t>
                      </a:r>
                      <a:endParaRPr>
                        <a:latin typeface="Georgia"/>
                        <a:ea typeface="Georgia"/>
                        <a:cs typeface="Georgia"/>
                        <a:sym typeface="Georgia"/>
                      </a:endParaRPr>
                    </a:p>
                    <a:p>
                      <a:pPr indent="0" lvl="0" marL="0" rtl="0" algn="l">
                        <a:lnSpc>
                          <a:spcPct val="107916"/>
                        </a:lnSpc>
                        <a:spcBef>
                          <a:spcPts val="800"/>
                        </a:spcBef>
                        <a:spcAft>
                          <a:spcPts val="800"/>
                        </a:spcAft>
                        <a:buNone/>
                      </a:pPr>
                      <a:r>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t/>
                      </a:r>
                      <a:endParaRPr>
                        <a:latin typeface="Georgia"/>
                        <a:ea typeface="Georgia"/>
                        <a:cs typeface="Georgia"/>
                        <a:sym typeface="Georgia"/>
                      </a:endParaRPr>
                    </a:p>
                  </a:txBody>
                  <a:tcPr marT="0" marB="0" marR="68575" marL="68575"/>
                </a:tc>
              </a:tr>
              <a:tr h="636950">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lnSpc>
                          <a:spcPct val="107916"/>
                        </a:lnSpc>
                        <a:spcBef>
                          <a:spcPts val="0"/>
                        </a:spcBef>
                        <a:spcAft>
                          <a:spcPts val="80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5440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00">
                <a:latin typeface="Georgia"/>
                <a:ea typeface="Georgia"/>
                <a:cs typeface="Georgia"/>
                <a:sym typeface="Georgia"/>
              </a:rPr>
              <a:t>Tabla de contenido.</a:t>
            </a:r>
            <a:endParaRPr sz="2400">
              <a:latin typeface="Georgia"/>
              <a:ea typeface="Georgia"/>
              <a:cs typeface="Georgia"/>
              <a:sym typeface="Georgia"/>
            </a:endParaRPr>
          </a:p>
        </p:txBody>
      </p:sp>
      <p:sp>
        <p:nvSpPr>
          <p:cNvPr id="80" name="Google Shape;80;p14"/>
          <p:cNvSpPr txBox="1"/>
          <p:nvPr>
            <p:ph idx="1" type="body"/>
          </p:nvPr>
        </p:nvSpPr>
        <p:spPr>
          <a:xfrm>
            <a:off x="394900" y="1211350"/>
            <a:ext cx="6321600" cy="33249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Planteamiento el problema.</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Objetivo general.</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Objetivo específico.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Justificación.</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Delimitación y alcance.</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Técnicas</a:t>
            </a:r>
            <a:r>
              <a:rPr lang="es" sz="1500">
                <a:latin typeface="Georgia"/>
                <a:ea typeface="Georgia"/>
                <a:cs typeface="Georgia"/>
                <a:sym typeface="Georgia"/>
              </a:rPr>
              <a:t> y </a:t>
            </a:r>
            <a:r>
              <a:rPr lang="es" sz="1500">
                <a:latin typeface="Georgia"/>
                <a:ea typeface="Georgia"/>
                <a:cs typeface="Georgia"/>
                <a:sym typeface="Georgia"/>
              </a:rPr>
              <a:t>recolección</a:t>
            </a:r>
            <a:r>
              <a:rPr lang="es" sz="1500">
                <a:latin typeface="Georgia"/>
                <a:ea typeface="Georgia"/>
                <a:cs typeface="Georgia"/>
                <a:sym typeface="Georgia"/>
              </a:rPr>
              <a:t> de datos.</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Mapa de procesos Bpmn actual.</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Mapa de procesos Bpmn propuesto.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Requisitos de software.</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UML casos de uso.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Versionamiento.</a:t>
            </a:r>
            <a:endParaRPr sz="1500">
              <a:latin typeface="Georgia"/>
              <a:ea typeface="Georgia"/>
              <a:cs typeface="Georgia"/>
              <a:sym typeface="Georgia"/>
            </a:endParaRPr>
          </a:p>
          <a:p>
            <a:pPr indent="-323850" lvl="0" marL="457200" rtl="0" algn="just">
              <a:spcBef>
                <a:spcPts val="0"/>
              </a:spcBef>
              <a:spcAft>
                <a:spcPts val="0"/>
              </a:spcAft>
              <a:buSzPts val="1500"/>
              <a:buFont typeface="Georgia"/>
              <a:buAutoNum type="arabicPeriod"/>
            </a:pPr>
            <a:r>
              <a:rPr lang="es" sz="1500">
                <a:latin typeface="Georgia"/>
                <a:ea typeface="Georgia"/>
                <a:cs typeface="Georgia"/>
                <a:sym typeface="Georgia"/>
              </a:rPr>
              <a:t>Referencias </a:t>
            </a:r>
            <a:r>
              <a:rPr lang="es" sz="1500">
                <a:latin typeface="Georgia"/>
                <a:ea typeface="Georgia"/>
                <a:cs typeface="Georgia"/>
                <a:sym typeface="Georgia"/>
              </a:rPr>
              <a:t>bibliográficas</a:t>
            </a:r>
            <a:r>
              <a:rPr lang="es" sz="1500">
                <a:latin typeface="Georgia"/>
                <a:ea typeface="Georgia"/>
                <a:cs typeface="Georgia"/>
                <a:sym typeface="Georgia"/>
              </a:rPr>
              <a:t>. </a:t>
            </a:r>
            <a:endParaRPr sz="1500">
              <a:latin typeface="Georgia"/>
              <a:ea typeface="Georgia"/>
              <a:cs typeface="Georgia"/>
              <a:sym typeface="Georgia"/>
            </a:endParaRPr>
          </a:p>
        </p:txBody>
      </p:sp>
      <p:pic>
        <p:nvPicPr>
          <p:cNvPr id="81" name="Google Shape;81;p14"/>
          <p:cNvPicPr preferRelativeResize="0"/>
          <p:nvPr/>
        </p:nvPicPr>
        <p:blipFill>
          <a:blip r:embed="rId3">
            <a:alphaModFix/>
          </a:blip>
          <a:stretch>
            <a:fillRect/>
          </a:stretch>
        </p:blipFill>
        <p:spPr>
          <a:xfrm>
            <a:off x="4800025" y="575950"/>
            <a:ext cx="3418100" cy="3418100"/>
          </a:xfrm>
          <a:prstGeom prst="rect">
            <a:avLst/>
          </a:prstGeom>
          <a:noFill/>
          <a:ln>
            <a:noFill/>
          </a:ln>
        </p:spPr>
      </p:pic>
      <p:sp>
        <p:nvSpPr>
          <p:cNvPr id="82" name="Google Shape;82;p14"/>
          <p:cNvSpPr txBox="1"/>
          <p:nvPr/>
        </p:nvSpPr>
        <p:spPr>
          <a:xfrm>
            <a:off x="5373375" y="4080325"/>
            <a:ext cx="21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2400250" y="4685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Requisitos no funcionales.</a:t>
            </a:r>
            <a:endParaRPr sz="2400">
              <a:latin typeface="Georgia"/>
              <a:ea typeface="Georgia"/>
              <a:cs typeface="Georgia"/>
              <a:sym typeface="Georgia"/>
            </a:endParaRPr>
          </a:p>
        </p:txBody>
      </p:sp>
      <p:graphicFrame>
        <p:nvGraphicFramePr>
          <p:cNvPr id="196" name="Google Shape;196;p32"/>
          <p:cNvGraphicFramePr/>
          <p:nvPr/>
        </p:nvGraphicFramePr>
        <p:xfrm>
          <a:off x="526338" y="1169350"/>
          <a:ext cx="3000000" cy="3000000"/>
        </p:xfrm>
        <a:graphic>
          <a:graphicData uri="http://schemas.openxmlformats.org/drawingml/2006/table">
            <a:tbl>
              <a:tblPr bandRow="1">
                <a:noFill/>
                <a:tableStyleId>{C45FCEEC-E278-4AF0-A6EF-44E7F3DE1945}</a:tableStyleId>
              </a:tblPr>
              <a:tblGrid>
                <a:gridCol w="1684625"/>
                <a:gridCol w="6406700"/>
              </a:tblGrid>
              <a:tr h="6934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RNF01</a:t>
                      </a:r>
                      <a:endParaRPr>
                        <a:latin typeface="Georgia"/>
                        <a:ea typeface="Georgia"/>
                        <a:cs typeface="Georgia"/>
                        <a:sym typeface="Georgia"/>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validación</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llenar los campos  de </a:t>
                      </a:r>
                      <a:r>
                        <a:rPr lang="es"/>
                        <a:t>formulario</a:t>
                      </a:r>
                      <a:r>
                        <a:rPr lang="es"/>
                        <a:t> que el sistema pide para verificar la </a:t>
                      </a:r>
                      <a:r>
                        <a:rPr lang="es"/>
                        <a:t>información</a:t>
                      </a:r>
                      <a:r>
                        <a:rPr lang="es"/>
                        <a:t> </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lnSpc>
                          <a:spcPct val="115000"/>
                        </a:lnSpc>
                        <a:spcBef>
                          <a:spcPts val="1200"/>
                        </a:spcBef>
                        <a:spcAft>
                          <a:spcPts val="0"/>
                        </a:spcAft>
                        <a:buClr>
                          <a:schemeClr val="dk2"/>
                        </a:buClr>
                        <a:buSzPts val="1100"/>
                        <a:buFont typeface="Arial"/>
                        <a:buNone/>
                      </a:pPr>
                      <a:r>
                        <a:rPr lang="es"/>
                        <a:t>El sistema debe indicar que es obligatoria llenar todos los campos de formularios para su registro </a:t>
                      </a:r>
                      <a:endParaRPr/>
                    </a:p>
                    <a:p>
                      <a:pPr indent="0" lvl="0" marL="0" rtl="0" algn="l">
                        <a:spcBef>
                          <a:spcPts val="1200"/>
                        </a:spcBef>
                        <a:spcAft>
                          <a:spcPts val="0"/>
                        </a:spcAft>
                        <a:buNone/>
                      </a:pPr>
                      <a:r>
                        <a:t/>
                      </a:r>
                      <a:endParaRPr/>
                    </a:p>
                  </a:txBody>
                  <a:tcPr marT="0" marB="0" marR="68575" marL="68575"/>
                </a:tc>
              </a:tr>
              <a:tr h="6934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33"/>
          <p:cNvGraphicFramePr/>
          <p:nvPr/>
        </p:nvGraphicFramePr>
        <p:xfrm>
          <a:off x="619350" y="615413"/>
          <a:ext cx="3000000" cy="3000000"/>
        </p:xfrm>
        <a:graphic>
          <a:graphicData uri="http://schemas.openxmlformats.org/drawingml/2006/table">
            <a:tbl>
              <a:tblPr bandRow="1">
                <a:noFill/>
                <a:tableStyleId>{C45FCEEC-E278-4AF0-A6EF-44E7F3DE1945}</a:tableStyleId>
              </a:tblPr>
              <a:tblGrid>
                <a:gridCol w="1720500"/>
                <a:gridCol w="6543225"/>
              </a:tblGrid>
              <a:tr h="782525">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RNF02</a:t>
                      </a:r>
                      <a:endParaRPr>
                        <a:latin typeface="Georgia"/>
                        <a:ea typeface="Georgia"/>
                        <a:cs typeface="Georgia"/>
                        <a:sym typeface="Georgia"/>
                      </a:endParaRPr>
                    </a:p>
                  </a:txBody>
                  <a:tcPr marT="0" marB="0" marR="68575" marL="68575"/>
                </a:tc>
              </a:tr>
              <a:tr h="78252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Disponibilidad  </a:t>
                      </a:r>
                      <a:endParaRPr/>
                    </a:p>
                  </a:txBody>
                  <a:tcPr marT="0" marB="0" marR="68575" marL="68575"/>
                </a:tc>
              </a:tr>
              <a:tr h="4584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El sistemas deben respaldarse cada 24 horas</a:t>
                      </a:r>
                      <a:endParaRPr/>
                    </a:p>
                  </a:txBody>
                  <a:tcPr marT="0" marB="0" marR="68575" marL="68575"/>
                </a:tc>
              </a:tr>
              <a:tr h="117382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t>El sistema </a:t>
                      </a:r>
                      <a:r>
                        <a:rPr lang="es"/>
                        <a:t>deberá</a:t>
                      </a:r>
                      <a:r>
                        <a:rPr lang="es"/>
                        <a:t> </a:t>
                      </a:r>
                      <a:r>
                        <a:rPr lang="es"/>
                        <a:t>funcionar</a:t>
                      </a:r>
                      <a:r>
                        <a:rPr lang="es"/>
                        <a:t> las 24 horas del </a:t>
                      </a:r>
                      <a:r>
                        <a:rPr lang="es"/>
                        <a:t>día</a:t>
                      </a:r>
                      <a:r>
                        <a:rPr lang="es"/>
                        <a:t> y las 7 dias ala semana</a:t>
                      </a:r>
                      <a:endParaRPr/>
                    </a:p>
                  </a:txBody>
                  <a:tcPr marT="0" marB="0" marR="68575" marL="68575"/>
                </a:tc>
              </a:tr>
              <a:tr h="78252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34"/>
          <p:cNvGraphicFramePr/>
          <p:nvPr/>
        </p:nvGraphicFramePr>
        <p:xfrm>
          <a:off x="337225" y="594363"/>
          <a:ext cx="3000000" cy="3000000"/>
        </p:xfrm>
        <a:graphic>
          <a:graphicData uri="http://schemas.openxmlformats.org/drawingml/2006/table">
            <a:tbl>
              <a:tblPr bandRow="1">
                <a:noFill/>
                <a:tableStyleId>{C45FCEEC-E278-4AF0-A6EF-44E7F3DE1945}</a:tableStyleId>
              </a:tblPr>
              <a:tblGrid>
                <a:gridCol w="1770350"/>
                <a:gridCol w="6732775"/>
              </a:tblGrid>
              <a:tr h="7190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RNF03</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a:t>
                      </a:r>
                      <a:r>
                        <a:rPr lang="es">
                          <a:latin typeface="Georgia"/>
                          <a:ea typeface="Georgia"/>
                          <a:cs typeface="Georgia"/>
                          <a:sym typeface="Georgia"/>
                        </a:rPr>
                        <a:t>dentifican ataques de seguridad.</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El sistema debe restringir el acceso a personas ajenas al área de despacho del negocio.</a:t>
                      </a:r>
                      <a:endParaRPr>
                        <a:latin typeface="Georgia"/>
                        <a:ea typeface="Georgia"/>
                        <a:cs typeface="Georgia"/>
                        <a:sym typeface="Georgia"/>
                      </a:endParaRPr>
                    </a:p>
                  </a:txBody>
                  <a:tcPr marT="0" marB="0" marR="68575" marL="68575"/>
                </a:tc>
              </a:tr>
              <a:tr h="107857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Si se identifican ataques de seguridad o brecha del sistema, el mismo no continuará operando hasta ser desbloqueado por un administrador de seguridad.</a:t>
                      </a:r>
                      <a:endParaRPr>
                        <a:latin typeface="Georgia"/>
                        <a:ea typeface="Georgia"/>
                        <a:cs typeface="Georgia"/>
                        <a:sym typeface="Georgia"/>
                      </a:endParaRPr>
                    </a:p>
                  </a:txBody>
                  <a:tcPr marT="0" marB="0" marR="68575" marL="68575"/>
                </a:tc>
              </a:tr>
              <a:tr h="7190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p35"/>
          <p:cNvGraphicFramePr/>
          <p:nvPr/>
        </p:nvGraphicFramePr>
        <p:xfrm>
          <a:off x="641275" y="506175"/>
          <a:ext cx="3000000" cy="3000000"/>
        </p:xfrm>
        <a:graphic>
          <a:graphicData uri="http://schemas.openxmlformats.org/drawingml/2006/table">
            <a:tbl>
              <a:tblPr bandRow="1">
                <a:noFill/>
                <a:tableStyleId>{C45FCEEC-E278-4AF0-A6EF-44E7F3DE1945}</a:tableStyleId>
              </a:tblPr>
              <a:tblGrid>
                <a:gridCol w="1636775"/>
                <a:gridCol w="6224675"/>
              </a:tblGrid>
              <a:tr h="930475">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RNF04</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Interfaz del sistema.</a:t>
                      </a:r>
                      <a:endParaRPr>
                        <a:latin typeface="Georgia"/>
                        <a:ea typeface="Georgia"/>
                        <a:cs typeface="Georgia"/>
                        <a:sym typeface="Georgia"/>
                      </a:endParaRPr>
                    </a:p>
                  </a:txBody>
                  <a:tcPr marT="0" marB="0" marR="68575" marL="68575"/>
                </a:tc>
              </a:tr>
              <a:tr h="4652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La interfaz del sistema debe ser fácil de usar y de manera intuitiva.</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El sistema debe facilitar la utilización tanto para personas inexpertas como para usuarios con experiencia.</a:t>
                      </a:r>
                      <a:endParaRPr>
                        <a:latin typeface="Georgia"/>
                        <a:ea typeface="Georgia"/>
                        <a:cs typeface="Georgia"/>
                        <a:sym typeface="Georgia"/>
                      </a:endParaRPr>
                    </a:p>
                  </a:txBody>
                  <a:tcPr marT="0" marB="0" marR="68575" marL="68575"/>
                </a:tc>
              </a:tr>
              <a:tr h="930475">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36"/>
          <p:cNvGraphicFramePr/>
          <p:nvPr/>
        </p:nvGraphicFramePr>
        <p:xfrm>
          <a:off x="705950" y="813300"/>
          <a:ext cx="3000000" cy="3000000"/>
        </p:xfrm>
        <a:graphic>
          <a:graphicData uri="http://schemas.openxmlformats.org/drawingml/2006/table">
            <a:tbl>
              <a:tblPr bandRow="1">
                <a:noFill/>
                <a:tableStyleId>{C45FCEEC-E278-4AF0-A6EF-44E7F3DE1945}</a:tableStyleId>
              </a:tblPr>
              <a:tblGrid>
                <a:gridCol w="1663675"/>
                <a:gridCol w="6327075"/>
              </a:tblGrid>
              <a:tr h="807450">
                <a:tc>
                  <a:txBody>
                    <a:bodyPr/>
                    <a:lstStyle/>
                    <a:p>
                      <a:pPr indent="0" lvl="0" marL="0" rtl="0" algn="l">
                        <a:spcBef>
                          <a:spcPts val="0"/>
                        </a:spcBef>
                        <a:spcAft>
                          <a:spcPts val="0"/>
                        </a:spcAft>
                        <a:buNone/>
                      </a:pPr>
                      <a:r>
                        <a:rPr lang="es">
                          <a:latin typeface="Georgia"/>
                          <a:ea typeface="Georgia"/>
                          <a:cs typeface="Georgia"/>
                          <a:sym typeface="Georgia"/>
                        </a:rPr>
                        <a:t>Identificación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RNF05</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Nombre del requerimiento</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Accesibilidad.</a:t>
                      </a:r>
                      <a:endParaRPr>
                        <a:latin typeface="Georgia"/>
                        <a:ea typeface="Georgia"/>
                        <a:cs typeface="Georgia"/>
                        <a:sym typeface="Georgia"/>
                      </a:endParaRPr>
                    </a:p>
                  </a:txBody>
                  <a:tcPr marT="0" marB="0" marR="68575" marL="68575"/>
                </a:tc>
              </a:tr>
              <a:tr h="403725">
                <a:tc>
                  <a:txBody>
                    <a:bodyPr/>
                    <a:lstStyle/>
                    <a:p>
                      <a:pPr indent="0" lvl="0" marL="0" rtl="0" algn="l">
                        <a:spcBef>
                          <a:spcPts val="0"/>
                        </a:spcBef>
                        <a:spcAft>
                          <a:spcPts val="0"/>
                        </a:spcAft>
                        <a:buNone/>
                      </a:pPr>
                      <a:r>
                        <a:rPr lang="es">
                          <a:latin typeface="Georgia"/>
                          <a:ea typeface="Georgia"/>
                          <a:cs typeface="Georgia"/>
                          <a:sym typeface="Georgia"/>
                        </a:rPr>
                        <a:t>Característica</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Mejorar los tiempos de respuesta al usuario y a eventos.</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Descripción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Las consultas deben realizarse en menos de 10 segundos.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txBody>
                  <a:tcPr marT="0" marB="0" marR="68575" marL="68575"/>
                </a:tc>
              </a:tr>
              <a:tr h="807450">
                <a:tc>
                  <a:txBody>
                    <a:bodyPr/>
                    <a:lstStyle/>
                    <a:p>
                      <a:pPr indent="0" lvl="0" marL="0" rtl="0" algn="l">
                        <a:spcBef>
                          <a:spcPts val="0"/>
                        </a:spcBef>
                        <a:spcAft>
                          <a:spcPts val="0"/>
                        </a:spcAft>
                        <a:buNone/>
                      </a:pPr>
                      <a:r>
                        <a:rPr lang="es">
                          <a:latin typeface="Georgia"/>
                          <a:ea typeface="Georgia"/>
                          <a:cs typeface="Georgia"/>
                          <a:sym typeface="Georgia"/>
                        </a:rPr>
                        <a:t>Prioridad del requerimiento </a:t>
                      </a:r>
                      <a:endParaRPr>
                        <a:latin typeface="Georgia"/>
                        <a:ea typeface="Georgia"/>
                        <a:cs typeface="Georgia"/>
                        <a:sym typeface="Georgia"/>
                      </a:endParaRPr>
                    </a:p>
                  </a:txBody>
                  <a:tcPr marT="0" marB="0" marR="68575" marL="68575"/>
                </a:tc>
                <a:tc>
                  <a:txBody>
                    <a:bodyPr/>
                    <a:lstStyle/>
                    <a:p>
                      <a:pPr indent="0" lvl="0" marL="0" rtl="0" algn="l">
                        <a:spcBef>
                          <a:spcPts val="0"/>
                        </a:spcBef>
                        <a:spcAft>
                          <a:spcPts val="0"/>
                        </a:spcAft>
                        <a:buNone/>
                      </a:pPr>
                      <a:r>
                        <a:rPr lang="es">
                          <a:latin typeface="Georgia"/>
                          <a:ea typeface="Georgia"/>
                          <a:cs typeface="Georgia"/>
                          <a:sym typeface="Georgia"/>
                        </a:rPr>
                        <a:t>alta</a:t>
                      </a:r>
                      <a:endParaRPr>
                        <a:latin typeface="Georgia"/>
                        <a:ea typeface="Georgia"/>
                        <a:cs typeface="Georgia"/>
                        <a:sym typeface="Georgia"/>
                      </a:endParaRPr>
                    </a:p>
                  </a:txBody>
                  <a:tcPr marT="0" marB="0"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UML casos de uso.</a:t>
            </a:r>
            <a:endParaRPr sz="2400">
              <a:latin typeface="Georgia"/>
              <a:ea typeface="Georgia"/>
              <a:cs typeface="Georgia"/>
              <a:sym typeface="Georgia"/>
            </a:endParaRPr>
          </a:p>
        </p:txBody>
      </p:sp>
      <p:sp>
        <p:nvSpPr>
          <p:cNvPr id="222" name="Google Shape;222;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400">
                <a:solidFill>
                  <a:srgbClr val="282C33"/>
                </a:solidFill>
                <a:latin typeface="Georgia"/>
                <a:ea typeface="Georgia"/>
                <a:cs typeface="Georgia"/>
                <a:sym typeface="Georgia"/>
              </a:rPr>
              <a:t>El Lenguaje Unificado de Modelado (UML) fue creado para forjar un lenguaje de modelado visual común y semántica y sintácticamente rico para la arquitectura, el diseño y la implementación de sistemas de software complejos, tanto en estructura como en comportamiento. </a:t>
            </a:r>
            <a:r>
              <a:rPr lang="es" sz="1400">
                <a:latin typeface="Georgia"/>
                <a:ea typeface="Georgia"/>
                <a:cs typeface="Georgia"/>
                <a:sym typeface="Georgia"/>
              </a:rPr>
              <a:t>( lucidchart 2021).</a:t>
            </a:r>
            <a:endParaRPr sz="2300">
              <a:solidFill>
                <a:srgbClr val="FF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2400250" y="359425"/>
            <a:ext cx="6321600" cy="4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latin typeface="Georgia"/>
                <a:ea typeface="Georgia"/>
                <a:cs typeface="Georgia"/>
                <a:sym typeface="Georgia"/>
              </a:rPr>
              <a:t>Casos de uso UML.</a:t>
            </a:r>
            <a:endParaRPr sz="2400">
              <a:latin typeface="Georgia"/>
              <a:ea typeface="Georgia"/>
              <a:cs typeface="Georgia"/>
              <a:sym typeface="Georgia"/>
            </a:endParaRPr>
          </a:p>
        </p:txBody>
      </p:sp>
      <p:pic>
        <p:nvPicPr>
          <p:cNvPr id="228" name="Google Shape;228;p38"/>
          <p:cNvPicPr preferRelativeResize="0"/>
          <p:nvPr/>
        </p:nvPicPr>
        <p:blipFill>
          <a:blip r:embed="rId3">
            <a:alphaModFix/>
          </a:blip>
          <a:stretch>
            <a:fillRect/>
          </a:stretch>
        </p:blipFill>
        <p:spPr>
          <a:xfrm>
            <a:off x="371825" y="842725"/>
            <a:ext cx="8254375" cy="410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9"/>
          <p:cNvPicPr preferRelativeResize="0"/>
          <p:nvPr/>
        </p:nvPicPr>
        <p:blipFill>
          <a:blip r:embed="rId3">
            <a:alphaModFix/>
          </a:blip>
          <a:stretch>
            <a:fillRect/>
          </a:stretch>
        </p:blipFill>
        <p:spPr>
          <a:xfrm>
            <a:off x="470050" y="131975"/>
            <a:ext cx="8405374" cy="464106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1411200" y="255162"/>
            <a:ext cx="6321599" cy="4633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1240175" y="192700"/>
            <a:ext cx="6401224" cy="461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60075" y="2886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Planteamiento del problema.</a:t>
            </a:r>
            <a:endParaRPr sz="2400">
              <a:latin typeface="Georgia"/>
              <a:ea typeface="Georgia"/>
              <a:cs typeface="Georgia"/>
              <a:sym typeface="Georgia"/>
            </a:endParaRPr>
          </a:p>
        </p:txBody>
      </p:sp>
      <p:sp>
        <p:nvSpPr>
          <p:cNvPr id="88" name="Google Shape;88;p15"/>
          <p:cNvSpPr txBox="1"/>
          <p:nvPr>
            <p:ph idx="1" type="body"/>
          </p:nvPr>
        </p:nvSpPr>
        <p:spPr>
          <a:xfrm>
            <a:off x="172400" y="924025"/>
            <a:ext cx="5646300" cy="349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2"/>
              </a:buClr>
              <a:buSzPts val="275"/>
              <a:buFont typeface="Arial"/>
              <a:buNone/>
            </a:pPr>
            <a:r>
              <a:rPr lang="es" sz="5600">
                <a:latin typeface="Georgia"/>
                <a:ea typeface="Georgia"/>
                <a:cs typeface="Georgia"/>
                <a:sym typeface="Georgia"/>
              </a:rPr>
              <a:t>¿</a:t>
            </a:r>
            <a:r>
              <a:rPr lang="es" sz="5600">
                <a:latin typeface="Georgia"/>
                <a:ea typeface="Georgia"/>
                <a:cs typeface="Georgia"/>
                <a:sym typeface="Georgia"/>
              </a:rPr>
              <a:t>Qué</a:t>
            </a:r>
            <a:r>
              <a:rPr lang="es" sz="5600">
                <a:latin typeface="Georgia"/>
                <a:ea typeface="Georgia"/>
                <a:cs typeface="Georgia"/>
                <a:sym typeface="Georgia"/>
              </a:rPr>
              <a:t> características debe tener un sistema de información para gestionar el sistema de  inventarios en la importadora LD?</a:t>
            </a:r>
            <a:endParaRPr sz="5600">
              <a:latin typeface="Georgia"/>
              <a:ea typeface="Georgia"/>
              <a:cs typeface="Georgia"/>
              <a:sym typeface="Georgia"/>
            </a:endParaRPr>
          </a:p>
          <a:p>
            <a:pPr indent="0" lvl="0" marL="0" rtl="0" algn="just">
              <a:lnSpc>
                <a:spcPct val="150000"/>
              </a:lnSpc>
              <a:spcBef>
                <a:spcPts val="1200"/>
              </a:spcBef>
              <a:spcAft>
                <a:spcPts val="0"/>
              </a:spcAft>
              <a:buNone/>
            </a:pPr>
            <a:r>
              <a:rPr lang="es" sz="5600">
                <a:latin typeface="Georgia"/>
                <a:ea typeface="Georgia"/>
                <a:cs typeface="Georgia"/>
                <a:sym typeface="Georgia"/>
              </a:rPr>
              <a:t>Una pequeña empresa en la ciudad de </a:t>
            </a:r>
            <a:r>
              <a:rPr lang="es" sz="5600">
                <a:latin typeface="Georgia"/>
                <a:ea typeface="Georgia"/>
                <a:cs typeface="Georgia"/>
                <a:sym typeface="Georgia"/>
              </a:rPr>
              <a:t>bogotá</a:t>
            </a:r>
            <a:r>
              <a:rPr lang="es" sz="5600">
                <a:latin typeface="Georgia"/>
                <a:ea typeface="Georgia"/>
                <a:cs typeface="Georgia"/>
                <a:sym typeface="Georgia"/>
              </a:rPr>
              <a:t> sector de de corabastos , E</a:t>
            </a:r>
            <a:r>
              <a:rPr lang="es" sz="5600">
                <a:latin typeface="Georgia"/>
                <a:ea typeface="Georgia"/>
                <a:cs typeface="Georgia"/>
                <a:sym typeface="Georgia"/>
              </a:rPr>
              <a:t>stá</a:t>
            </a:r>
            <a:r>
              <a:rPr lang="es" sz="5600">
                <a:latin typeface="Georgia"/>
                <a:ea typeface="Georgia"/>
                <a:cs typeface="Georgia"/>
                <a:sym typeface="Georgia"/>
              </a:rPr>
              <a:t> presentando problemas ala hora de hacer sus inventarios , Esto pasa porque el sistema que </a:t>
            </a:r>
            <a:r>
              <a:rPr lang="es" sz="5600">
                <a:latin typeface="Georgia"/>
                <a:ea typeface="Georgia"/>
                <a:cs typeface="Georgia"/>
                <a:sym typeface="Georgia"/>
              </a:rPr>
              <a:t>están</a:t>
            </a:r>
            <a:r>
              <a:rPr lang="es" sz="5600">
                <a:latin typeface="Georgia"/>
                <a:ea typeface="Georgia"/>
                <a:cs typeface="Georgia"/>
                <a:sym typeface="Georgia"/>
              </a:rPr>
              <a:t> usando (</a:t>
            </a:r>
            <a:r>
              <a:rPr lang="es" sz="5600">
                <a:latin typeface="Georgia"/>
                <a:ea typeface="Georgia"/>
                <a:cs typeface="Georgia"/>
                <a:sym typeface="Georgia"/>
              </a:rPr>
              <a:t>excel</a:t>
            </a:r>
            <a:r>
              <a:rPr lang="es" sz="5600">
                <a:latin typeface="Georgia"/>
                <a:ea typeface="Georgia"/>
                <a:cs typeface="Georgia"/>
                <a:sym typeface="Georgia"/>
              </a:rPr>
              <a:t>) es demasiado lento para </a:t>
            </a:r>
            <a:r>
              <a:rPr lang="es" sz="5600">
                <a:latin typeface="Georgia"/>
                <a:ea typeface="Georgia"/>
                <a:cs typeface="Georgia"/>
                <a:sym typeface="Georgia"/>
              </a:rPr>
              <a:t>cargar</a:t>
            </a:r>
            <a:r>
              <a:rPr lang="es" sz="5600">
                <a:latin typeface="Georgia"/>
                <a:ea typeface="Georgia"/>
                <a:cs typeface="Georgia"/>
                <a:sym typeface="Georgia"/>
              </a:rPr>
              <a:t> toda la </a:t>
            </a:r>
            <a:r>
              <a:rPr lang="es" sz="5600">
                <a:latin typeface="Georgia"/>
                <a:ea typeface="Georgia"/>
                <a:cs typeface="Georgia"/>
                <a:sym typeface="Georgia"/>
              </a:rPr>
              <a:t>información</a:t>
            </a:r>
            <a:r>
              <a:rPr lang="es" sz="5600">
                <a:latin typeface="Georgia"/>
                <a:ea typeface="Georgia"/>
                <a:cs typeface="Georgia"/>
                <a:sym typeface="Georgia"/>
              </a:rPr>
              <a:t> que ellos cada </a:t>
            </a:r>
            <a:r>
              <a:rPr lang="es" sz="5600">
                <a:latin typeface="Georgia"/>
                <a:ea typeface="Georgia"/>
                <a:cs typeface="Georgia"/>
                <a:sym typeface="Georgia"/>
              </a:rPr>
              <a:t>día</a:t>
            </a:r>
            <a:r>
              <a:rPr lang="es" sz="5600">
                <a:latin typeface="Georgia"/>
                <a:ea typeface="Georgia"/>
                <a:cs typeface="Georgia"/>
                <a:sym typeface="Georgia"/>
              </a:rPr>
              <a:t> tienen que depositar.  </a:t>
            </a:r>
            <a:endParaRPr sz="5600">
              <a:latin typeface="Georgia"/>
              <a:ea typeface="Georgia"/>
              <a:cs typeface="Georgia"/>
              <a:sym typeface="Georgia"/>
            </a:endParaRPr>
          </a:p>
          <a:p>
            <a:pPr indent="0" lvl="0" marL="0" rtl="0" algn="just">
              <a:lnSpc>
                <a:spcPct val="150000"/>
              </a:lnSpc>
              <a:spcBef>
                <a:spcPts val="1200"/>
              </a:spcBef>
              <a:spcAft>
                <a:spcPts val="0"/>
              </a:spcAft>
              <a:buNone/>
            </a:pPr>
            <a:r>
              <a:rPr lang="es" sz="5600">
                <a:latin typeface="Georgia"/>
                <a:ea typeface="Georgia"/>
                <a:cs typeface="Georgia"/>
                <a:sym typeface="Georgia"/>
              </a:rPr>
              <a:t>Esto afecta </a:t>
            </a:r>
            <a:r>
              <a:rPr lang="es" sz="5600">
                <a:latin typeface="Georgia"/>
                <a:ea typeface="Georgia"/>
                <a:cs typeface="Georgia"/>
                <a:sym typeface="Georgia"/>
              </a:rPr>
              <a:t>a la</a:t>
            </a:r>
            <a:r>
              <a:rPr lang="es" sz="5600">
                <a:latin typeface="Georgia"/>
                <a:ea typeface="Georgia"/>
                <a:cs typeface="Georgia"/>
                <a:sym typeface="Georgia"/>
              </a:rPr>
              <a:t> empresa de manera permanente ya que sin un buen sistema de </a:t>
            </a:r>
            <a:r>
              <a:rPr lang="es" sz="5600">
                <a:latin typeface="Georgia"/>
                <a:ea typeface="Georgia"/>
                <a:cs typeface="Georgia"/>
                <a:sym typeface="Georgia"/>
              </a:rPr>
              <a:t>información</a:t>
            </a:r>
            <a:r>
              <a:rPr lang="es" sz="5600">
                <a:latin typeface="Georgia"/>
                <a:ea typeface="Georgia"/>
                <a:cs typeface="Georgia"/>
                <a:sym typeface="Georgia"/>
              </a:rPr>
              <a:t> que los ayude a hacer sus inventarios de forma </a:t>
            </a:r>
            <a:r>
              <a:rPr lang="es" sz="5600">
                <a:latin typeface="Georgia"/>
                <a:ea typeface="Georgia"/>
                <a:cs typeface="Georgia"/>
                <a:sym typeface="Georgia"/>
              </a:rPr>
              <a:t>rápida y segura </a:t>
            </a:r>
            <a:r>
              <a:rPr lang="es" sz="5600">
                <a:latin typeface="Georgia"/>
                <a:ea typeface="Georgia"/>
                <a:cs typeface="Georgia"/>
                <a:sym typeface="Georgia"/>
              </a:rPr>
              <a:t> , los orilla cada dia a perder tiempo y dinero ya que el </a:t>
            </a:r>
            <a:r>
              <a:rPr lang="es" sz="5600">
                <a:latin typeface="Georgia"/>
                <a:ea typeface="Georgia"/>
                <a:cs typeface="Georgia"/>
                <a:sym typeface="Georgia"/>
              </a:rPr>
              <a:t>excel</a:t>
            </a:r>
            <a:r>
              <a:rPr lang="es" sz="5600">
                <a:latin typeface="Georgia"/>
                <a:ea typeface="Georgia"/>
                <a:cs typeface="Georgia"/>
                <a:sym typeface="Georgia"/>
              </a:rPr>
              <a:t> muchas veces </a:t>
            </a:r>
            <a:r>
              <a:rPr lang="es" sz="5600">
                <a:latin typeface="Georgia"/>
                <a:ea typeface="Georgia"/>
                <a:cs typeface="Georgia"/>
                <a:sym typeface="Georgia"/>
              </a:rPr>
              <a:t>ni siquiera</a:t>
            </a:r>
            <a:r>
              <a:rPr lang="es" sz="5600">
                <a:latin typeface="Georgia"/>
                <a:ea typeface="Georgia"/>
                <a:cs typeface="Georgia"/>
                <a:sym typeface="Georgia"/>
              </a:rPr>
              <a:t> carga del todo .</a:t>
            </a:r>
            <a:endParaRPr sz="5600">
              <a:latin typeface="Georgia"/>
              <a:ea typeface="Georgia"/>
              <a:cs typeface="Georgia"/>
              <a:sym typeface="Georgia"/>
            </a:endParaRPr>
          </a:p>
          <a:p>
            <a:pPr indent="0" lvl="0" marL="0" rtl="0" algn="just">
              <a:lnSpc>
                <a:spcPct val="150000"/>
              </a:lnSpc>
              <a:spcBef>
                <a:spcPts val="1200"/>
              </a:spcBef>
              <a:spcAft>
                <a:spcPts val="0"/>
              </a:spcAft>
              <a:buNone/>
            </a:pPr>
            <a:r>
              <a:t/>
            </a:r>
            <a:endParaRPr sz="5600">
              <a:latin typeface="Georgia"/>
              <a:ea typeface="Georgia"/>
              <a:cs typeface="Georgia"/>
              <a:sym typeface="Georgia"/>
            </a:endParaRPr>
          </a:p>
          <a:p>
            <a:pPr indent="0" lvl="0" marL="0" rtl="0" algn="just">
              <a:spcBef>
                <a:spcPts val="1200"/>
              </a:spcBef>
              <a:spcAft>
                <a:spcPts val="0"/>
              </a:spcAft>
              <a:buNone/>
            </a:pPr>
            <a:r>
              <a:t/>
            </a:r>
            <a:endParaRPr sz="1408">
              <a:latin typeface="Georgia"/>
              <a:ea typeface="Georgia"/>
              <a:cs typeface="Georgia"/>
              <a:sym typeface="Georgia"/>
            </a:endParaRPr>
          </a:p>
          <a:p>
            <a:pPr indent="0" lvl="0" marL="0" rtl="0" algn="just">
              <a:spcBef>
                <a:spcPts val="1200"/>
              </a:spcBef>
              <a:spcAft>
                <a:spcPts val="0"/>
              </a:spcAft>
              <a:buNone/>
            </a:pPr>
            <a:r>
              <a:t/>
            </a:r>
            <a:endParaRPr sz="11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200">
              <a:solidFill>
                <a:srgbClr val="FF0000"/>
              </a:solidFill>
              <a:latin typeface="Times New Roman"/>
              <a:ea typeface="Times New Roman"/>
              <a:cs typeface="Times New Roman"/>
              <a:sym typeface="Times New Roman"/>
            </a:endParaRPr>
          </a:p>
        </p:txBody>
      </p:sp>
      <p:pic>
        <p:nvPicPr>
          <p:cNvPr id="89" name="Google Shape;89;p15"/>
          <p:cNvPicPr preferRelativeResize="0"/>
          <p:nvPr/>
        </p:nvPicPr>
        <p:blipFill>
          <a:blip r:embed="rId3">
            <a:alphaModFix/>
          </a:blip>
          <a:stretch>
            <a:fillRect/>
          </a:stretch>
        </p:blipFill>
        <p:spPr>
          <a:xfrm>
            <a:off x="5996450" y="789075"/>
            <a:ext cx="3147575" cy="3147575"/>
          </a:xfrm>
          <a:prstGeom prst="rect">
            <a:avLst/>
          </a:prstGeom>
          <a:noFill/>
          <a:ln>
            <a:noFill/>
          </a:ln>
        </p:spPr>
      </p:pic>
      <p:sp>
        <p:nvSpPr>
          <p:cNvPr id="90" name="Google Shape;90;p15"/>
          <p:cNvSpPr txBox="1"/>
          <p:nvPr/>
        </p:nvSpPr>
        <p:spPr>
          <a:xfrm>
            <a:off x="5818750" y="3936650"/>
            <a:ext cx="32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Versionamiento.</a:t>
            </a:r>
            <a:endParaRPr sz="2400">
              <a:latin typeface="Georgia"/>
              <a:ea typeface="Georgia"/>
              <a:cs typeface="Georgia"/>
              <a:sym typeface="Georgia"/>
            </a:endParaRPr>
          </a:p>
        </p:txBody>
      </p:sp>
      <p:sp>
        <p:nvSpPr>
          <p:cNvPr id="250" name="Google Shape;250;p42"/>
          <p:cNvSpPr txBox="1"/>
          <p:nvPr>
            <p:ph idx="1" type="body"/>
          </p:nvPr>
        </p:nvSpPr>
        <p:spPr>
          <a:xfrm>
            <a:off x="557725" y="1211350"/>
            <a:ext cx="8174100" cy="337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lang="es" sz="1500">
                <a:solidFill>
                  <a:srgbClr val="000000"/>
                </a:solidFill>
                <a:highlight>
                  <a:srgbClr val="FFFFFF"/>
                </a:highlight>
                <a:latin typeface="Georgia"/>
                <a:ea typeface="Georgia"/>
                <a:cs typeface="Georgia"/>
                <a:sym typeface="Georgia"/>
              </a:rPr>
              <a:t>El versionamiento de software o semantic versioning es la manera de etiquetar el código de software en el que se </a:t>
            </a:r>
            <a:r>
              <a:rPr lang="es" sz="1500">
                <a:solidFill>
                  <a:srgbClr val="000000"/>
                </a:solidFill>
                <a:highlight>
                  <a:srgbClr val="FFFFFF"/>
                </a:highlight>
                <a:latin typeface="Georgia"/>
                <a:ea typeface="Georgia"/>
                <a:cs typeface="Georgia"/>
                <a:sym typeface="Georgia"/>
              </a:rPr>
              <a:t>está</a:t>
            </a:r>
            <a:r>
              <a:rPr lang="es" sz="1500">
                <a:solidFill>
                  <a:srgbClr val="000000"/>
                </a:solidFill>
                <a:highlight>
                  <a:srgbClr val="FFFFFF"/>
                </a:highlight>
                <a:latin typeface="Georgia"/>
                <a:ea typeface="Georgia"/>
                <a:cs typeface="Georgia"/>
                <a:sym typeface="Georgia"/>
              </a:rPr>
              <a:t> trabajando de forma que se puedan identificar los cambios realizados, tanto por complejidad o compatibilidad.(slideshare 2017)</a:t>
            </a:r>
            <a:endParaRPr sz="1700">
              <a:solidFill>
                <a:srgbClr val="000000"/>
              </a:solidFill>
              <a:latin typeface="Georgia"/>
              <a:ea typeface="Georgia"/>
              <a:cs typeface="Georgia"/>
              <a:sym typeface="Georgia"/>
            </a:endParaRPr>
          </a:p>
          <a:p>
            <a:pPr indent="0" lvl="0" marL="0" rtl="0" algn="just">
              <a:spcBef>
                <a:spcPts val="1200"/>
              </a:spcBef>
              <a:spcAft>
                <a:spcPts val="0"/>
              </a:spcAft>
              <a:buClr>
                <a:schemeClr val="dk2"/>
              </a:buClr>
              <a:buSzPts val="1100"/>
              <a:buFont typeface="Arial"/>
              <a:buNone/>
            </a:pPr>
            <a:r>
              <a:rPr lang="es" sz="1500">
                <a:latin typeface="Georgia"/>
                <a:ea typeface="Georgia"/>
                <a:cs typeface="Georgia"/>
                <a:sym typeface="Georgia"/>
              </a:rPr>
              <a:t>como herramienta se </a:t>
            </a:r>
            <a:r>
              <a:rPr lang="es" sz="1500">
                <a:latin typeface="Georgia"/>
                <a:ea typeface="Georgia"/>
                <a:cs typeface="Georgia"/>
                <a:sym typeface="Georgia"/>
              </a:rPr>
              <a:t>implementó</a:t>
            </a:r>
            <a:r>
              <a:rPr lang="es" sz="1500">
                <a:latin typeface="Georgia"/>
                <a:ea typeface="Georgia"/>
                <a:cs typeface="Georgia"/>
                <a:sym typeface="Georgia"/>
              </a:rPr>
              <a:t> </a:t>
            </a:r>
            <a:r>
              <a:rPr lang="es" sz="1500">
                <a:latin typeface="Georgia"/>
                <a:ea typeface="Georgia"/>
                <a:cs typeface="Georgia"/>
                <a:sym typeface="Georgia"/>
              </a:rPr>
              <a:t>github</a:t>
            </a:r>
            <a:r>
              <a:rPr lang="es" sz="1500">
                <a:latin typeface="Georgia"/>
                <a:ea typeface="Georgia"/>
                <a:cs typeface="Georgia"/>
                <a:sym typeface="Georgia"/>
              </a:rPr>
              <a:t> </a:t>
            </a:r>
            <a:r>
              <a:rPr lang="es" sz="1500">
                <a:latin typeface="Georgia"/>
                <a:ea typeface="Georgia"/>
                <a:cs typeface="Georgia"/>
                <a:sym typeface="Georgia"/>
              </a:rPr>
              <a:t>desktop.</a:t>
            </a:r>
            <a:endParaRPr sz="1500">
              <a:latin typeface="Georgia"/>
              <a:ea typeface="Georgia"/>
              <a:cs typeface="Georgia"/>
              <a:sym typeface="Georgia"/>
            </a:endParaRPr>
          </a:p>
          <a:p>
            <a:pPr indent="0" lvl="0" marL="0" rtl="0" algn="just">
              <a:spcBef>
                <a:spcPts val="1200"/>
              </a:spcBef>
              <a:spcAft>
                <a:spcPts val="1200"/>
              </a:spcAft>
              <a:buClr>
                <a:schemeClr val="dk2"/>
              </a:buClr>
              <a:buSzPts val="1100"/>
              <a:buFont typeface="Arial"/>
              <a:buNone/>
            </a:pPr>
            <a:r>
              <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659800" y="384675"/>
            <a:ext cx="62472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Vista Github.</a:t>
            </a:r>
            <a:endParaRPr sz="2400">
              <a:latin typeface="Georgia"/>
              <a:ea typeface="Georgia"/>
              <a:cs typeface="Georgia"/>
              <a:sym typeface="Georgia"/>
            </a:endParaRPr>
          </a:p>
        </p:txBody>
      </p:sp>
      <p:sp>
        <p:nvSpPr>
          <p:cNvPr id="256" name="Google Shape;256;p43"/>
          <p:cNvSpPr txBox="1"/>
          <p:nvPr>
            <p:ph idx="1" type="body"/>
          </p:nvPr>
        </p:nvSpPr>
        <p:spPr>
          <a:xfrm>
            <a:off x="244250" y="1020075"/>
            <a:ext cx="8487600" cy="357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43"/>
          <p:cNvPicPr preferRelativeResize="0"/>
          <p:nvPr/>
        </p:nvPicPr>
        <p:blipFill rotWithShape="1">
          <a:blip r:embed="rId3">
            <a:alphaModFix/>
          </a:blip>
          <a:srcRect b="13950" l="0" r="0" t="8971"/>
          <a:stretch/>
        </p:blipFill>
        <p:spPr>
          <a:xfrm>
            <a:off x="0" y="1020075"/>
            <a:ext cx="9144001" cy="3962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119750" y="439625"/>
            <a:ext cx="6321600" cy="42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Colaboradores </a:t>
            </a:r>
            <a:endParaRPr/>
          </a:p>
        </p:txBody>
      </p:sp>
      <p:sp>
        <p:nvSpPr>
          <p:cNvPr id="263" name="Google Shape;263;p44"/>
          <p:cNvSpPr txBox="1"/>
          <p:nvPr>
            <p:ph idx="1" type="body"/>
          </p:nvPr>
        </p:nvSpPr>
        <p:spPr>
          <a:xfrm>
            <a:off x="433800" y="954325"/>
            <a:ext cx="8298000" cy="364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Referencias </a:t>
            </a:r>
            <a:r>
              <a:rPr lang="es" sz="2400">
                <a:latin typeface="Georgia"/>
                <a:ea typeface="Georgia"/>
                <a:cs typeface="Georgia"/>
                <a:sym typeface="Georgia"/>
              </a:rPr>
              <a:t>bibliográficas</a:t>
            </a:r>
            <a:r>
              <a:rPr lang="es" sz="2400">
                <a:latin typeface="Georgia"/>
                <a:ea typeface="Georgia"/>
                <a:cs typeface="Georgia"/>
                <a:sym typeface="Georgia"/>
              </a:rPr>
              <a:t>.</a:t>
            </a:r>
            <a:endParaRPr sz="2400">
              <a:latin typeface="Georgia"/>
              <a:ea typeface="Georgia"/>
              <a:cs typeface="Georgia"/>
              <a:sym typeface="Georgia"/>
            </a:endParaRPr>
          </a:p>
        </p:txBody>
      </p:sp>
      <p:sp>
        <p:nvSpPr>
          <p:cNvPr id="269" name="Google Shape;269;p45"/>
          <p:cNvSpPr txBox="1"/>
          <p:nvPr>
            <p:ph idx="1" type="body"/>
          </p:nvPr>
        </p:nvSpPr>
        <p:spPr>
          <a:xfrm>
            <a:off x="1391473" y="1595775"/>
            <a:ext cx="7340100" cy="300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s" sz="1300">
                <a:highlight>
                  <a:srgbClr val="FFFFFF"/>
                </a:highlight>
                <a:latin typeface="Georgia"/>
                <a:ea typeface="Georgia"/>
                <a:cs typeface="Georgia"/>
                <a:sym typeface="Georgia"/>
              </a:rPr>
              <a:t>Elvex.ugr.es. 2021.</a:t>
            </a:r>
            <a:r>
              <a:rPr lang="es" sz="1300" u="sng">
                <a:solidFill>
                  <a:schemeClr val="hlink"/>
                </a:solidFill>
                <a:highlight>
                  <a:srgbClr val="FFFFFF"/>
                </a:highlight>
                <a:latin typeface="Georgia"/>
                <a:ea typeface="Georgia"/>
                <a:cs typeface="Georgia"/>
                <a:sym typeface="Georgia"/>
                <a:hlinkClick r:id="rId3"/>
              </a:rPr>
              <a:t>https://elvex.ugr.es/idbis/db/docs/design/2-requirements.pdf</a:t>
            </a:r>
            <a:r>
              <a:rPr lang="es" sz="1300">
                <a:highlight>
                  <a:srgbClr val="FFFFFF"/>
                </a:highlight>
                <a:latin typeface="Georgia"/>
                <a:ea typeface="Georgia"/>
                <a:cs typeface="Georgia"/>
                <a:sym typeface="Georgia"/>
              </a:rPr>
              <a:t> </a:t>
            </a:r>
            <a:endParaRPr sz="1300">
              <a:highlight>
                <a:srgbClr val="FFFFFF"/>
              </a:highlight>
              <a:latin typeface="Georgia"/>
              <a:ea typeface="Georgia"/>
              <a:cs typeface="Georgia"/>
              <a:sym typeface="Georgia"/>
            </a:endParaRPr>
          </a:p>
          <a:p>
            <a:pPr indent="-266700" lvl="0" marL="723900" marR="457200" rtl="0" algn="l">
              <a:spcBef>
                <a:spcPts val="1200"/>
              </a:spcBef>
              <a:spcAft>
                <a:spcPts val="0"/>
              </a:spcAft>
              <a:buNone/>
            </a:pPr>
            <a:r>
              <a:rPr lang="es" sz="1200">
                <a:solidFill>
                  <a:srgbClr val="000000"/>
                </a:solidFill>
                <a:highlight>
                  <a:srgbClr val="FFFFFF"/>
                </a:highlight>
                <a:latin typeface="Georgia"/>
                <a:ea typeface="Georgia"/>
                <a:cs typeface="Georgia"/>
                <a:sym typeface="Georgia"/>
              </a:rPr>
              <a:t>Martínez, EA (sin fecha). </a:t>
            </a:r>
            <a:r>
              <a:rPr i="1" lang="es" sz="1200">
                <a:solidFill>
                  <a:srgbClr val="000000"/>
                </a:solidFill>
                <a:highlight>
                  <a:srgbClr val="FFFFFF"/>
                </a:highlight>
                <a:latin typeface="Georgia"/>
                <a:ea typeface="Georgia"/>
                <a:cs typeface="Georgia"/>
                <a:sym typeface="Georgia"/>
              </a:rPr>
              <a:t>Versionamiento de software</a:t>
            </a:r>
            <a:r>
              <a:rPr lang="es" sz="1200">
                <a:solidFill>
                  <a:srgbClr val="000000"/>
                </a:solidFill>
                <a:highlight>
                  <a:srgbClr val="FFFFFF"/>
                </a:highlight>
                <a:latin typeface="Georgia"/>
                <a:ea typeface="Georgia"/>
                <a:cs typeface="Georgia"/>
                <a:sym typeface="Georgia"/>
              </a:rPr>
              <a:t> . Slideshare.Net. Obtenido el 19 de abril de 2021 de https://es.slideshare.net/ErickAguilaMartnez/versionamiento-de-software</a:t>
            </a:r>
            <a:endParaRPr sz="1200">
              <a:solidFill>
                <a:srgbClr val="000000"/>
              </a:solidFill>
              <a:highlight>
                <a:srgbClr val="FFFFFF"/>
              </a:highlight>
              <a:latin typeface="Georgia"/>
              <a:ea typeface="Georgia"/>
              <a:cs typeface="Georgia"/>
              <a:sym typeface="Georgia"/>
            </a:endParaRPr>
          </a:p>
          <a:p>
            <a:pPr indent="-266700" lvl="0" marL="723900" marR="457200" rtl="0" algn="l">
              <a:spcBef>
                <a:spcPts val="0"/>
              </a:spcBef>
              <a:spcAft>
                <a:spcPts val="0"/>
              </a:spcAft>
              <a:buNone/>
            </a:pPr>
            <a:r>
              <a:rPr lang="es" sz="1200">
                <a:solidFill>
                  <a:srgbClr val="000000"/>
                </a:solidFill>
                <a:highlight>
                  <a:srgbClr val="FFFFFF"/>
                </a:highlight>
                <a:latin typeface="Georgia"/>
                <a:ea typeface="Georgia"/>
                <a:cs typeface="Georgia"/>
                <a:sym typeface="Georgia"/>
              </a:rPr>
              <a:t>Peiró, R. (2020, 1 de julio). </a:t>
            </a:r>
            <a:r>
              <a:rPr i="1" lang="es" sz="1200">
                <a:solidFill>
                  <a:srgbClr val="000000"/>
                </a:solidFill>
                <a:highlight>
                  <a:srgbClr val="FFFFFF"/>
                </a:highlight>
                <a:latin typeface="Georgia"/>
                <a:ea typeface="Georgia"/>
                <a:cs typeface="Georgia"/>
                <a:sym typeface="Georgia"/>
              </a:rPr>
              <a:t>Base de datos</a:t>
            </a:r>
            <a:r>
              <a:rPr lang="es" sz="1200">
                <a:solidFill>
                  <a:srgbClr val="000000"/>
                </a:solidFill>
                <a:highlight>
                  <a:srgbClr val="FFFFFF"/>
                </a:highlight>
                <a:latin typeface="Georgia"/>
                <a:ea typeface="Georgia"/>
                <a:cs typeface="Georgia"/>
                <a:sym typeface="Georgia"/>
              </a:rPr>
              <a:t> . Economipedia.com. https://economipedia.com/definiciones/base-de-datos.html</a:t>
            </a:r>
            <a:endParaRPr sz="1200">
              <a:solidFill>
                <a:srgbClr val="000000"/>
              </a:solidFill>
              <a:highlight>
                <a:srgbClr val="FFFFFF"/>
              </a:highlight>
              <a:latin typeface="Georgia"/>
              <a:ea typeface="Georgia"/>
              <a:cs typeface="Georgia"/>
              <a:sym typeface="Georgia"/>
            </a:endParaRPr>
          </a:p>
          <a:p>
            <a:pPr indent="0" lvl="0" marL="457200" rtl="0" algn="l">
              <a:spcBef>
                <a:spcPts val="0"/>
              </a:spcBef>
              <a:spcAft>
                <a:spcPts val="1200"/>
              </a:spcAft>
              <a:buNone/>
            </a:pPr>
            <a:r>
              <a:t/>
            </a:r>
            <a:endParaRPr sz="1300">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891700" y="4741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Objetivo general.</a:t>
            </a:r>
            <a:endParaRPr sz="2400">
              <a:latin typeface="Georgia"/>
              <a:ea typeface="Georgia"/>
              <a:cs typeface="Georgia"/>
              <a:sym typeface="Georgia"/>
            </a:endParaRPr>
          </a:p>
        </p:txBody>
      </p:sp>
      <p:sp>
        <p:nvSpPr>
          <p:cNvPr id="96" name="Google Shape;96;p16"/>
          <p:cNvSpPr txBox="1"/>
          <p:nvPr>
            <p:ph idx="1" type="body"/>
          </p:nvPr>
        </p:nvSpPr>
        <p:spPr>
          <a:xfrm>
            <a:off x="120225" y="980225"/>
            <a:ext cx="5511900" cy="3550500"/>
          </a:xfrm>
          <a:prstGeom prst="rect">
            <a:avLst/>
          </a:prstGeom>
        </p:spPr>
        <p:txBody>
          <a:bodyPr anchorCtr="0" anchor="t" bIns="91425" lIns="91425" spcFirstLastPara="1" rIns="91425" wrap="square" tIns="91425">
            <a:normAutofit/>
          </a:bodyPr>
          <a:lstStyle/>
          <a:p>
            <a:pPr indent="-342900" lvl="0" marL="457200" rtl="0" algn="just">
              <a:lnSpc>
                <a:spcPct val="200000"/>
              </a:lnSpc>
              <a:spcBef>
                <a:spcPts val="1200"/>
              </a:spcBef>
              <a:spcAft>
                <a:spcPts val="0"/>
              </a:spcAft>
              <a:buSzPts val="1800"/>
              <a:buFont typeface="Georgia"/>
              <a:buChar char="●"/>
            </a:pPr>
            <a:r>
              <a:rPr lang="es" sz="2000">
                <a:latin typeface="Georgia"/>
                <a:ea typeface="Georgia"/>
                <a:cs typeface="Georgia"/>
                <a:sym typeface="Georgia"/>
              </a:rPr>
              <a:t>I</a:t>
            </a:r>
            <a:r>
              <a:rPr lang="es" sz="2000">
                <a:latin typeface="Georgia"/>
                <a:ea typeface="Georgia"/>
                <a:cs typeface="Georgia"/>
                <a:sym typeface="Georgia"/>
              </a:rPr>
              <a:t>mplementar</a:t>
            </a:r>
            <a:r>
              <a:rPr lang="es" sz="2000">
                <a:latin typeface="Georgia"/>
                <a:ea typeface="Georgia"/>
                <a:cs typeface="Georgia"/>
                <a:sym typeface="Georgia"/>
              </a:rPr>
              <a:t> un aplicativo web que ayude </a:t>
            </a:r>
            <a:r>
              <a:rPr lang="es" sz="2000">
                <a:latin typeface="Georgia"/>
                <a:ea typeface="Georgia"/>
                <a:cs typeface="Georgia"/>
                <a:sym typeface="Georgia"/>
              </a:rPr>
              <a:t>a la</a:t>
            </a:r>
            <a:r>
              <a:rPr lang="es" sz="2000">
                <a:latin typeface="Georgia"/>
                <a:ea typeface="Georgia"/>
                <a:cs typeface="Georgia"/>
                <a:sym typeface="Georgia"/>
              </a:rPr>
              <a:t> </a:t>
            </a:r>
            <a:r>
              <a:rPr lang="es" sz="2000">
                <a:latin typeface="Georgia"/>
                <a:ea typeface="Georgia"/>
                <a:cs typeface="Georgia"/>
                <a:sym typeface="Georgia"/>
              </a:rPr>
              <a:t>gestión</a:t>
            </a:r>
            <a:r>
              <a:rPr lang="es" sz="2000">
                <a:latin typeface="Georgia"/>
                <a:ea typeface="Georgia"/>
                <a:cs typeface="Georgia"/>
                <a:sym typeface="Georgia"/>
              </a:rPr>
              <a:t> y control de inventarios mucho </a:t>
            </a:r>
            <a:r>
              <a:rPr lang="es" sz="2000">
                <a:latin typeface="Georgia"/>
                <a:ea typeface="Georgia"/>
                <a:cs typeface="Georgia"/>
                <a:sym typeface="Georgia"/>
              </a:rPr>
              <a:t>más</a:t>
            </a:r>
            <a:r>
              <a:rPr lang="es" sz="2000">
                <a:latin typeface="Georgia"/>
                <a:ea typeface="Georgia"/>
                <a:cs typeface="Georgia"/>
                <a:sym typeface="Georgia"/>
              </a:rPr>
              <a:t> efectivo </a:t>
            </a:r>
            <a:r>
              <a:rPr lang="es" sz="2000">
                <a:latin typeface="Georgia"/>
                <a:ea typeface="Georgia"/>
                <a:cs typeface="Georgia"/>
                <a:sym typeface="Georgia"/>
              </a:rPr>
              <a:t>a la</a:t>
            </a:r>
            <a:r>
              <a:rPr lang="es" sz="2000">
                <a:latin typeface="Georgia"/>
                <a:ea typeface="Georgia"/>
                <a:cs typeface="Georgia"/>
                <a:sym typeface="Georgia"/>
              </a:rPr>
              <a:t>  hora de llevar a cabo el registro de un producto.</a:t>
            </a:r>
            <a:endParaRPr>
              <a:solidFill>
                <a:srgbClr val="FF0000"/>
              </a:solidFill>
              <a:latin typeface="Times New Roman"/>
              <a:ea typeface="Times New Roman"/>
              <a:cs typeface="Times New Roman"/>
              <a:sym typeface="Times New Roman"/>
            </a:endParaRPr>
          </a:p>
          <a:p>
            <a:pPr indent="0" lvl="0" marL="0" rtl="0" algn="just">
              <a:spcBef>
                <a:spcPts val="1200"/>
              </a:spcBef>
              <a:spcAft>
                <a:spcPts val="0"/>
              </a:spcAft>
              <a:buClr>
                <a:schemeClr val="dk2"/>
              </a:buClr>
              <a:buSzPts val="1100"/>
              <a:buFont typeface="Arial"/>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97" name="Google Shape;97;p16"/>
          <p:cNvPicPr preferRelativeResize="0"/>
          <p:nvPr/>
        </p:nvPicPr>
        <p:blipFill>
          <a:blip r:embed="rId3">
            <a:alphaModFix/>
          </a:blip>
          <a:stretch>
            <a:fillRect/>
          </a:stretch>
        </p:blipFill>
        <p:spPr>
          <a:xfrm>
            <a:off x="5448425" y="692875"/>
            <a:ext cx="3114525" cy="3272500"/>
          </a:xfrm>
          <a:prstGeom prst="rect">
            <a:avLst/>
          </a:prstGeom>
          <a:noFill/>
          <a:ln>
            <a:noFill/>
          </a:ln>
        </p:spPr>
      </p:pic>
      <p:sp>
        <p:nvSpPr>
          <p:cNvPr id="98" name="Google Shape;98;p16"/>
          <p:cNvSpPr txBox="1"/>
          <p:nvPr/>
        </p:nvSpPr>
        <p:spPr>
          <a:xfrm>
            <a:off x="5863438" y="3893525"/>
            <a:ext cx="22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Objetivos </a:t>
            </a:r>
            <a:r>
              <a:rPr lang="es" sz="2400">
                <a:latin typeface="Georgia"/>
                <a:ea typeface="Georgia"/>
                <a:cs typeface="Georgia"/>
                <a:sym typeface="Georgia"/>
              </a:rPr>
              <a:t>específicos</a:t>
            </a:r>
            <a:r>
              <a:rPr lang="es" sz="2400">
                <a:latin typeface="Georgia"/>
                <a:ea typeface="Georgia"/>
                <a:cs typeface="Georgia"/>
                <a:sym typeface="Georgia"/>
              </a:rPr>
              <a:t>.</a:t>
            </a:r>
            <a:endParaRPr sz="2400">
              <a:latin typeface="Georgia"/>
              <a:ea typeface="Georgia"/>
              <a:cs typeface="Georgia"/>
              <a:sym typeface="Georgia"/>
            </a:endParaRPr>
          </a:p>
        </p:txBody>
      </p:sp>
      <p:sp>
        <p:nvSpPr>
          <p:cNvPr id="104" name="Google Shape;104;p17"/>
          <p:cNvSpPr txBox="1"/>
          <p:nvPr>
            <p:ph idx="1" type="body"/>
          </p:nvPr>
        </p:nvSpPr>
        <p:spPr>
          <a:xfrm>
            <a:off x="545325" y="1211350"/>
            <a:ext cx="8176800" cy="3486000"/>
          </a:xfrm>
          <a:prstGeom prst="rect">
            <a:avLst/>
          </a:prstGeom>
        </p:spPr>
        <p:txBody>
          <a:bodyPr anchorCtr="0" anchor="t" bIns="91425" lIns="91425" spcFirstLastPara="1" rIns="91425" wrap="square" tIns="91425">
            <a:normAutofit/>
          </a:bodyPr>
          <a:lstStyle/>
          <a:p>
            <a:pPr indent="-323850" lvl="0" marL="457200" rtl="0" algn="just">
              <a:lnSpc>
                <a:spcPct val="200000"/>
              </a:lnSpc>
              <a:spcBef>
                <a:spcPts val="1200"/>
              </a:spcBef>
              <a:spcAft>
                <a:spcPts val="0"/>
              </a:spcAft>
              <a:buSzPts val="1500"/>
              <a:buFont typeface="Georgia"/>
              <a:buAutoNum type="arabicPeriod"/>
            </a:pPr>
            <a:r>
              <a:rPr lang="es" sz="1500">
                <a:latin typeface="Georgia"/>
                <a:ea typeface="Georgia"/>
                <a:cs typeface="Georgia"/>
                <a:sym typeface="Georgia"/>
              </a:rPr>
              <a:t>Gestionar en el sistema de </a:t>
            </a:r>
            <a:r>
              <a:rPr lang="es" sz="1500">
                <a:latin typeface="Georgia"/>
                <a:ea typeface="Georgia"/>
                <a:cs typeface="Georgia"/>
                <a:sym typeface="Georgia"/>
              </a:rPr>
              <a:t>información  frutas  por especie , unidad  imagen y precio de estas .</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 Gestionar el proceso de seguridad de los productos .</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Gestionar procesos de compras y ventas de la empresa.</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Desarrollar una interfaz </a:t>
            </a:r>
            <a:r>
              <a:rPr lang="es" sz="1500">
                <a:latin typeface="Georgia"/>
                <a:ea typeface="Georgia"/>
                <a:cs typeface="Georgia"/>
                <a:sym typeface="Georgia"/>
              </a:rPr>
              <a:t>gráfica</a:t>
            </a:r>
            <a:r>
              <a:rPr lang="es" sz="1500">
                <a:latin typeface="Georgia"/>
                <a:ea typeface="Georgia"/>
                <a:cs typeface="Georgia"/>
                <a:sym typeface="Georgia"/>
              </a:rPr>
              <a:t> que sea </a:t>
            </a:r>
            <a:r>
              <a:rPr lang="es" sz="1500">
                <a:latin typeface="Georgia"/>
                <a:ea typeface="Georgia"/>
                <a:cs typeface="Georgia"/>
                <a:sym typeface="Georgia"/>
              </a:rPr>
              <a:t>fácil</a:t>
            </a:r>
            <a:r>
              <a:rPr lang="es" sz="1500">
                <a:latin typeface="Georgia"/>
                <a:ea typeface="Georgia"/>
                <a:cs typeface="Georgia"/>
                <a:sym typeface="Georgia"/>
              </a:rPr>
              <a:t> de usar para alguien </a:t>
            </a:r>
            <a:r>
              <a:rPr lang="es" sz="1500">
                <a:latin typeface="Georgia"/>
                <a:ea typeface="Georgia"/>
                <a:cs typeface="Georgia"/>
                <a:sym typeface="Georgia"/>
              </a:rPr>
              <a:t>inexperto</a:t>
            </a:r>
            <a:r>
              <a:rPr lang="es" sz="1500">
                <a:latin typeface="Georgia"/>
                <a:ea typeface="Georgia"/>
                <a:cs typeface="Georgia"/>
                <a:sym typeface="Georgia"/>
              </a:rPr>
              <a:t> en el tema de </a:t>
            </a:r>
            <a:r>
              <a:rPr lang="es" sz="1500">
                <a:latin typeface="Georgia"/>
                <a:ea typeface="Georgia"/>
                <a:cs typeface="Georgia"/>
                <a:sym typeface="Georgia"/>
              </a:rPr>
              <a:t>informática</a:t>
            </a:r>
            <a:r>
              <a:rPr lang="es" sz="1500">
                <a:latin typeface="Georgia"/>
                <a:ea typeface="Georgia"/>
                <a:cs typeface="Georgia"/>
                <a:sym typeface="Georgia"/>
              </a:rPr>
              <a:t> o computadores.</a:t>
            </a:r>
            <a:endParaRPr sz="1500">
              <a:latin typeface="Georgia"/>
              <a:ea typeface="Georgia"/>
              <a:cs typeface="Georgia"/>
              <a:sym typeface="Georgia"/>
            </a:endParaRPr>
          </a:p>
          <a:p>
            <a:pPr indent="-323850" lvl="0" marL="457200" rtl="0" algn="just">
              <a:lnSpc>
                <a:spcPct val="200000"/>
              </a:lnSpc>
              <a:spcBef>
                <a:spcPts val="0"/>
              </a:spcBef>
              <a:spcAft>
                <a:spcPts val="0"/>
              </a:spcAft>
              <a:buSzPts val="1500"/>
              <a:buFont typeface="Georgia"/>
              <a:buAutoNum type="arabicPeriod"/>
            </a:pPr>
            <a:r>
              <a:rPr lang="es" sz="1500">
                <a:latin typeface="Georgia"/>
                <a:ea typeface="Georgia"/>
                <a:cs typeface="Georgia"/>
                <a:sym typeface="Georgia"/>
              </a:rPr>
              <a:t>Desarrollar una interfaz </a:t>
            </a:r>
            <a:r>
              <a:rPr lang="es" sz="1500">
                <a:latin typeface="Georgia"/>
                <a:ea typeface="Georgia"/>
                <a:cs typeface="Georgia"/>
                <a:sym typeface="Georgia"/>
              </a:rPr>
              <a:t>gráfica</a:t>
            </a:r>
            <a:r>
              <a:rPr lang="es" sz="1500">
                <a:latin typeface="Georgia"/>
                <a:ea typeface="Georgia"/>
                <a:cs typeface="Georgia"/>
                <a:sym typeface="Georgia"/>
              </a:rPr>
              <a:t> </a:t>
            </a:r>
            <a:r>
              <a:rPr lang="es" sz="1500">
                <a:latin typeface="Georgia"/>
                <a:ea typeface="Georgia"/>
                <a:cs typeface="Georgia"/>
                <a:sym typeface="Georgia"/>
              </a:rPr>
              <a:t>que se  adapte  </a:t>
            </a:r>
            <a:r>
              <a:rPr lang="es" sz="1500">
                <a:latin typeface="Georgia"/>
                <a:ea typeface="Georgia"/>
                <a:cs typeface="Georgia"/>
                <a:sym typeface="Georgia"/>
              </a:rPr>
              <a:t>a cualquier dispositivo para su uso.</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115825" y="1736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Justificación</a:t>
            </a:r>
            <a:r>
              <a:rPr lang="es" sz="2400">
                <a:latin typeface="Georgia"/>
                <a:ea typeface="Georgia"/>
                <a:cs typeface="Georgia"/>
                <a:sym typeface="Georgia"/>
              </a:rPr>
              <a:t>.</a:t>
            </a:r>
            <a:endParaRPr sz="2400">
              <a:latin typeface="Georgia"/>
              <a:ea typeface="Georgia"/>
              <a:cs typeface="Georgia"/>
              <a:sym typeface="Georgia"/>
            </a:endParaRPr>
          </a:p>
        </p:txBody>
      </p:sp>
      <p:sp>
        <p:nvSpPr>
          <p:cNvPr id="110" name="Google Shape;110;p18"/>
          <p:cNvSpPr txBox="1"/>
          <p:nvPr>
            <p:ph idx="1" type="body"/>
          </p:nvPr>
        </p:nvSpPr>
        <p:spPr>
          <a:xfrm>
            <a:off x="4453875" y="603675"/>
            <a:ext cx="4353300" cy="36204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200000"/>
              </a:lnSpc>
              <a:spcBef>
                <a:spcPts val="1200"/>
              </a:spcBef>
              <a:spcAft>
                <a:spcPts val="1200"/>
              </a:spcAft>
              <a:buNone/>
            </a:pPr>
            <a:r>
              <a:rPr lang="es" sz="1500">
                <a:latin typeface="Georgia"/>
                <a:ea typeface="Georgia"/>
                <a:cs typeface="Georgia"/>
                <a:sym typeface="Georgia"/>
              </a:rPr>
              <a:t>A partir del </a:t>
            </a:r>
            <a:r>
              <a:rPr lang="es" sz="1500">
                <a:latin typeface="Georgia"/>
                <a:ea typeface="Georgia"/>
                <a:cs typeface="Georgia"/>
                <a:sym typeface="Georgia"/>
              </a:rPr>
              <a:t>análisis</a:t>
            </a:r>
            <a:r>
              <a:rPr lang="es" sz="1500">
                <a:latin typeface="Georgia"/>
                <a:ea typeface="Georgia"/>
                <a:cs typeface="Georgia"/>
                <a:sym typeface="Georgia"/>
              </a:rPr>
              <a:t> de la </a:t>
            </a:r>
            <a:r>
              <a:rPr lang="es" sz="1500">
                <a:latin typeface="Georgia"/>
                <a:ea typeface="Georgia"/>
                <a:cs typeface="Georgia"/>
                <a:sym typeface="Georgia"/>
              </a:rPr>
              <a:t>problemática</a:t>
            </a:r>
            <a:r>
              <a:rPr lang="es" sz="1500">
                <a:latin typeface="Georgia"/>
                <a:ea typeface="Georgia"/>
                <a:cs typeface="Georgia"/>
                <a:sym typeface="Georgia"/>
              </a:rPr>
              <a:t> en la pequeña empresa de frutas , en </a:t>
            </a:r>
            <a:r>
              <a:rPr lang="es" sz="1500">
                <a:latin typeface="Georgia"/>
                <a:ea typeface="Georgia"/>
                <a:cs typeface="Georgia"/>
                <a:sym typeface="Georgia"/>
              </a:rPr>
              <a:t>relación</a:t>
            </a:r>
            <a:r>
              <a:rPr lang="es" sz="1500">
                <a:latin typeface="Georgia"/>
                <a:ea typeface="Georgia"/>
                <a:cs typeface="Georgia"/>
                <a:sym typeface="Georgia"/>
              </a:rPr>
              <a:t> con el proceso y </a:t>
            </a:r>
            <a:r>
              <a:rPr lang="es" sz="1500">
                <a:latin typeface="Georgia"/>
                <a:ea typeface="Georgia"/>
                <a:cs typeface="Georgia"/>
                <a:sym typeface="Georgia"/>
              </a:rPr>
              <a:t>gestión</a:t>
            </a:r>
            <a:r>
              <a:rPr lang="es" sz="1500">
                <a:latin typeface="Georgia"/>
                <a:ea typeface="Georgia"/>
                <a:cs typeface="Georgia"/>
                <a:sym typeface="Georgia"/>
              </a:rPr>
              <a:t> de inventarios que </a:t>
            </a:r>
            <a:r>
              <a:rPr lang="es" sz="1500">
                <a:latin typeface="Georgia"/>
                <a:ea typeface="Georgia"/>
                <a:cs typeface="Georgia"/>
                <a:sym typeface="Georgia"/>
              </a:rPr>
              <a:t>está</a:t>
            </a:r>
            <a:r>
              <a:rPr lang="es" sz="1500">
                <a:latin typeface="Georgia"/>
                <a:ea typeface="Georgia"/>
                <a:cs typeface="Georgia"/>
                <a:sym typeface="Georgia"/>
              </a:rPr>
              <a:t> poseen por utilizar  un sistema que no se adapta a las necesidades de su empresa y tampoco cumple los lineamientos que  esta necesita, se lleva a </a:t>
            </a:r>
            <a:r>
              <a:rPr lang="es" sz="1500">
                <a:latin typeface="Georgia"/>
                <a:ea typeface="Georgia"/>
                <a:cs typeface="Georgia"/>
                <a:sym typeface="Georgia"/>
              </a:rPr>
              <a:t>cabo</a:t>
            </a:r>
            <a:r>
              <a:rPr lang="es" sz="1500">
                <a:latin typeface="Georgia"/>
                <a:ea typeface="Georgia"/>
                <a:cs typeface="Georgia"/>
                <a:sym typeface="Georgia"/>
              </a:rPr>
              <a:t> una </a:t>
            </a:r>
            <a:r>
              <a:rPr lang="es" sz="1500">
                <a:latin typeface="Georgia"/>
                <a:ea typeface="Georgia"/>
                <a:cs typeface="Georgia"/>
                <a:sym typeface="Georgia"/>
              </a:rPr>
              <a:t>solución</a:t>
            </a:r>
            <a:r>
              <a:rPr lang="es" sz="1500">
                <a:latin typeface="Georgia"/>
                <a:ea typeface="Georgia"/>
                <a:cs typeface="Georgia"/>
                <a:sym typeface="Georgia"/>
              </a:rPr>
              <a:t> a este problema </a:t>
            </a:r>
            <a:r>
              <a:rPr lang="es" sz="1500">
                <a:latin typeface="Georgia"/>
                <a:ea typeface="Georgia"/>
                <a:cs typeface="Georgia"/>
                <a:sym typeface="Georgia"/>
              </a:rPr>
              <a:t>implementando</a:t>
            </a:r>
            <a:r>
              <a:rPr lang="es" sz="1500">
                <a:latin typeface="Georgia"/>
                <a:ea typeface="Georgia"/>
                <a:cs typeface="Georgia"/>
                <a:sym typeface="Georgia"/>
              </a:rPr>
              <a:t> un nuevo aplicativo web que gestione de manera correcta y mas rapida el inventario que se </a:t>
            </a:r>
            <a:r>
              <a:rPr lang="es" sz="1500">
                <a:latin typeface="Georgia"/>
                <a:ea typeface="Georgia"/>
                <a:cs typeface="Georgia"/>
                <a:sym typeface="Georgia"/>
              </a:rPr>
              <a:t>solicita</a:t>
            </a:r>
            <a:r>
              <a:rPr lang="es" sz="1500">
                <a:latin typeface="Georgia"/>
                <a:ea typeface="Georgia"/>
                <a:cs typeface="Georgia"/>
                <a:sym typeface="Georgia"/>
              </a:rPr>
              <a:t> cada dia por </a:t>
            </a:r>
            <a:r>
              <a:rPr lang="es" sz="1500">
                <a:latin typeface="Georgia"/>
                <a:ea typeface="Georgia"/>
                <a:cs typeface="Georgia"/>
                <a:sym typeface="Georgia"/>
              </a:rPr>
              <a:t>obligación</a:t>
            </a:r>
            <a:r>
              <a:rPr lang="es" sz="1500">
                <a:latin typeface="Georgia"/>
                <a:ea typeface="Georgia"/>
                <a:cs typeface="Georgia"/>
                <a:sym typeface="Georgia"/>
              </a:rPr>
              <a:t> ya que este le permite orden y ahorra tiempo </a:t>
            </a:r>
            <a:r>
              <a:rPr lang="es" sz="1500">
                <a:latin typeface="Georgia"/>
                <a:ea typeface="Georgia"/>
                <a:cs typeface="Georgia"/>
                <a:sym typeface="Georgia"/>
              </a:rPr>
              <a:t>a la</a:t>
            </a:r>
            <a:r>
              <a:rPr lang="es" sz="1500">
                <a:latin typeface="Georgia"/>
                <a:ea typeface="Georgia"/>
                <a:cs typeface="Georgia"/>
                <a:sym typeface="Georgia"/>
              </a:rPr>
              <a:t> hora de hacer dicha </a:t>
            </a:r>
            <a:r>
              <a:rPr lang="es" sz="1500">
                <a:latin typeface="Georgia"/>
                <a:ea typeface="Georgia"/>
                <a:cs typeface="Georgia"/>
                <a:sym typeface="Georgia"/>
              </a:rPr>
              <a:t>acción.</a:t>
            </a:r>
            <a:endParaRPr sz="1300">
              <a:latin typeface="Times New Roman"/>
              <a:ea typeface="Times New Roman"/>
              <a:cs typeface="Times New Roman"/>
              <a:sym typeface="Times New Roman"/>
            </a:endParaRPr>
          </a:p>
        </p:txBody>
      </p:sp>
      <p:pic>
        <p:nvPicPr>
          <p:cNvPr id="111" name="Google Shape;111;p18"/>
          <p:cNvPicPr preferRelativeResize="0"/>
          <p:nvPr/>
        </p:nvPicPr>
        <p:blipFill>
          <a:blip r:embed="rId3">
            <a:alphaModFix/>
          </a:blip>
          <a:stretch>
            <a:fillRect/>
          </a:stretch>
        </p:blipFill>
        <p:spPr>
          <a:xfrm>
            <a:off x="251775" y="809075"/>
            <a:ext cx="3824650" cy="2955150"/>
          </a:xfrm>
          <a:prstGeom prst="rect">
            <a:avLst/>
          </a:prstGeom>
          <a:noFill/>
          <a:ln>
            <a:noFill/>
          </a:ln>
        </p:spPr>
      </p:pic>
      <p:sp>
        <p:nvSpPr>
          <p:cNvPr id="112" name="Google Shape;112;p18"/>
          <p:cNvSpPr txBox="1"/>
          <p:nvPr/>
        </p:nvSpPr>
        <p:spPr>
          <a:xfrm>
            <a:off x="502875" y="40803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87675" y="4897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Delimitación</a:t>
            </a:r>
            <a:r>
              <a:rPr lang="es" sz="2400">
                <a:latin typeface="Georgia"/>
                <a:ea typeface="Georgia"/>
                <a:cs typeface="Georgia"/>
                <a:sym typeface="Georgia"/>
              </a:rPr>
              <a:t> y alcance.</a:t>
            </a:r>
            <a:endParaRPr sz="2400">
              <a:latin typeface="Georgia"/>
              <a:ea typeface="Georgia"/>
              <a:cs typeface="Georgia"/>
              <a:sym typeface="Georgia"/>
            </a:endParaRPr>
          </a:p>
        </p:txBody>
      </p:sp>
      <p:sp>
        <p:nvSpPr>
          <p:cNvPr id="118" name="Google Shape;118;p19"/>
          <p:cNvSpPr txBox="1"/>
          <p:nvPr>
            <p:ph idx="1" type="body"/>
          </p:nvPr>
        </p:nvSpPr>
        <p:spPr>
          <a:xfrm>
            <a:off x="0" y="1125150"/>
            <a:ext cx="5904900" cy="3386700"/>
          </a:xfrm>
          <a:prstGeom prst="rect">
            <a:avLst/>
          </a:prstGeom>
        </p:spPr>
        <p:txBody>
          <a:bodyPr anchorCtr="0" anchor="t" bIns="91425" lIns="91425" spcFirstLastPara="1" rIns="91425" wrap="square" tIns="91425">
            <a:normAutofit fontScale="92500"/>
          </a:bodyPr>
          <a:lstStyle/>
          <a:p>
            <a:pPr indent="0" lvl="0" marL="0" rtl="0" algn="l">
              <a:lnSpc>
                <a:spcPct val="200000"/>
              </a:lnSpc>
              <a:spcBef>
                <a:spcPts val="0"/>
              </a:spcBef>
              <a:spcAft>
                <a:spcPts val="0"/>
              </a:spcAft>
              <a:buNone/>
            </a:pPr>
            <a:r>
              <a:rPr lang="es" sz="1500">
                <a:solidFill>
                  <a:srgbClr val="000000"/>
                </a:solidFill>
                <a:latin typeface="Georgia"/>
                <a:ea typeface="Georgia"/>
                <a:cs typeface="Georgia"/>
                <a:sym typeface="Georgia"/>
              </a:rPr>
              <a:t>Desarrollar un aplicativo web para la pequeña empresa ubicada en el sector de </a:t>
            </a:r>
            <a:r>
              <a:rPr lang="es" sz="1500">
                <a:solidFill>
                  <a:srgbClr val="000000"/>
                </a:solidFill>
                <a:latin typeface="Georgia"/>
                <a:ea typeface="Georgia"/>
                <a:cs typeface="Georgia"/>
                <a:sym typeface="Georgia"/>
              </a:rPr>
              <a:t>corabastos</a:t>
            </a:r>
            <a:r>
              <a:rPr lang="es" sz="1500">
                <a:solidFill>
                  <a:srgbClr val="000000"/>
                </a:solidFill>
                <a:latin typeface="Georgia"/>
                <a:ea typeface="Georgia"/>
                <a:cs typeface="Georgia"/>
                <a:sym typeface="Georgia"/>
              </a:rPr>
              <a:t> la cual trabaja con frutas , y </a:t>
            </a:r>
            <a:r>
              <a:rPr lang="es" sz="1500">
                <a:solidFill>
                  <a:srgbClr val="000000"/>
                </a:solidFill>
                <a:latin typeface="Georgia"/>
                <a:ea typeface="Georgia"/>
                <a:cs typeface="Georgia"/>
                <a:sym typeface="Georgia"/>
              </a:rPr>
              <a:t>éste</a:t>
            </a:r>
            <a:r>
              <a:rPr lang="es" sz="1500">
                <a:solidFill>
                  <a:srgbClr val="000000"/>
                </a:solidFill>
                <a:latin typeface="Georgia"/>
                <a:ea typeface="Georgia"/>
                <a:cs typeface="Georgia"/>
                <a:sym typeface="Georgia"/>
              </a:rPr>
              <a:t> asu vez se estima que se demore en el desarrollo de dicho aplicativo un tiempo estimado de 2 años con el cual se desea gestionar el </a:t>
            </a:r>
            <a:r>
              <a:rPr lang="es" sz="1500">
                <a:solidFill>
                  <a:srgbClr val="000000"/>
                </a:solidFill>
                <a:latin typeface="Georgia"/>
                <a:ea typeface="Georgia"/>
                <a:cs typeface="Georgia"/>
                <a:sym typeface="Georgia"/>
              </a:rPr>
              <a:t>área</a:t>
            </a:r>
            <a:r>
              <a:rPr lang="es" sz="1500">
                <a:solidFill>
                  <a:srgbClr val="000000"/>
                </a:solidFill>
                <a:latin typeface="Georgia"/>
                <a:ea typeface="Georgia"/>
                <a:cs typeface="Georgia"/>
                <a:sym typeface="Georgia"/>
              </a:rPr>
              <a:t> de inventarios y sus funcionalidades principales </a:t>
            </a:r>
            <a:r>
              <a:rPr lang="es" sz="1500">
                <a:solidFill>
                  <a:srgbClr val="000000"/>
                </a:solidFill>
                <a:latin typeface="Georgia"/>
                <a:ea typeface="Georgia"/>
                <a:cs typeface="Georgia"/>
                <a:sym typeface="Georgia"/>
              </a:rPr>
              <a:t>serán</a:t>
            </a:r>
            <a:r>
              <a:rPr lang="es" sz="1500">
                <a:solidFill>
                  <a:srgbClr val="000000"/>
                </a:solidFill>
                <a:latin typeface="Georgia"/>
                <a:ea typeface="Georgia"/>
                <a:cs typeface="Georgia"/>
                <a:sym typeface="Georgia"/>
              </a:rPr>
              <a:t> la eficacia y rapidez del software y como este se puede implementar en diferentes dispositivos .</a:t>
            </a:r>
            <a:endParaRPr sz="15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500">
              <a:solidFill>
                <a:srgbClr val="000000"/>
              </a:solidFill>
              <a:latin typeface="Georgia"/>
              <a:ea typeface="Georgia"/>
              <a:cs typeface="Georgia"/>
              <a:sym typeface="Georgia"/>
            </a:endParaRPr>
          </a:p>
        </p:txBody>
      </p:sp>
      <p:pic>
        <p:nvPicPr>
          <p:cNvPr id="119" name="Google Shape;119;p19"/>
          <p:cNvPicPr preferRelativeResize="0"/>
          <p:nvPr/>
        </p:nvPicPr>
        <p:blipFill>
          <a:blip r:embed="rId3">
            <a:alphaModFix/>
          </a:blip>
          <a:stretch>
            <a:fillRect/>
          </a:stretch>
        </p:blipFill>
        <p:spPr>
          <a:xfrm>
            <a:off x="5382050" y="748375"/>
            <a:ext cx="3518725" cy="3518725"/>
          </a:xfrm>
          <a:prstGeom prst="rect">
            <a:avLst/>
          </a:prstGeom>
          <a:noFill/>
          <a:ln>
            <a:noFill/>
          </a:ln>
        </p:spPr>
      </p:pic>
      <p:sp>
        <p:nvSpPr>
          <p:cNvPr id="120" name="Google Shape;120;p19"/>
          <p:cNvSpPr txBox="1"/>
          <p:nvPr/>
        </p:nvSpPr>
        <p:spPr>
          <a:xfrm>
            <a:off x="4798675" y="4252725"/>
            <a:ext cx="21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56100" y="4644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Técnicas</a:t>
            </a:r>
            <a:r>
              <a:rPr lang="es" sz="2400">
                <a:latin typeface="Georgia"/>
                <a:ea typeface="Georgia"/>
                <a:cs typeface="Georgia"/>
                <a:sym typeface="Georgia"/>
              </a:rPr>
              <a:t> y </a:t>
            </a:r>
            <a:r>
              <a:rPr lang="es" sz="2400">
                <a:latin typeface="Georgia"/>
                <a:ea typeface="Georgia"/>
                <a:cs typeface="Georgia"/>
                <a:sym typeface="Georgia"/>
              </a:rPr>
              <a:t>recolección</a:t>
            </a:r>
            <a:r>
              <a:rPr lang="es" sz="2400">
                <a:latin typeface="Georgia"/>
                <a:ea typeface="Georgia"/>
                <a:cs typeface="Georgia"/>
                <a:sym typeface="Georgia"/>
              </a:rPr>
              <a:t> de datos.</a:t>
            </a:r>
            <a:endParaRPr sz="2400">
              <a:latin typeface="Georgia"/>
              <a:ea typeface="Georgia"/>
              <a:cs typeface="Georgia"/>
              <a:sym typeface="Georgia"/>
            </a:endParaRPr>
          </a:p>
        </p:txBody>
      </p:sp>
      <p:sp>
        <p:nvSpPr>
          <p:cNvPr id="126" name="Google Shape;126;p20"/>
          <p:cNvSpPr txBox="1"/>
          <p:nvPr>
            <p:ph idx="1" type="body"/>
          </p:nvPr>
        </p:nvSpPr>
        <p:spPr>
          <a:xfrm>
            <a:off x="111550" y="1099800"/>
            <a:ext cx="5362500" cy="3056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es" sz="1500">
                <a:highlight>
                  <a:srgbClr val="FFFFFF"/>
                </a:highlight>
                <a:latin typeface="Georgia"/>
                <a:ea typeface="Georgia"/>
                <a:cs typeface="Georgia"/>
                <a:sym typeface="Georgia"/>
              </a:rPr>
              <a:t>Las técnicas de recolección de datos, son los procedimientos y actividades que le dan acceso al investigador a obtener la información necesaria para dar cumplimiento a su objetivo de investigación  (online - tesis 2020)</a:t>
            </a:r>
            <a:endParaRPr sz="1500">
              <a:highlight>
                <a:srgbClr val="FFFFFF"/>
              </a:highlight>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500">
              <a:solidFill>
                <a:srgbClr val="202124"/>
              </a:solidFill>
              <a:highlight>
                <a:srgbClr val="FFFFFF"/>
              </a:highlight>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rPr lang="es" sz="1500">
                <a:latin typeface="Georgia"/>
                <a:ea typeface="Georgia"/>
                <a:cs typeface="Georgia"/>
                <a:sym typeface="Georgia"/>
              </a:rPr>
              <a:t>para este caso </a:t>
            </a:r>
            <a:r>
              <a:rPr lang="es" sz="1500">
                <a:latin typeface="Georgia"/>
                <a:ea typeface="Georgia"/>
                <a:cs typeface="Georgia"/>
                <a:sym typeface="Georgia"/>
              </a:rPr>
              <a:t>decidimos</a:t>
            </a:r>
            <a:r>
              <a:rPr lang="es" sz="1500">
                <a:latin typeface="Georgia"/>
                <a:ea typeface="Georgia"/>
                <a:cs typeface="Georgia"/>
                <a:sym typeface="Georgia"/>
              </a:rPr>
              <a:t> realizar una encuesta  </a:t>
            </a:r>
            <a:r>
              <a:rPr lang="es" sz="1500">
                <a:latin typeface="Georgia"/>
                <a:ea typeface="Georgia"/>
                <a:cs typeface="Georgia"/>
                <a:sym typeface="Georgia"/>
              </a:rPr>
              <a:t>implementando</a:t>
            </a:r>
            <a:r>
              <a:rPr lang="es" sz="1500">
                <a:latin typeface="Georgia"/>
                <a:ea typeface="Georgia"/>
                <a:cs typeface="Georgia"/>
                <a:sym typeface="Georgia"/>
              </a:rPr>
              <a:t> como instrumento de </a:t>
            </a:r>
            <a:r>
              <a:rPr lang="es" sz="1500">
                <a:latin typeface="Georgia"/>
                <a:ea typeface="Georgia"/>
                <a:cs typeface="Georgia"/>
                <a:sym typeface="Georgia"/>
              </a:rPr>
              <a:t>recolección</a:t>
            </a:r>
            <a:r>
              <a:rPr lang="es" sz="1500">
                <a:latin typeface="Georgia"/>
                <a:ea typeface="Georgia"/>
                <a:cs typeface="Georgia"/>
                <a:sym typeface="Georgia"/>
              </a:rPr>
              <a:t> un cuestionario.</a:t>
            </a:r>
            <a:endParaRPr sz="1500">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000">
              <a:solidFill>
                <a:srgbClr val="FF0000"/>
              </a:solidFill>
              <a:latin typeface="Georgia"/>
              <a:ea typeface="Georgia"/>
              <a:cs typeface="Georgia"/>
              <a:sym typeface="Georgia"/>
            </a:endParaRPr>
          </a:p>
          <a:p>
            <a:pPr indent="0" lvl="0" marL="0" rtl="0" algn="just">
              <a:lnSpc>
                <a:spcPct val="150000"/>
              </a:lnSpc>
              <a:spcBef>
                <a:spcPts val="0"/>
              </a:spcBef>
              <a:spcAft>
                <a:spcPts val="0"/>
              </a:spcAft>
              <a:buClr>
                <a:schemeClr val="dk2"/>
              </a:buClr>
              <a:buSzPts val="1100"/>
              <a:buFont typeface="Arial"/>
              <a:buNone/>
            </a:pPr>
            <a:r>
              <a:t/>
            </a:r>
            <a:endParaRPr sz="1000">
              <a:latin typeface="Georgia"/>
              <a:ea typeface="Georgia"/>
              <a:cs typeface="Georgia"/>
              <a:sym typeface="Georgia"/>
            </a:endParaRPr>
          </a:p>
        </p:txBody>
      </p:sp>
      <p:pic>
        <p:nvPicPr>
          <p:cNvPr id="127" name="Google Shape;127;p20"/>
          <p:cNvPicPr preferRelativeResize="0"/>
          <p:nvPr/>
        </p:nvPicPr>
        <p:blipFill>
          <a:blip r:embed="rId3">
            <a:alphaModFix/>
          </a:blip>
          <a:stretch>
            <a:fillRect/>
          </a:stretch>
        </p:blipFill>
        <p:spPr>
          <a:xfrm>
            <a:off x="5315900" y="962600"/>
            <a:ext cx="3417075" cy="3056725"/>
          </a:xfrm>
          <a:prstGeom prst="rect">
            <a:avLst/>
          </a:prstGeom>
          <a:noFill/>
          <a:ln>
            <a:noFill/>
          </a:ln>
        </p:spPr>
      </p:pic>
      <p:sp>
        <p:nvSpPr>
          <p:cNvPr id="128" name="Google Shape;128;p20"/>
          <p:cNvSpPr txBox="1"/>
          <p:nvPr/>
        </p:nvSpPr>
        <p:spPr>
          <a:xfrm>
            <a:off x="6206675" y="3936625"/>
            <a:ext cx="21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i="1" lang="es">
                <a:solidFill>
                  <a:schemeClr val="dk2"/>
                </a:solidFill>
                <a:latin typeface="Georgia"/>
                <a:ea typeface="Georgia"/>
                <a:cs typeface="Georgia"/>
                <a:sym typeface="Georgia"/>
              </a:rPr>
              <a:t>(storyset,11 de abril).</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410100" y="481925"/>
            <a:ext cx="6321600" cy="5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Georgia"/>
                <a:ea typeface="Georgia"/>
                <a:cs typeface="Georgia"/>
                <a:sym typeface="Georgia"/>
              </a:rPr>
              <a:t>Encuesta.</a:t>
            </a:r>
            <a:endParaRPr sz="2400">
              <a:latin typeface="Georgia"/>
              <a:ea typeface="Georgia"/>
              <a:cs typeface="Georgia"/>
              <a:sym typeface="Georgia"/>
            </a:endParaRPr>
          </a:p>
        </p:txBody>
      </p:sp>
      <p:sp>
        <p:nvSpPr>
          <p:cNvPr id="134" name="Google Shape;134;p21"/>
          <p:cNvSpPr txBox="1"/>
          <p:nvPr>
            <p:ph idx="1" type="body"/>
          </p:nvPr>
        </p:nvSpPr>
        <p:spPr>
          <a:xfrm>
            <a:off x="848450" y="924600"/>
            <a:ext cx="7653900" cy="3740400"/>
          </a:xfrm>
          <a:prstGeom prst="rect">
            <a:avLst/>
          </a:prstGeom>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¿Trabaja actualmente con algún sistema en línea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características le gustaría que tuviera para realizar un sistema de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¿Cómo realiza actualmente sus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¿Que necesita para la mejora de  esos inventarios?</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¿Desde su punto de vista cómo resolvería la problemática por la que pasa a la hora de realizar inventarios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problemática desea darle  más prioridad en su posición a la hora de implementar inventarios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¿Cree que nuestro sistema le servirá para su mejora de inventarios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¿Se le hace fácil manejar herramientas en línea?</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¿Cuenta con algún tipo de de plataforma o sistema inteligente ? </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¿Cree usted que la plataforma o sistema que maneja es la adecuada? (Si / No / NA)¿porque?</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¿Qué expectativa tendría de este sistema?.</a:t>
            </a:r>
            <a:endParaRPr sz="1400">
              <a:solidFill>
                <a:srgbClr val="000000"/>
              </a:solidFill>
              <a:latin typeface="Georgia"/>
              <a:ea typeface="Georgia"/>
              <a:cs typeface="Georgia"/>
              <a:sym typeface="Georgia"/>
            </a:endParaRPr>
          </a:p>
          <a:p>
            <a:pPr indent="-317500" lvl="0" marL="457200" rtl="0" algn="just">
              <a:lnSpc>
                <a:spcPct val="10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¿Cuál es su opinión acerca de este sistema web?</a:t>
            </a:r>
            <a:endParaRPr sz="1400">
              <a:solidFill>
                <a:srgbClr val="000000"/>
              </a:solidFill>
              <a:latin typeface="Georgia"/>
              <a:ea typeface="Georgia"/>
              <a:cs typeface="Georgia"/>
              <a:sym typeface="Georgia"/>
            </a:endParaRPr>
          </a:p>
          <a:p>
            <a:pPr indent="0" lvl="0" marL="457200" rtl="0" algn="just">
              <a:lnSpc>
                <a:spcPct val="100000"/>
              </a:lnSpc>
              <a:spcBef>
                <a:spcPts val="1200"/>
              </a:spcBef>
              <a:spcAft>
                <a:spcPts val="120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