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4"/>
  </p:sldMasterIdLst>
  <p:notesMasterIdLst>
    <p:notesMasterId r:id="rId21"/>
  </p:notesMasterIdLst>
  <p:sldIdLst>
    <p:sldId id="25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0" autoAdjust="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8B48DFB-4CDB-4036-B4BB-D5764437B1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ED6E4B7-E844-4932-B7BA-155410F1A3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0403920-5D79-734F-E0C3-4C14FEF5E2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ECFD6714-BDF9-49C3-991F-A726A112CD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noProof="0"/>
              <a:t>Click to edit Master text styles</a:t>
            </a:r>
          </a:p>
          <a:p>
            <a:pPr lvl="1"/>
            <a:r>
              <a:rPr lang="en-US" altLang="ro-RO" noProof="0"/>
              <a:t>Second level</a:t>
            </a:r>
          </a:p>
          <a:p>
            <a:pPr lvl="2"/>
            <a:r>
              <a:rPr lang="en-US" altLang="ro-RO" noProof="0"/>
              <a:t>Third level</a:t>
            </a:r>
          </a:p>
          <a:p>
            <a:pPr lvl="3"/>
            <a:r>
              <a:rPr lang="en-US" altLang="ro-RO" noProof="0"/>
              <a:t>Fourth level</a:t>
            </a:r>
          </a:p>
          <a:p>
            <a:pPr lvl="4"/>
            <a:r>
              <a:rPr lang="en-US" altLang="ro-RO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67688F6-D6D1-4365-AE1C-E2E7F93BE6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86136E5F-137A-461F-B295-65F680DAF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4EBA1E9-8AA1-4427-B054-F3A61238C2AC}" type="slidenum">
              <a:rPr lang="en-US" altLang="ro-RO"/>
              <a:pPr/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206316EC-5584-6697-717E-DCBB9855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8" descr="logo ETTI">
            <a:extLst>
              <a:ext uri="{FF2B5EF4-FFF2-40B4-BE49-F238E27FC236}">
                <a16:creationId xmlns:a16="http://schemas.microsoft.com/office/drawing/2014/main" id="{7553DEFA-D948-5B31-32FC-84BC21EDE500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76200"/>
            <a:ext cx="6842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logo UPB">
            <a:extLst>
              <a:ext uri="{FF2B5EF4-FFF2-40B4-BE49-F238E27FC236}">
                <a16:creationId xmlns:a16="http://schemas.microsoft.com/office/drawing/2014/main" id="{55CAED76-2495-8112-409E-BC913AD82E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25"/>
            <a:ext cx="65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6FC9E6CB-FECD-F750-5644-9ABF809F24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19175" y="134938"/>
            <a:ext cx="101600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en-US" altLang="ro-RO" sz="1200" dirty="0" err="1"/>
              <a:t>Universitatea</a:t>
            </a:r>
            <a:r>
              <a:rPr lang="en-US" altLang="ro-RO" sz="1200" dirty="0"/>
              <a:t> POLITEHNICA din </a:t>
            </a:r>
            <a:r>
              <a:rPr lang="en-US" altLang="ro-RO" sz="1200" dirty="0" err="1"/>
              <a:t>Bucure</a:t>
            </a:r>
            <a:r>
              <a:rPr lang="ro-RO" altLang="ro-RO" sz="1200" dirty="0"/>
              <a:t>ș</a:t>
            </a:r>
            <a:r>
              <a:rPr lang="en-US" altLang="ro-RO" sz="1200" dirty="0" err="1"/>
              <a:t>ti</a:t>
            </a:r>
            <a:endParaRPr lang="en-US" altLang="ro-RO" sz="1200" dirty="0"/>
          </a:p>
          <a:p>
            <a:pPr algn="ctr">
              <a:defRPr/>
            </a:pPr>
            <a:r>
              <a:rPr lang="en-US" altLang="ro-RO" sz="1200" dirty="0" err="1"/>
              <a:t>Facultatea</a:t>
            </a:r>
            <a:r>
              <a:rPr lang="en-US" altLang="ro-RO" sz="1200" dirty="0"/>
              <a:t> de Electronic</a:t>
            </a:r>
            <a:r>
              <a:rPr lang="ro-RO" altLang="ro-RO" sz="1200" dirty="0"/>
              <a:t>ă, Telecomunicaţii şi Tehnologia Informaţiei</a:t>
            </a:r>
          </a:p>
        </p:txBody>
      </p:sp>
      <p:pic>
        <p:nvPicPr>
          <p:cNvPr id="6" name="Picture 3" descr="D:\logo_ieee_ro.jpg">
            <a:extLst>
              <a:ext uri="{FF2B5EF4-FFF2-40B4-BE49-F238E27FC236}">
                <a16:creationId xmlns:a16="http://schemas.microsoft.com/office/drawing/2014/main" id="{23748E29-0F8A-A768-2D31-6AA7732926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63" y="100013"/>
            <a:ext cx="1339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22CAB05A-5E48-7B94-B93D-4751CE1BAD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16000" y="6143625"/>
            <a:ext cx="101600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en-US" altLang="ro-RO" sz="1200" b="1" dirty="0" err="1"/>
              <a:t>Sesiunea</a:t>
            </a:r>
            <a:r>
              <a:rPr lang="en-US" altLang="ro-RO" sz="1200" b="1" dirty="0"/>
              <a:t> de </a:t>
            </a:r>
            <a:r>
              <a:rPr lang="en-US" altLang="ro-RO" sz="1200" b="1" dirty="0" err="1"/>
              <a:t>Comunicări</a:t>
            </a:r>
            <a:r>
              <a:rPr lang="en-US" altLang="ro-RO" sz="1200" b="1" dirty="0"/>
              <a:t> </a:t>
            </a:r>
            <a:r>
              <a:rPr lang="en-US" altLang="ro-RO" sz="1200" b="1" dirty="0" err="1"/>
              <a:t>Ştiinţifice</a:t>
            </a:r>
            <a:r>
              <a:rPr lang="en-US" altLang="ro-RO" sz="1200" b="1" dirty="0"/>
              <a:t> </a:t>
            </a:r>
            <a:r>
              <a:rPr lang="en-US" altLang="ro-RO" sz="1200" b="1" dirty="0" err="1"/>
              <a:t>Studenţeşti</a:t>
            </a:r>
            <a:r>
              <a:rPr lang="en-US" altLang="ro-RO" sz="1200" b="1" dirty="0"/>
              <a:t>, 5</a:t>
            </a:r>
            <a:r>
              <a:rPr lang="en-GB" altLang="ro-RO" sz="1200" b="1" dirty="0"/>
              <a:t>-6</a:t>
            </a:r>
            <a:r>
              <a:rPr lang="en-US" altLang="ro-RO" sz="1200" b="1" dirty="0"/>
              <a:t> </a:t>
            </a:r>
            <a:r>
              <a:rPr lang="en-US" altLang="ro-RO" sz="1200" b="1" dirty="0" err="1"/>
              <a:t>mai</a:t>
            </a:r>
            <a:r>
              <a:rPr lang="en-US" altLang="ro-RO" sz="1200" b="1" dirty="0"/>
              <a:t> 20</a:t>
            </a:r>
            <a:r>
              <a:rPr lang="ro-MD" altLang="ro-RO" sz="1200" b="1" dirty="0"/>
              <a:t>2</a:t>
            </a:r>
            <a:r>
              <a:rPr lang="en-US" altLang="ro-RO" sz="1200" b="1" dirty="0"/>
              <a:t>3</a:t>
            </a:r>
            <a:endParaRPr lang="ro-RO" altLang="ro-RO" sz="1200" b="1" dirty="0"/>
          </a:p>
          <a:p>
            <a:pPr algn="ctr">
              <a:defRPr/>
            </a:pPr>
            <a:r>
              <a:rPr lang="en-US" altLang="ro-RO" sz="1200" b="1" dirty="0" err="1"/>
              <a:t>Secţiune</a:t>
            </a:r>
            <a:r>
              <a:rPr lang="ro-RO" altLang="ro-RO" sz="1200" b="1" dirty="0"/>
              <a:t>a</a:t>
            </a:r>
            <a:r>
              <a:rPr lang="en-US" altLang="ro-RO" sz="1200" b="1" dirty="0"/>
              <a:t> 04-03, </a:t>
            </a:r>
            <a:r>
              <a:rPr lang="ro-RO" altLang="en-US" sz="1200" b="1" dirty="0"/>
              <a:t>ELECTRONICĂ</a:t>
            </a:r>
            <a:r>
              <a:rPr lang="en-US" altLang="en-US" sz="1200" b="1" dirty="0"/>
              <a:t> </a:t>
            </a:r>
            <a:r>
              <a:rPr lang="ro-RO" altLang="en-US" sz="1200" b="1" dirty="0"/>
              <a:t>A</a:t>
            </a:r>
            <a:r>
              <a:rPr lang="en-US" altLang="en-US" sz="1200" b="1" dirty="0"/>
              <a:t>P</a:t>
            </a:r>
            <a:r>
              <a:rPr lang="ro-RO" altLang="en-US" sz="1200" b="1" dirty="0"/>
              <a:t>LI</a:t>
            </a:r>
            <a:r>
              <a:rPr lang="en-US" altLang="en-US" sz="1200" b="1" dirty="0"/>
              <a:t>C</a:t>
            </a:r>
            <a:r>
              <a:rPr lang="ro-RO" altLang="en-US" sz="1200" b="1" dirty="0"/>
              <a:t>ATĂ</a:t>
            </a:r>
            <a:r>
              <a:rPr lang="en-US" altLang="en-US" sz="1200" b="1" dirty="0"/>
              <a:t> </a:t>
            </a:r>
            <a:r>
              <a:rPr lang="ro-RO" altLang="en-US" sz="1200" b="1" dirty="0"/>
              <a:t>ȘI INGINERIA INFORMAȚIEI</a:t>
            </a:r>
            <a:endParaRPr lang="en-US" altLang="ro-RO" sz="1200" b="1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en-US" altLang="ro-RO" noProof="0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10363200" cy="2362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pPr lvl="0"/>
            <a:r>
              <a:rPr lang="en-US" altLang="ro-RO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99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noProof="0" dirty="0"/>
              <a:t>Click to edit Master text styles</a:t>
            </a:r>
          </a:p>
          <a:p>
            <a:pPr lvl="1"/>
            <a:r>
              <a:rPr lang="ro-RO" noProof="0" dirty="0"/>
              <a:t>Second level</a:t>
            </a:r>
          </a:p>
          <a:p>
            <a:pPr lvl="2"/>
            <a:r>
              <a:rPr lang="ro-RO" noProof="0" dirty="0"/>
              <a:t>Third level</a:t>
            </a:r>
          </a:p>
          <a:p>
            <a:pPr lvl="3"/>
            <a:r>
              <a:rPr lang="ro-RO" noProof="0" dirty="0"/>
              <a:t>Fourth level</a:t>
            </a:r>
          </a:p>
          <a:p>
            <a:pPr lvl="4"/>
            <a:r>
              <a:rPr lang="ro-RO" noProof="0" dirty="0"/>
              <a:t>Fifth level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BEFB943-2834-60E4-515A-C2D285DE0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ro-RO" altLang="ro-RO"/>
              <a:t>SCSS202</a:t>
            </a:r>
            <a:r>
              <a:rPr lang="en-US" altLang="ro-RO"/>
              <a:t>3</a:t>
            </a:r>
            <a:r>
              <a:rPr lang="ro-RO" altLang="ro-RO"/>
              <a:t>, Secțiunea 04-03 - EAII</a:t>
            </a:r>
            <a:endParaRPr lang="en-US" altLang="ro-RO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08B7320-5B64-4CBD-5640-D497E70673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781BE-A6DA-4A2E-AA64-B9107CDDA252}" type="slidenum">
              <a:rPr lang="en-US" altLang="ro-RO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9054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noProof="0" dirty="0"/>
              <a:t>Click to edit Master text styles</a:t>
            </a:r>
          </a:p>
          <a:p>
            <a:pPr lvl="1"/>
            <a:r>
              <a:rPr lang="ro-RO" noProof="0" dirty="0"/>
              <a:t>Second level</a:t>
            </a:r>
          </a:p>
          <a:p>
            <a:pPr lvl="2"/>
            <a:r>
              <a:rPr lang="ro-RO" noProof="0" dirty="0"/>
              <a:t>Third level</a:t>
            </a:r>
          </a:p>
          <a:p>
            <a:pPr lvl="3"/>
            <a:r>
              <a:rPr lang="ro-RO" noProof="0" dirty="0"/>
              <a:t>Fourth level</a:t>
            </a:r>
          </a:p>
          <a:p>
            <a:pPr lvl="4"/>
            <a:r>
              <a:rPr lang="ro-RO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noProof="0" dirty="0"/>
              <a:t>Click to edit Master text styles</a:t>
            </a:r>
          </a:p>
          <a:p>
            <a:pPr lvl="1"/>
            <a:r>
              <a:rPr lang="ro-RO" noProof="0" dirty="0"/>
              <a:t>Second level</a:t>
            </a:r>
          </a:p>
          <a:p>
            <a:pPr lvl="2"/>
            <a:r>
              <a:rPr lang="ro-RO" noProof="0" dirty="0"/>
              <a:t>Third level</a:t>
            </a:r>
          </a:p>
          <a:p>
            <a:pPr lvl="3"/>
            <a:r>
              <a:rPr lang="ro-RO" noProof="0" dirty="0"/>
              <a:t>Fourth level</a:t>
            </a:r>
          </a:p>
          <a:p>
            <a:pPr lvl="4"/>
            <a:r>
              <a:rPr lang="ro-RO" noProof="0" dirty="0"/>
              <a:t>Fifth level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77D9D4-06F5-3706-F725-F9E8BE8EC9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ro-RO" altLang="ro-RO"/>
              <a:t>SCSS202</a:t>
            </a:r>
            <a:r>
              <a:rPr lang="en-US" altLang="ro-RO"/>
              <a:t>3</a:t>
            </a:r>
            <a:r>
              <a:rPr lang="ro-RO" altLang="ro-RO"/>
              <a:t>, Secțiunea 04-03 - EAII</a:t>
            </a:r>
            <a:endParaRPr lang="en-US" altLang="ro-RO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4C96055-37E1-6FB5-795D-1827AE1F0B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A60F13-0C7D-4D75-952D-16A4DBFEA877}" type="slidenum">
              <a:rPr lang="en-US" altLang="ro-RO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20849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Click to edit Master title style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56BC1A8-40AE-615F-542E-B3909B98C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ro-RO" altLang="ro-RO"/>
              <a:t>SCSS202</a:t>
            </a:r>
            <a:r>
              <a:rPr lang="en-US" altLang="ro-RO"/>
              <a:t>3</a:t>
            </a:r>
            <a:r>
              <a:rPr lang="ro-RO" altLang="ro-RO"/>
              <a:t>, Secțiunea 04-03 - EAII</a:t>
            </a:r>
            <a:endParaRPr lang="en-US" altLang="ro-RO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CD33607-FBAF-6FD2-A83A-869B85A682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380687-20CD-4C1B-AD61-FE94EA1A3C02}" type="slidenum">
              <a:rPr lang="en-US" altLang="ro-RO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9249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DE8621-5E5B-4C54-A34C-2D8193F1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0"/>
            <a:ext cx="11379200" cy="609600"/>
          </a:xfrm>
        </p:spPr>
        <p:txBody>
          <a:bodyPr/>
          <a:lstStyle/>
          <a:p>
            <a:r>
              <a:rPr lang="ro-RO" noProof="0" dirty="0"/>
              <a:t>Click to edit Master title style</a:t>
            </a: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FD014EC-1772-12BF-07AD-AEF2A50BD5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ro-RO" altLang="ro-RO"/>
              <a:t>SCSS202</a:t>
            </a:r>
            <a:r>
              <a:rPr lang="en-US" altLang="ro-RO"/>
              <a:t>3</a:t>
            </a:r>
            <a:r>
              <a:rPr lang="ro-RO" altLang="ro-RO"/>
              <a:t>, Secțiunea 04-03 - EAII</a:t>
            </a:r>
            <a:endParaRPr lang="en-US" altLang="ro-RO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9E43D622-4814-84E0-5F59-7B05D043B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25DDDF-8D99-4DF6-BF7A-F192DDB7B4DD}" type="slidenum">
              <a:rPr lang="en-US" altLang="ro-RO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7920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110071-9347-67EB-BC73-2CBF75089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1137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ro-RO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CAE80BE-2AEB-10B3-A822-54C7685E3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37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ro-RO"/>
              <a:t>Click to edit Master text styles</a:t>
            </a:r>
          </a:p>
          <a:p>
            <a:pPr lvl="1"/>
            <a:r>
              <a:rPr lang="ro-RO" altLang="ro-RO"/>
              <a:t>Second level</a:t>
            </a:r>
          </a:p>
          <a:p>
            <a:pPr lvl="2"/>
            <a:r>
              <a:rPr lang="ro-RO" altLang="ro-RO"/>
              <a:t>Third level</a:t>
            </a:r>
          </a:p>
          <a:p>
            <a:pPr lvl="3"/>
            <a:r>
              <a:rPr lang="ro-RO" altLang="ro-RO"/>
              <a:t>Fourth level</a:t>
            </a:r>
          </a:p>
          <a:p>
            <a:pPr lvl="4"/>
            <a:r>
              <a:rPr lang="ro-RO" altLang="ro-RO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CD14BCCC-89A5-ADFE-EFEE-ECD7F568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957263"/>
            <a:ext cx="113792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30" y="0"/>
                </a:lnTo>
                <a:lnTo>
                  <a:pt x="130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36B62325-AA4F-79AB-7D60-E48809D65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400" y="6400800"/>
            <a:ext cx="11379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34E07753-AE38-4D35-B5A5-B73C07240F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" y="6477000"/>
            <a:ext cx="10668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ro-RO" altLang="ro-RO"/>
              <a:t>SCSS2022, Secțiunea 04-03 - EAII</a:t>
            </a:r>
            <a:endParaRPr lang="en-US" altLang="ro-RO"/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74E148FB-1DD9-4369-B1DA-2D8E49E0B5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770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61A0F3-AD57-4625-8031-367E60F395ED}" type="slidenum">
              <a:rPr lang="en-US" altLang="ro-RO"/>
              <a:pPr/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468313" indent="-468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6463" indent="-434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2pPr>
      <a:lvl3pPr marL="1303338" indent="-393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3pPr>
      <a:lvl4pPr marL="1692275" indent="-3857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</a:defRPr>
      </a:lvl4pPr>
      <a:lvl5pPr marL="2092325" indent="-39687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5pPr>
      <a:lvl6pPr marL="2551050" indent="-39845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3008238" indent="-39845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3465427" indent="-39845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922615" indent="-39845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E6B8E3-CC85-A651-AB3C-C163785D66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z="3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Inferență de emoție </a:t>
            </a:r>
            <a:br>
              <a:rPr lang="ro-RO" sz="3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pt-BR" sz="32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umană din imagini de postură</a:t>
            </a:r>
            <a:endParaRPr lang="en-US" altLang="ro-RO" dirty="0"/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F10985E0-AAC7-01A6-6A6D-CD31E18240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o-RO" altLang="ro-RO" dirty="0" err="1"/>
              <a:t>Studen</a:t>
            </a:r>
            <a:r>
              <a:rPr lang="en-US" altLang="ro-RO" dirty="0"/>
              <a:t>t: </a:t>
            </a:r>
            <a:r>
              <a:rPr lang="ro-RO" altLang="ro-RO" dirty="0"/>
              <a:t>Cândea Sebastian Constantin, grupa 441A, Facultatea ETTI</a:t>
            </a:r>
            <a:endParaRPr lang="en-US" altLang="ro-RO" dirty="0"/>
          </a:p>
          <a:p>
            <a:pPr eaLnBrk="1" hangingPunct="1"/>
            <a:endParaRPr lang="en-US" altLang="ro-RO" dirty="0"/>
          </a:p>
          <a:p>
            <a:pPr eaLnBrk="1" hangingPunct="1"/>
            <a:endParaRPr lang="en-US" altLang="ro-RO" dirty="0"/>
          </a:p>
          <a:p>
            <a:pPr eaLnBrk="1" hangingPunct="1"/>
            <a:endParaRPr lang="en-US" altLang="ro-RO" dirty="0"/>
          </a:p>
          <a:p>
            <a:pPr eaLnBrk="1" hangingPunct="1"/>
            <a:r>
              <a:rPr lang="en-US" altLang="ro-RO" dirty="0" err="1"/>
              <a:t>Conduc</a:t>
            </a:r>
            <a:r>
              <a:rPr lang="ro-RO" altLang="ro-RO" dirty="0" err="1"/>
              <a:t>ăto</a:t>
            </a:r>
            <a:r>
              <a:rPr lang="en-US" altLang="ro-RO" dirty="0"/>
              <a:t>r </a:t>
            </a:r>
            <a:r>
              <a:rPr lang="ro-RO" altLang="ro-RO" dirty="0"/>
              <a:t>ştiinţific</a:t>
            </a:r>
            <a:r>
              <a:rPr lang="en-US" altLang="ro-RO" dirty="0"/>
              <a:t>: </a:t>
            </a:r>
            <a:r>
              <a:rPr lang="ro-RO" altLang="ro-RO" dirty="0" err="1"/>
              <a:t>Prof.dr.ing</a:t>
            </a:r>
            <a:r>
              <a:rPr lang="ro-RO" altLang="ro-RO" dirty="0"/>
              <a:t>. Corneliu FLOREA , Departamentul EAII</a:t>
            </a:r>
            <a:endParaRPr lang="en-US" altLang="ro-RO" dirty="0"/>
          </a:p>
          <a:p>
            <a:pPr eaLnBrk="1" hangingPunct="1"/>
            <a:endParaRPr lang="en-US" altLang="ro-RO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AF9C9B3-9581-52B9-B0AB-BA56680BD5C9}"/>
              </a:ext>
            </a:extLst>
          </p:cNvPr>
          <p:cNvSpPr/>
          <p:nvPr/>
        </p:nvSpPr>
        <p:spPr bwMode="auto">
          <a:xfrm>
            <a:off x="2819400" y="6096000"/>
            <a:ext cx="6553200" cy="5334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Sesiunea de Comunicări Științifice Studențești, 10-11 mai 2024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200" b="1" dirty="0">
                <a:solidFill>
                  <a:schemeClr val="tx1"/>
                </a:solidFill>
                <a:latin typeface="Verdana" pitchFamily="34" charset="0"/>
              </a:rPr>
              <a:t>Secțiunea 04-03, ELECTRONICĂ APLICATĂ ȘI INGINERIA INFORMAȚIEI</a:t>
            </a:r>
            <a:endParaRPr kumimoji="0" lang="ro-RO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6AAD02-EDE3-08C6-22ED-A3B0880F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Abordare  - </a:t>
            </a:r>
            <a:r>
              <a:rPr lang="ro-RO" sz="2800" dirty="0">
                <a:latin typeface="Verdana" panose="020B0604030504040204" pitchFamily="34" charset="0"/>
                <a:ea typeface="Verdana" panose="020B0604030504040204" pitchFamily="34" charset="0"/>
              </a:rPr>
              <a:t>varianta 2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9FE5BF7-794B-6D58-76AE-DA03A9DD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o-RO" dirty="0"/>
              <a:t>OpenPose – model pre antrenat </a:t>
            </a:r>
          </a:p>
          <a:p>
            <a:pPr algn="just">
              <a:lnSpc>
                <a:spcPct val="110000"/>
              </a:lnSpc>
            </a:pPr>
            <a:endParaRPr lang="ro-RO" dirty="0"/>
          </a:p>
          <a:p>
            <a:pPr algn="just">
              <a:lnSpc>
                <a:spcPct val="110000"/>
              </a:lnSpc>
            </a:pPr>
            <a:r>
              <a:rPr lang="ro-RO" dirty="0"/>
              <a:t>Returnează 18 puncte cheie</a:t>
            </a:r>
          </a:p>
          <a:p>
            <a:pPr algn="just">
              <a:lnSpc>
                <a:spcPct val="110000"/>
              </a:lnSpc>
            </a:pPr>
            <a:endParaRPr lang="ro-RO" dirty="0"/>
          </a:p>
          <a:p>
            <a:pPr algn="just">
              <a:lnSpc>
                <a:spcPct val="110000"/>
              </a:lnSpc>
            </a:pPr>
            <a:r>
              <a:rPr lang="ro-RO" dirty="0"/>
              <a:t>Acuratețe foarte bună.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5DF726B-A4F0-6E95-5504-BF37E4110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C1673A7-3F26-5CD2-56FF-D88C3548C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10</a:t>
            </a:fld>
            <a:endParaRPr lang="en-US" altLang="ro-RO"/>
          </a:p>
        </p:txBody>
      </p:sp>
      <p:pic>
        <p:nvPicPr>
          <p:cNvPr id="6" name="Imagine 5" descr="O imagine care conține captură de ecran, diagramă&#10;&#10;Descriere generată automat">
            <a:extLst>
              <a:ext uri="{FF2B5EF4-FFF2-40B4-BE49-F238E27FC236}">
                <a16:creationId xmlns:a16="http://schemas.microsoft.com/office/drawing/2014/main" id="{ADE3DE50-A203-F1B2-994B-1C1E5ADD7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72595"/>
            <a:ext cx="2385837" cy="3166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BC8B7500-53DF-52DF-F0EC-F163F52E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1065229"/>
            <a:ext cx="1618140" cy="247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4C823511-392C-3897-85B3-0065568E3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3853383"/>
            <a:ext cx="1636255" cy="247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7563287B-2C56-6D26-A52D-72E64F342AD0}"/>
              </a:ext>
            </a:extLst>
          </p:cNvPr>
          <p:cNvCxnSpPr/>
          <p:nvPr/>
        </p:nvCxnSpPr>
        <p:spPr>
          <a:xfrm flipV="1">
            <a:off x="7467600" y="2324762"/>
            <a:ext cx="914400" cy="126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49BEAA03-5DA0-98AE-1881-5C14977A5F00}"/>
              </a:ext>
            </a:extLst>
          </p:cNvPr>
          <p:cNvCxnSpPr/>
          <p:nvPr/>
        </p:nvCxnSpPr>
        <p:spPr>
          <a:xfrm>
            <a:off x="7467600" y="4085372"/>
            <a:ext cx="1019175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0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28DD78-491A-628C-383A-BC0FB3C7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Baza de date pentru emoții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50B5F5-F5CB-D4ED-BA79-A99090A3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36" y="1295400"/>
            <a:ext cx="11379200" cy="5105400"/>
          </a:xfrm>
        </p:spPr>
        <p:txBody>
          <a:bodyPr/>
          <a:lstStyle/>
          <a:p>
            <a:r>
              <a:rPr lang="ro-RO" dirty="0"/>
              <a:t>”BEAST” (</a:t>
            </a:r>
            <a:r>
              <a:rPr lang="en-US" dirty="0"/>
              <a:t>The Bodily Expressive Action Stimulus Test</a:t>
            </a:r>
            <a:r>
              <a:rPr lang="ro-RO" dirty="0"/>
              <a:t>) </a:t>
            </a:r>
          </a:p>
          <a:p>
            <a:r>
              <a:rPr lang="ro-RO" dirty="0"/>
              <a:t>Conține 254 de imagini adnotate</a:t>
            </a:r>
          </a:p>
          <a:p>
            <a:r>
              <a:rPr lang="ro-RO" dirty="0"/>
              <a:t>Doar 178 se pot folosii (70%) </a:t>
            </a:r>
          </a:p>
          <a:p>
            <a:pPr algn="just">
              <a:lnSpc>
                <a:spcPct val="110000"/>
              </a:lnSpc>
            </a:pPr>
            <a:r>
              <a:rPr lang="ro-RO" dirty="0"/>
              <a:t>Problemele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o-RO" dirty="0"/>
              <a:t>	- detecție cap (față)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o-RO" dirty="0"/>
              <a:t>	- detecție mâini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4C958BF-249C-279F-2102-2FEB707725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DD59779-6F22-07C7-64DD-DE2823219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11</a:t>
            </a:fld>
            <a:endParaRPr lang="en-US" altLang="ro-RO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83B380DD-4DE3-64E7-3FEE-21C202C7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480865"/>
            <a:ext cx="260068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DC0AAC-2C40-232B-B1BF-95F7008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Limitări ale bazei de date pentru emoții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CA943FB-609D-032E-1EA1-D5A7C8A9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Dimensiune redusă</a:t>
            </a:r>
          </a:p>
          <a:p>
            <a:r>
              <a:rPr lang="ro-RO" dirty="0"/>
              <a:t>Interpretarea emoțiilor din postură este un proces complex </a:t>
            </a:r>
          </a:p>
          <a:p>
            <a:pPr marL="0" indent="0">
              <a:buNone/>
            </a:pPr>
            <a:r>
              <a:rPr lang="ro-RO" dirty="0"/>
              <a:t>și subiectiv.</a:t>
            </a:r>
          </a:p>
          <a:p>
            <a:endParaRPr lang="ro-RO" dirty="0"/>
          </a:p>
          <a:p>
            <a:r>
              <a:rPr lang="ro-RO" dirty="0"/>
              <a:t>Ex: P</a:t>
            </a:r>
            <a:r>
              <a:rPr lang="ro-RO" sz="2000" dirty="0"/>
              <a:t>entru acordarea claselor specifice stărilor s-a folosit </a:t>
            </a:r>
          </a:p>
          <a:p>
            <a:pPr marL="0" indent="0">
              <a:buNone/>
            </a:pPr>
            <a:r>
              <a:rPr lang="ro-RO" sz="2000" dirty="0"/>
              <a:t>un eșantion de 19 persoane, iar de exemplu la poza ”F01AN”</a:t>
            </a:r>
          </a:p>
          <a:p>
            <a:pPr marL="0" indent="0">
              <a:buNone/>
            </a:pPr>
            <a:r>
              <a:rPr lang="ro-RO" sz="2000" dirty="0"/>
              <a:t>10 persoane au pus eticheta Furie, iar alte 9 eticheta Fericire.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C1005DA-1B19-F3F2-4A1F-E27673C97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84C7025-16BB-D13E-2A13-9A284F946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12</a:t>
            </a:fld>
            <a:endParaRPr lang="en-US" altLang="ro-RO"/>
          </a:p>
        </p:txBody>
      </p:sp>
      <p:pic>
        <p:nvPicPr>
          <p:cNvPr id="7" name="Imagine 6" descr="O imagine care conține îmbrăcăminte, persoană, în picioare, alb și negru&#10;&#10;Descriere generată automat">
            <a:extLst>
              <a:ext uri="{FF2B5EF4-FFF2-40B4-BE49-F238E27FC236}">
                <a16:creationId xmlns:a16="http://schemas.microsoft.com/office/drawing/2014/main" id="{8919DD5C-2946-A9A0-2114-D4DD9CDD8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909" y="1181493"/>
            <a:ext cx="1711489" cy="3609263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C93F3DFF-F5A7-26D6-E977-E11C3792DE40}"/>
              </a:ext>
            </a:extLst>
          </p:cNvPr>
          <p:cNvSpPr txBox="1"/>
          <p:nvPr/>
        </p:nvSpPr>
        <p:spPr>
          <a:xfrm>
            <a:off x="9758209" y="500368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F01AN</a:t>
            </a:r>
          </a:p>
        </p:txBody>
      </p:sp>
    </p:spTree>
    <p:extLst>
      <p:ext uri="{BB962C8B-B14F-4D97-AF65-F5344CB8AC3E}">
        <p14:creationId xmlns:p14="http://schemas.microsoft.com/office/powerpoint/2010/main" val="85055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C313F27-E3AB-F6FF-1C7C-E5C22BAB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Abordare – </a:t>
            </a:r>
            <a:r>
              <a:rPr lang="ro-RO" sz="2800" dirty="0">
                <a:latin typeface="Verdana" panose="020B0604030504040204" pitchFamily="34" charset="0"/>
                <a:ea typeface="Verdana" panose="020B0604030504040204" pitchFamily="34" charset="0"/>
              </a:rPr>
              <a:t>Cel mai apropiat vecin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455C05-8DD5-EDBD-AACD-CE9D2DBF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o-RO" sz="2000" dirty="0"/>
              <a:t>Calcularea unghiului dintre segmentele corpului și planul orizontal.</a:t>
            </a:r>
          </a:p>
          <a:p>
            <a:pPr algn="just">
              <a:lnSpc>
                <a:spcPct val="110000"/>
              </a:lnSpc>
            </a:pPr>
            <a:r>
              <a:rPr lang="ro-RO" sz="2000" dirty="0"/>
              <a:t>Aplicarea algoritmului cel mai apropiat vecin pe pozele din baza de date (train 75-test 25).</a:t>
            </a:r>
            <a:endParaRPr lang="ro-RO" dirty="0"/>
          </a:p>
          <a:p>
            <a:pPr algn="just"/>
            <a:r>
              <a:rPr lang="ro-RO" dirty="0"/>
              <a:t>Pentru algoritmul cel mai apropiat vecin s-a ales un număr de k=13 (vecini) cu 9 segmente ale corpului ca fiind optim, acesta având o acuratețe maxima (80%). 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0B9F0A11-D741-A0E0-1D73-1FEE5DD727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479B50B-E29A-1C6F-FA8B-03EF6BA46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13</a:t>
            </a:fld>
            <a:endParaRPr lang="en-US" altLang="ro-RO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692CD75E-6927-28EE-DFC1-FAC8FE1A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2" y="3200400"/>
            <a:ext cx="2946399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E78CA0C6-E8B1-7758-0312-438178E4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200400"/>
            <a:ext cx="3048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9F8937B7-824B-23D6-95CA-7E75FAD792F2}"/>
              </a:ext>
            </a:extLst>
          </p:cNvPr>
          <p:cNvSpPr txBox="1"/>
          <p:nvPr/>
        </p:nvSpPr>
        <p:spPr>
          <a:xfrm>
            <a:off x="1905000" y="5671736"/>
            <a:ext cx="23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 segmente – 13 vecini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21F0E6FA-B28C-8309-7F81-2D4C467F7579}"/>
              </a:ext>
            </a:extLst>
          </p:cNvPr>
          <p:cNvSpPr txBox="1"/>
          <p:nvPr/>
        </p:nvSpPr>
        <p:spPr>
          <a:xfrm>
            <a:off x="7467600" y="5667080"/>
            <a:ext cx="23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18 segmente – 1 vecin</a:t>
            </a:r>
          </a:p>
        </p:txBody>
      </p:sp>
    </p:spTree>
    <p:extLst>
      <p:ext uri="{BB962C8B-B14F-4D97-AF65-F5344CB8AC3E}">
        <p14:creationId xmlns:p14="http://schemas.microsoft.com/office/powerpoint/2010/main" val="74623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A3D4A0-1DD9-7A33-BB55-793A9912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Interfața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9FE94A9-F1E7-3B03-CFF5-2D04E9A6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Implementare folosind modulul </a:t>
            </a:r>
            <a:r>
              <a:rPr lang="ro-RO" sz="2000" dirty="0" err="1"/>
              <a:t>tkinter</a:t>
            </a:r>
            <a:r>
              <a:rPr lang="ro-RO" sz="2000" dirty="0"/>
              <a:t> din Python.</a:t>
            </a:r>
          </a:p>
          <a:p>
            <a:pPr algn="just"/>
            <a:r>
              <a:rPr lang="ro-RO" sz="2000" dirty="0"/>
              <a:t>Interfața poate încărca o poză din memoria calculatorului, la care se aplică modelul OpenPose de generare a punctelor cheie, apoi se aplică algoritmul celui mai apropiat vecin și se afișează starea detectată împreună cu procentul tuturor stărilor.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0FB1E22-2003-24B5-8FA3-FC99E7F053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C2551AE-4351-F5D8-282A-1F33DA1B30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14</a:t>
            </a:fld>
            <a:endParaRPr lang="en-US" altLang="ro-RO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A59F3B85-2B91-13A9-63BF-9A255417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08" y="2971800"/>
            <a:ext cx="5930784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53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895E07-66B1-65F9-FF5D-2ED0AEE7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1089D4C-26EE-AFF9-17C4-53580184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</a:t>
            </a:r>
          </a:p>
          <a:p>
            <a:pPr algn="just"/>
            <a:r>
              <a:rPr lang="ro-RO" dirty="0"/>
              <a:t>Deși baza de date BEAST oferă un început în înțelegerea emoțiilor în postură aceasta este mică și făcută în condiții de laborator.</a:t>
            </a:r>
          </a:p>
          <a:p>
            <a:endParaRPr lang="ro-RO" dirty="0"/>
          </a:p>
          <a:p>
            <a:pPr algn="just"/>
            <a:r>
              <a:rPr lang="ro-RO" dirty="0"/>
              <a:t>Totodată interpretarea emoțiilor este plină de subiectivitate, dar cu un algoritm de clasificare (relativ simplu față de un model antrenat specific pentru emoții) se poate ajunge la o acuratețe </a:t>
            </a:r>
            <a:r>
              <a:rPr lang="ro-RO"/>
              <a:t>de până la </a:t>
            </a:r>
            <a:r>
              <a:rPr lang="ro-RO" dirty="0"/>
              <a:t>80%.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023F44B-59B9-41A5-8844-6060AC2E23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29F066CC-4530-3161-5E69-D3BE80EB0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15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04860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F0EEE6-66DF-A2BF-F023-0E4BF0EF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85DC92-0172-9A72-538D-BB5BE70A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sz="6000" dirty="0"/>
          </a:p>
          <a:p>
            <a:pPr marL="0" indent="0" algn="ctr">
              <a:buNone/>
            </a:pPr>
            <a:r>
              <a:rPr lang="ro-RO" sz="6000" dirty="0"/>
              <a:t>VĂ  MULȚUMESC!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69878E0-8157-84FA-9C09-6DA899023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2CBF527-3558-A57C-0168-81976A001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16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65277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C942CB6-3722-2E92-EFBD-379B7B944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Cuprins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208B61E-A46C-D42F-72A7-7A6016F3E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Relevanța aplicației</a:t>
            </a:r>
            <a:endParaRPr lang="ro-RO" altLang="ro-RO" dirty="0"/>
          </a:p>
          <a:p>
            <a:pPr eaLnBrk="1" hangingPunct="1"/>
            <a:r>
              <a:rPr lang="ro-RO" altLang="ro-RO" dirty="0"/>
              <a:t>Tema lucrării</a:t>
            </a:r>
          </a:p>
          <a:p>
            <a:pPr eaLnBrk="1" hangingPunct="1"/>
            <a:r>
              <a:rPr lang="ro-RO" altLang="ro-RO" dirty="0"/>
              <a:t>Problemă</a:t>
            </a:r>
            <a:endParaRPr lang="en-US" altLang="ro-RO" dirty="0"/>
          </a:p>
          <a:p>
            <a:pPr eaLnBrk="1" hangingPunct="1"/>
            <a:r>
              <a:rPr lang="ro-RO" altLang="ro-RO" dirty="0"/>
              <a:t>Abordare</a:t>
            </a:r>
            <a:endParaRPr lang="en-US" altLang="ro-RO" dirty="0"/>
          </a:p>
          <a:p>
            <a:pPr eaLnBrk="1" hangingPunct="1"/>
            <a:r>
              <a:rPr lang="ro-RO" dirty="0"/>
              <a:t>Baza de date pentru detectarea punctelor cheie</a:t>
            </a:r>
          </a:p>
          <a:p>
            <a:pPr eaLnBrk="1" hangingPunct="1"/>
            <a:r>
              <a:rPr lang="ro-RO" altLang="ro-RO" dirty="0"/>
              <a:t>Abordare – varianta 1</a:t>
            </a:r>
          </a:p>
          <a:p>
            <a:pPr eaLnBrk="1" hangingPunct="1"/>
            <a:r>
              <a:rPr lang="ro-RO" dirty="0"/>
              <a:t>Rezultate varianta 1</a:t>
            </a:r>
          </a:p>
          <a:p>
            <a:pPr eaLnBrk="1" hangingPunct="1"/>
            <a:r>
              <a:rPr lang="ro-RO" altLang="ro-RO" dirty="0"/>
              <a:t>Abordare – varianta 2</a:t>
            </a:r>
          </a:p>
          <a:p>
            <a:pPr eaLnBrk="1" hangingPunct="1"/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Baza de date pentru emoții</a:t>
            </a:r>
          </a:p>
          <a:p>
            <a:pPr eaLnBrk="1" hangingPunct="1"/>
            <a:r>
              <a:rPr lang="ro-RO" dirty="0"/>
              <a:t>Limitări ale bazei de date pentru emoții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/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Abordare – </a:t>
            </a:r>
            <a:r>
              <a:rPr lang="ro-RO" sz="2000" dirty="0">
                <a:latin typeface="Verdana" panose="020B0604030504040204" pitchFamily="34" charset="0"/>
                <a:ea typeface="Verdana" panose="020B0604030504040204" pitchFamily="34" charset="0"/>
              </a:rPr>
              <a:t>Cel mai apropiat vecin</a:t>
            </a:r>
          </a:p>
          <a:p>
            <a:pPr eaLnBrk="1" hangingPunct="1"/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Interfața</a:t>
            </a:r>
            <a:endParaRPr lang="ro-RO" altLang="ro-RO" dirty="0"/>
          </a:p>
          <a:p>
            <a:pPr eaLnBrk="1" hangingPunct="1"/>
            <a:r>
              <a:rPr lang="ro-RO" altLang="ro-RO" dirty="0"/>
              <a:t>Bibliografie</a:t>
            </a:r>
            <a:endParaRPr lang="en-US" altLang="ro-RO" dirty="0"/>
          </a:p>
          <a:p>
            <a:endParaRPr lang="en-US" altLang="en-US" dirty="0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0BA40655-8F08-C796-BE13-864A1842D2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9DDE3DDA-620C-6E9D-AA1B-933E54F1E0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282009-B748-4F68-8853-B5A85FD44B52}" type="slidenum">
              <a:rPr lang="en-US" altLang="ro-RO"/>
              <a:pPr/>
              <a:t>2</a:t>
            </a:fld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3C82AE1-5462-2DA9-78A3-799541B79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Relevanța aplicației</a:t>
            </a:r>
            <a:r>
              <a:rPr lang="en-US" altLang="en-US" dirty="0"/>
              <a:t> 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FB67C5F-0CF2-2C57-075E-469634077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Îmbunătățirea comunicării non-verbale – înțelegerea și interpretarea limbajului corporal</a:t>
            </a:r>
          </a:p>
          <a:p>
            <a:endParaRPr lang="ro-RO" dirty="0"/>
          </a:p>
          <a:p>
            <a:r>
              <a:rPr lang="ro-RO" dirty="0"/>
              <a:t>Conștientizare a sănătății mintale – anxietate, depresie</a:t>
            </a:r>
          </a:p>
          <a:p>
            <a:endParaRPr lang="ro-RO" dirty="0"/>
          </a:p>
          <a:p>
            <a:r>
              <a:rPr lang="ro-RO" dirty="0"/>
              <a:t>Asistență în interacțiunea om-calculator – experiență personalizată</a:t>
            </a:r>
          </a:p>
          <a:p>
            <a:endParaRPr lang="ro-RO" dirty="0"/>
          </a:p>
          <a:p>
            <a:r>
              <a:rPr lang="ro-RO" dirty="0"/>
              <a:t>Securitate – detectare comportament periculos in zone cheie (avion, aeroport, clădiri) </a:t>
            </a:r>
          </a:p>
          <a:p>
            <a:endParaRPr lang="en-US" altLang="en-US" dirty="0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9F8D48C8-63B8-9BD8-A489-872EC760A1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B8537EFD-89A9-84C8-23A3-C1B71B7A58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7179EDE-4439-4FE1-96FF-001DCEC23236}" type="slidenum">
              <a:rPr lang="en-US" altLang="ro-RO"/>
              <a:pPr/>
              <a:t>3</a:t>
            </a:fld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3C6CDB2-8CDC-7F97-6201-2B2C8CD7B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/>
              <a:t>Tema lucrării</a:t>
            </a:r>
            <a:endParaRPr lang="en-US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B0A42BE-6577-C3BD-E4A1-95EB1814E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dirty="0"/>
              <a:t>Soluția propusă constă în următorii pași:</a:t>
            </a:r>
          </a:p>
          <a:p>
            <a:pPr marL="0" indent="0" algn="ctr">
              <a:buNone/>
            </a:pPr>
            <a:endParaRPr lang="ro-RO" dirty="0"/>
          </a:p>
          <a:p>
            <a:pPr algn="just"/>
            <a:r>
              <a:rPr lang="ro-RO" dirty="0"/>
              <a:t>Crearea unei rețele convoluționale adânci pentru </a:t>
            </a:r>
            <a:r>
              <a:rPr lang="ro-RO" u="sng" dirty="0"/>
              <a:t>recunoașterea posturii </a:t>
            </a:r>
            <a:r>
              <a:rPr lang="ro-RO" dirty="0"/>
              <a:t>în imagini cu persoane.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Utilizarea bazei de date ,,BEAST” pentru </a:t>
            </a:r>
            <a:r>
              <a:rPr lang="ro-RO" u="sng" dirty="0"/>
              <a:t>prototipurile de postură</a:t>
            </a:r>
            <a:r>
              <a:rPr lang="ro-RO" dirty="0"/>
              <a:t>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Implementarea unui clasificator de tipul celui mai apropiat vecin care va asocia postura curentă cu unul din prototipurile din baza de date </a:t>
            </a:r>
          </a:p>
          <a:p>
            <a:pPr eaLnBrk="1" hangingPunct="1"/>
            <a:endParaRPr lang="en-US" altLang="ro-RO" dirty="0"/>
          </a:p>
          <a:p>
            <a:endParaRPr lang="en-US" altLang="en-US" dirty="0"/>
          </a:p>
        </p:txBody>
      </p:sp>
      <p:sp>
        <p:nvSpPr>
          <p:cNvPr id="10244" name="Footer Placeholder 3">
            <a:extLst>
              <a:ext uri="{FF2B5EF4-FFF2-40B4-BE49-F238E27FC236}">
                <a16:creationId xmlns:a16="http://schemas.microsoft.com/office/drawing/2014/main" id="{9561A264-E681-2D79-F85A-ABD1DD873A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376E5FA9-45BF-8D81-E405-0CF0162911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F0CF9D1-7664-4022-9AE0-126DF6166EC1}" type="slidenum">
              <a:rPr lang="en-US" altLang="ro-RO"/>
              <a:pPr/>
              <a:t>4</a:t>
            </a:fld>
            <a:endParaRPr lang="en-US" alt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FD90ECD-5E92-063D-FD9A-C158F236D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Problemă</a:t>
            </a:r>
            <a:endParaRPr lang="en-US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610E35B-A14F-3303-CF77-1A3BF5A7D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informații pot fi deduse despre starea emoțională a unei persoane din postura lor corporală într-o imagine? </a:t>
            </a:r>
          </a:p>
        </p:txBody>
      </p:sp>
      <p:sp>
        <p:nvSpPr>
          <p:cNvPr id="12292" name="Footer Placeholder 3">
            <a:extLst>
              <a:ext uri="{FF2B5EF4-FFF2-40B4-BE49-F238E27FC236}">
                <a16:creationId xmlns:a16="http://schemas.microsoft.com/office/drawing/2014/main" id="{C43F25FA-36B2-EF74-BAF2-4193330551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0EE848C7-30AB-F7E7-C1F5-39D2676EBE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0E2704D-DA23-4E9B-9483-ED92D01EFD88}" type="slidenum">
              <a:rPr lang="en-US" altLang="ro-RO"/>
              <a:pPr/>
              <a:t>5</a:t>
            </a:fld>
            <a:endParaRPr lang="en-US" altLang="ro-RO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7B6C4A4E-102D-C75A-416D-6003A040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67" y="2438400"/>
            <a:ext cx="8489266" cy="2829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C360B67-602A-DF08-BAF9-FBFE144F1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Abordare</a:t>
            </a:r>
            <a:endParaRPr lang="en-US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7F87CED-ED9E-90E1-569E-63E414BD5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o-RO" dirty="0"/>
          </a:p>
          <a:p>
            <a:pPr algn="just"/>
            <a:r>
              <a:rPr lang="ro-RO" dirty="0"/>
              <a:t>Absența unei bazei de date adnotate și implicit a unei rețele convoluționale adânci pentru a produce direct emoția necesită folosirea posturii.</a:t>
            </a:r>
          </a:p>
          <a:p>
            <a:pPr algn="just"/>
            <a:endParaRPr lang="ro-RO" dirty="0"/>
          </a:p>
          <a:p>
            <a:pPr algn="just"/>
            <a:endParaRPr lang="ro-RO" dirty="0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66BB080D-36E8-47AC-959D-8E1F6544E8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22AA7E5D-E0CC-FC50-9B78-27E2C6B7DC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AF1E139-431A-4DFE-9C1D-81D05177E9A2}" type="slidenum">
              <a:rPr lang="en-US" altLang="ro-RO"/>
              <a:pPr/>
              <a:t>6</a:t>
            </a:fld>
            <a:endParaRPr lang="en-US" altLang="ro-RO"/>
          </a:p>
        </p:txBody>
      </p:sp>
      <p:pic>
        <p:nvPicPr>
          <p:cNvPr id="2" name="Substituent conținut 8">
            <a:extLst>
              <a:ext uri="{FF2B5EF4-FFF2-40B4-BE49-F238E27FC236}">
                <a16:creationId xmlns:a16="http://schemas.microsoft.com/office/drawing/2014/main" id="{F1D0217F-6BB4-8118-350D-E483797B8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4" y="3124200"/>
            <a:ext cx="10044232" cy="893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20C89D-31F5-F4A8-8A93-EF79985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Baza de date pentru detectarea punctelor cheie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F718A5F-CED7-55E6-2161-453DB105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o-RO" dirty="0"/>
              <a:t>MPII Human Pose – 25000 de imagini adnotate.</a:t>
            </a:r>
          </a:p>
          <a:p>
            <a:pPr algn="just">
              <a:lnSpc>
                <a:spcPct val="110000"/>
              </a:lnSpc>
            </a:pPr>
            <a:r>
              <a:rPr lang="ro-RO" dirty="0"/>
              <a:t>Problemele apar deoarece baza de date nu este concentrată pe postură completă (16 puncte)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2E27EA8-1279-C278-1190-1F58FF456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A23A941-7D28-7DA0-2D3E-C48466075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7</a:t>
            </a:fld>
            <a:endParaRPr lang="en-US" altLang="ro-RO"/>
          </a:p>
        </p:txBody>
      </p:sp>
      <p:pic>
        <p:nvPicPr>
          <p:cNvPr id="6" name="Imagine 5" descr="O imagine care conține captură de ecran, colaj&#10;&#10;Descriere generată automat">
            <a:extLst>
              <a:ext uri="{FF2B5EF4-FFF2-40B4-BE49-F238E27FC236}">
                <a16:creationId xmlns:a16="http://schemas.microsoft.com/office/drawing/2014/main" id="{5238AB30-784E-DF22-B1FF-DF2E43AD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49" y="2667000"/>
            <a:ext cx="7348502" cy="3123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0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F6912A-A1BB-AE1C-8C46-CC153C79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Abordare  - </a:t>
            </a:r>
            <a:r>
              <a:rPr lang="ro-RO" sz="2400" dirty="0">
                <a:latin typeface="Verdana" panose="020B0604030504040204" pitchFamily="34" charset="0"/>
                <a:ea typeface="Verdana" panose="020B0604030504040204" pitchFamily="34" charset="0"/>
              </a:rPr>
              <a:t>Varianta 1 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91EC80-52F8-4719-472D-90C3AA35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Crearea unui model propriu de detecție a punctelor </a:t>
            </a:r>
          </a:p>
          <a:p>
            <a:pPr marL="0" indent="0" algn="just">
              <a:buNone/>
            </a:pPr>
            <a:r>
              <a:rPr lang="ro-RO" dirty="0"/>
              <a:t>cheie pe baza de date MPII. </a:t>
            </a:r>
          </a:p>
          <a:p>
            <a:pPr marL="0" indent="0" algn="just">
              <a:buNone/>
            </a:pPr>
            <a:endParaRPr lang="ro-RO" dirty="0"/>
          </a:p>
          <a:p>
            <a:pPr algn="just"/>
            <a:r>
              <a:rPr lang="ro-RO" dirty="0"/>
              <a:t>10000 poze adnotate cu 16 puncte.</a:t>
            </a:r>
          </a:p>
          <a:p>
            <a:pPr algn="just"/>
            <a:r>
              <a:rPr lang="ro-RO" dirty="0"/>
              <a:t>Straturi de convoluție: 6 </a:t>
            </a:r>
          </a:p>
          <a:p>
            <a:pPr algn="just"/>
            <a:r>
              <a:rPr lang="ro-RO" dirty="0"/>
              <a:t>Dimensiune subset: 64 imagini</a:t>
            </a:r>
          </a:p>
          <a:p>
            <a:pPr algn="just"/>
            <a:r>
              <a:rPr lang="ro-RO" dirty="0"/>
              <a:t>Rezoluție: 224 x 224</a:t>
            </a:r>
          </a:p>
          <a:p>
            <a:pPr algn="just"/>
            <a:r>
              <a:rPr lang="ro-RO" dirty="0"/>
              <a:t>Rata de învățare : 0,001 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F549BB0-91B8-1DB5-3A46-28E48DF26F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73FCA16-5A25-4EFB-F47F-CD9CE784A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8</a:t>
            </a:fld>
            <a:endParaRPr lang="en-US" altLang="ro-RO"/>
          </a:p>
        </p:txBody>
      </p:sp>
      <p:pic>
        <p:nvPicPr>
          <p:cNvPr id="6" name="Imagine 5" descr="O imagine care conține text, captură de ecran, diagramă, Font&#10;&#10;Descriere generată automat">
            <a:extLst>
              <a:ext uri="{FF2B5EF4-FFF2-40B4-BE49-F238E27FC236}">
                <a16:creationId xmlns:a16="http://schemas.microsoft.com/office/drawing/2014/main" id="{8CD7F1E6-74A5-4C89-7548-47DF8BC7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03722"/>
            <a:ext cx="3605491" cy="5025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33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97835B-DBD5-A726-1C10-F634B61D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varianta 1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412D20-D9F8-E57A-4EBE-E146D14D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Figura a) – Poza folosită la antrenare peste care s-a aplicat modelul personal.</a:t>
            </a:r>
          </a:p>
          <a:p>
            <a:r>
              <a:rPr lang="ro-RO" dirty="0"/>
              <a:t>Figura b) - Imagini care nu au fost folosite la antrenare</a:t>
            </a:r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4134365-F893-1933-D26F-AF487AE7D4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o-RO" altLang="ro-RO" dirty="0"/>
              <a:t>SCSS2024, Secțiunea 04-03 - EAII</a:t>
            </a:r>
            <a:endParaRPr lang="en-US" alt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C044E37-6F80-9E0C-EF83-0678C29CB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781BE-A6DA-4A2E-AA64-B9107CDDA252}" type="slidenum">
              <a:rPr lang="en-US" altLang="ro-RO" smtClean="0"/>
              <a:pPr/>
              <a:t>9</a:t>
            </a:fld>
            <a:endParaRPr lang="en-US" altLang="ro-RO"/>
          </a:p>
        </p:txBody>
      </p:sp>
      <p:pic>
        <p:nvPicPr>
          <p:cNvPr id="7" name="Substituent conținut 4" descr="O imagine care conține text, încălțăminte, captură de ecran, îmbrăcăminte&#10;&#10;Descriere generată automat">
            <a:extLst>
              <a:ext uri="{FF2B5EF4-FFF2-40B4-BE49-F238E27FC236}">
                <a16:creationId xmlns:a16="http://schemas.microsoft.com/office/drawing/2014/main" id="{1A1BE042-192A-7ADE-4AA1-E900C1B2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16843"/>
            <a:ext cx="2391342" cy="2331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ine 7" descr="O imagine care conține text, îmbrăcăminte, captură de ecran&#10;&#10;Descriere generată automat">
            <a:extLst>
              <a:ext uri="{FF2B5EF4-FFF2-40B4-BE49-F238E27FC236}">
                <a16:creationId xmlns:a16="http://schemas.microsoft.com/office/drawing/2014/main" id="{F823301C-77B1-7E62-3CD1-B6B9516E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41196"/>
            <a:ext cx="2569209" cy="2331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ine 10" descr="O imagine care conține echipamente sportive, text, Roată de bicicletă, Cască de bicicletă&#10;&#10;Descriere generată automat">
            <a:extLst>
              <a:ext uri="{FF2B5EF4-FFF2-40B4-BE49-F238E27FC236}">
                <a16:creationId xmlns:a16="http://schemas.microsoft.com/office/drawing/2014/main" id="{3578DB5B-A350-DE3F-8EC9-FADE10F67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081" y="1235386"/>
            <a:ext cx="2725792" cy="2337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44D16D5E-EDD6-E9B9-6E71-76E586E6BB37}"/>
              </a:ext>
            </a:extLst>
          </p:cNvPr>
          <p:cNvSpPr txBox="1"/>
          <p:nvPr/>
        </p:nvSpPr>
        <p:spPr>
          <a:xfrm>
            <a:off x="2515852" y="39270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a)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47162806-3089-1BE7-FF0D-A1F702DA3B1C}"/>
              </a:ext>
            </a:extLst>
          </p:cNvPr>
          <p:cNvSpPr txBox="1"/>
          <p:nvPr/>
        </p:nvSpPr>
        <p:spPr>
          <a:xfrm>
            <a:off x="8787186" y="39191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88153199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o-RO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o-RO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EE0D4ECDBCC745922D7A6C9EAA95DB" ma:contentTypeVersion="6" ma:contentTypeDescription="Create a new document." ma:contentTypeScope="" ma:versionID="6decccc8d005e214f02091bd0b28a5fe">
  <xsd:schema xmlns:xsd="http://www.w3.org/2001/XMLSchema" xmlns:xs="http://www.w3.org/2001/XMLSchema" xmlns:p="http://schemas.microsoft.com/office/2006/metadata/properties" xmlns:ns2="fb639802-3888-46cb-9317-603b3422257e" targetNamespace="http://schemas.microsoft.com/office/2006/metadata/properties" ma:root="true" ma:fieldsID="8a4adcbddfa97423f49489d1239c128a" ns2:_="">
    <xsd:import namespace="fb639802-3888-46cb-9317-603b342225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39802-3888-46cb-9317-603b342225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2FC2EA-1401-40F5-8962-A45A0D552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39802-3888-46cb-9317-603b342225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0E451E-070B-4B78-B54B-87B5E27605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5384FF-917C-44E3-81D5-D950C3BBBB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456</TotalTime>
  <Words>759</Words>
  <Application>Microsoft Office PowerPoint</Application>
  <PresentationFormat>Ecran lat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0" baseType="lpstr">
      <vt:lpstr>Arial</vt:lpstr>
      <vt:lpstr>Verdana</vt:lpstr>
      <vt:lpstr>Wingdings</vt:lpstr>
      <vt:lpstr>Profile</vt:lpstr>
      <vt:lpstr>Inferență de emoție  umană din imagini de postură</vt:lpstr>
      <vt:lpstr>Cuprins</vt:lpstr>
      <vt:lpstr>Relevanța aplicației </vt:lpstr>
      <vt:lpstr>Tema lucrării</vt:lpstr>
      <vt:lpstr>Problemă</vt:lpstr>
      <vt:lpstr>Abordare</vt:lpstr>
      <vt:lpstr>Baza de date pentru detectarea punctelor cheie</vt:lpstr>
      <vt:lpstr>Abordare  - Varianta 1 </vt:lpstr>
      <vt:lpstr>Rezultate varianta 1</vt:lpstr>
      <vt:lpstr>Abordare  - varianta 2</vt:lpstr>
      <vt:lpstr>Baza de date pentru emoții</vt:lpstr>
      <vt:lpstr>Limitări ale bazei de date pentru emoții</vt:lpstr>
      <vt:lpstr>Abordare – Cel mai apropiat vecin</vt:lpstr>
      <vt:lpstr>Interfața</vt:lpstr>
      <vt:lpstr>Concluzii</vt:lpstr>
      <vt:lpstr>Prezentare PowerPoint</vt:lpstr>
    </vt:vector>
  </TitlesOfParts>
  <Company>acasa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lucrare</dc:title>
  <dc:subject>Model_PPT-2020</dc:subject>
  <dc:creator>Lucian Andrei PERISOARA (24727)</dc:creator>
  <cp:lastModifiedBy>Sebastian-Constantin CÂNDEA (117708)</cp:lastModifiedBy>
  <cp:revision>60</cp:revision>
  <dcterms:created xsi:type="dcterms:W3CDTF">2006-05-10T18:30:34Z</dcterms:created>
  <dcterms:modified xsi:type="dcterms:W3CDTF">2024-05-10T06:23:44Z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0x010100A6EE0D4ECDBCC745922D7A6C9EAA95DB</vt:lpwstr>
  </property>
</Properties>
</file>