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A_8448820D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E_A221640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0_75C53AEB.xml" ContentType="application/vnd.ms-powerpoint.comments+xml"/>
  <Override PartName="/ppt/notesSlides/notesSlide8.xml" ContentType="application/vnd.openxmlformats-officedocument.presentationml.notesSlide+xml"/>
  <Override PartName="/ppt/comments/modernComment_10C_EE6C5A0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6" r:id="rId6"/>
    <p:sldId id="261" r:id="rId7"/>
    <p:sldId id="270" r:id="rId8"/>
    <p:sldId id="269" r:id="rId9"/>
    <p:sldId id="272" r:id="rId10"/>
    <p:sldId id="273" r:id="rId11"/>
    <p:sldId id="259" r:id="rId12"/>
    <p:sldId id="271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B2B41D-029F-7058-ECEE-DBBC1468C105}" name="Sebastian Klein" initials="SK" userId="S::Sebastian.Klein@bwedu.de::c77804d0-6dc1-42c6-b2c7-3ba113f0496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CC0"/>
    <a:srgbClr val="F2F2F2"/>
    <a:srgbClr val="67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8" autoAdjust="0"/>
  </p:normalViewPr>
  <p:slideViewPr>
    <p:cSldViewPr snapToGrid="0">
      <p:cViewPr varScale="1">
        <p:scale>
          <a:sx n="75" d="100"/>
          <a:sy n="75" d="100"/>
        </p:scale>
        <p:origin x="56" y="336"/>
      </p:cViewPr>
      <p:guideLst/>
    </p:cSldViewPr>
  </p:slideViewPr>
  <p:notesTextViewPr>
    <p:cViewPr>
      <p:scale>
        <a:sx n="102" d="100"/>
        <a:sy n="102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A_844882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B86F90-6C6B-4826-A394-F92530BB6247}" authorId="{13B2B41D-029F-7058-ECEE-DBBC1468C105}" created="2023-12-28T10:03:36.1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19344397" sldId="266"/>
      <ac:spMk id="3" creationId="{95EC1D9D-247F-FA8D-9842-2776F9614861}"/>
      <ac:txMk cp="259" len="9">
        <ac:context len="279" hash="3331325136"/>
      </ac:txMk>
    </ac:txMkLst>
    <p188:pos x="3234267" y="3855508"/>
    <p188:txBody>
      <a:bodyPr/>
      <a:lstStyle/>
      <a:p>
        <a:r>
          <a:rPr lang="en-US"/>
          <a:t>Really p(w|D) here or do we model actually p(f|D) as a Normal distribution?
Also cornell lecture given from excell sheet has here p(y|x, D) -MLE? Not MAP?</a:t>
        </a:r>
      </a:p>
    </p188:txBody>
  </p188:cm>
  <p188:cm id="{55AF7191-8FFD-4AF1-8C25-770ABDFB15CC}" authorId="{13B2B41D-029F-7058-ECEE-DBBC1468C105}" created="2023-12-28T16:28:31.4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19344397" sldId="266"/>
      <ac:spMk id="3" creationId="{95EC1D9D-247F-FA8D-9842-2776F9614861}"/>
      <ac:txMk cp="46" len="25">
        <ac:context len="279" hash="3331325136"/>
      </ac:txMk>
    </ac:txMkLst>
    <p188:pos x="3877733" y="629708"/>
    <p188:txBody>
      <a:bodyPr/>
      <a:lstStyle/>
      <a:p>
        <a:r>
          <a:rPr lang="en-US"/>
          <a:t>Correct description here?</a:t>
        </a:r>
      </a:p>
    </p188:txBody>
  </p188:cm>
  <p188:cm id="{329A8099-4493-46E2-B534-92A0D7BF0A23}" authorId="{13B2B41D-029F-7058-ECEE-DBBC1468C105}" created="2023-12-28T16:34:39.66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19344397" sldId="266"/>
      <ac:spMk id="3" creationId="{95EC1D9D-247F-FA8D-9842-2776F9614861}"/>
      <ac:txMk cp="98" len="44">
        <ac:context len="279" hash="3331325136"/>
      </ac:txMk>
    </ac:txMkLst>
    <p188:pos x="4538133" y="1654175"/>
    <p188:txBody>
      <a:bodyPr/>
      <a:lstStyle/>
      <a:p>
        <a:r>
          <a:rPr lang="en-US"/>
          <a:t>Soll ich überhaupt hier so genau darauf eingehen wie MLE / MAP berechnet wird? Brauche aber eigentlich als überleitung zu p(y|x,w) (siehe nächsten kommentar zu p(y|x,D).</a:t>
        </a:r>
      </a:p>
    </p188:txBody>
  </p188:cm>
  <p188:cm id="{513DDBE4-12AA-4902-A2B6-1B88FE86E3A5}" authorId="{13B2B41D-029F-7058-ECEE-DBBC1468C105}" created="2023-12-28T16:35:25.3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19344397" sldId="266"/>
      <ac:spMk id="3" creationId="{95EC1D9D-247F-FA8D-9842-2776F9614861}"/>
      <ac:txMk cp="98" len="10">
        <ac:context len="279" hash="3331325136"/>
      </ac:txMk>
    </ac:txMkLst>
    <p188:pos x="2370667" y="1654175"/>
    <p188:txBody>
      <a:bodyPr/>
      <a:lstStyle/>
      <a:p>
        <a:r>
          <a:rPr lang="en-US"/>
          <a:t>Ist das hier eigentlich p(y|x,w) weil cornell darüber in der schreibweiße unklar….
</a:t>
        </a:r>
      </a:p>
    </p188:txBody>
  </p188:cm>
</p188:cmLst>
</file>

<file path=ppt/comments/modernComment_10C_EE6C5A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AF48F4-9A22-456B-B704-1C0BBD94D877}" authorId="{13B2B41D-029F-7058-ECEE-DBBC1468C105}" created="2023-12-28T16:01:47.9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00078350" sldId="268"/>
      <ac:spMk id="3" creationId="{CDFB2D19-8CAB-A394-6B0A-6D99E0AE0761}"/>
      <ac:txMk cp="0">
        <ac:context len="267" hash="3203988066"/>
      </ac:txMk>
    </ac:txMkLst>
    <p188:pos x="6366933" y="1323975"/>
    <p188:txBody>
      <a:bodyPr/>
      <a:lstStyle/>
      <a:p>
        <a:r>
          <a:rPr lang="en-US"/>
          <a:t>Als platzthalter hier * ok?</a:t>
        </a:r>
      </a:p>
    </p188:txBody>
  </p188:cm>
</p188:cmLst>
</file>

<file path=ppt/comments/modernComment_10E_A22164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0F366-3BED-41B7-8193-D223EFAB128C}" authorId="{13B2B41D-029F-7058-ECEE-DBBC1468C105}" created="2023-12-28T16:06:55.1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20097280" sldId="270"/>
      <ac:spMk id="7" creationId="{B8032623-46A4-D75E-B483-9F17A5584A8B}"/>
      <ac:txMk cp="144" len="12">
        <ac:context len="276" hash="3063397002"/>
      </ac:txMk>
    </ac:txMkLst>
    <p188:pos x="3141133" y="2229908"/>
    <p188:txBody>
      <a:bodyPr/>
      <a:lstStyle/>
      <a:p>
        <a:r>
          <a:rPr lang="en-US"/>
          <a:t>* als index platzhalter hier sinnvoll?
</a:t>
        </a:r>
      </a:p>
    </p188:txBody>
  </p188:cm>
</p188:cmLst>
</file>

<file path=ppt/comments/modernComment_110_75C53A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0ABB50-E98A-48D8-B343-CA9AC7727041}" authorId="{13B2B41D-029F-7058-ECEE-DBBC1468C105}" created="2023-12-28T17:17:46.282">
    <pc:sldMkLst xmlns:pc="http://schemas.microsoft.com/office/powerpoint/2013/main/command">
      <pc:docMk/>
      <pc:sldMk cId="1975859947" sldId="272"/>
    </pc:sldMkLst>
    <p188:txBody>
      <a:bodyPr/>
      <a:lstStyle/>
      <a:p>
        <a:r>
          <a:rPr lang="en-US"/>
          <a:t>Ist das eigentlich so korrekt bei bayesischer inferenz? Man berechnet ja "nur" Sigma und sobald man wissen will wie der Funktionswert an einem punkt x ist wird sofort Sigma erweitert. Für den nächsten punkt x' gehört dann ja aber x zum training daten set oder? 
Praktisch wird hier ja einfach eine N(0,Simga) erstellt als "gelernte" fkt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36A0CE-ED7E-E35A-1EC7-6D5CBD87E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0A3D4-E9C8-7EBB-2B64-A5B5BB32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F3E35-658E-4F15-8BA1-4FAC4F68E10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31EF-7C96-520C-3F72-0558C7019F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ABFBF-96B5-B05F-26D7-02272971CE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6EF1-A75B-4A7C-9A7F-5E767EF7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FCEAB-DDA5-4ABF-8380-ACA806E1F53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2356-D99B-483A-94D6-EC27E89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Maximum Likelihood Estimation - max probability of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MAP- </a:t>
                </a:r>
                <a:r>
                  <a:rPr lang="en-US" b="0" dirty="0"/>
                  <a:t>Maximum a posteriori</a:t>
                </a:r>
              </a:p>
              <a:p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𝑤^𝑇 𝑥+𝜖</a:t>
                </a:r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i="0">
                    <a:latin typeface="Cambria Math" panose="02040503050406030204" pitchFamily="18" charset="0"/>
                  </a:rPr>
                  <a:t>𝑝(𝑦_𝑖 |𝑥_𝑖, 𝑤</a:t>
                </a:r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:r>
                  <a:rPr lang="de-DE" b="0" i="0">
                    <a:latin typeface="Cambria Math" panose="02040503050406030204" pitchFamily="18" charset="0"/>
                  </a:rPr>
                  <a:t>𝑝(𝐷│𝑤)</a:t>
                </a:r>
                <a:r>
                  <a:rPr lang="en-US" dirty="0"/>
                  <a:t> for a parameter </a:t>
                </a:r>
                <a:r>
                  <a:rPr lang="en-US" i="0" dirty="0">
                    <a:latin typeface="Cambria Math" panose="02040503050406030204" pitchFamily="18" charset="0"/>
                  </a:rPr>
                  <a:t>𝑤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Maximum Likelihood Estimation - max probability of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MAP- </a:t>
                </a:r>
                <a:r>
                  <a:rPr lang="en-US" b="0" dirty="0"/>
                  <a:t>Maximum a posteriori</a:t>
                </a:r>
              </a:p>
              <a:p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𝑤^𝑇 𝑥+𝜖</a:t>
                </a:r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i="0">
                    <a:latin typeface="Cambria Math" panose="02040503050406030204" pitchFamily="18" charset="0"/>
                  </a:rPr>
                  <a:t>𝑝(𝑦_𝑖 |𝑥_𝑖, 𝑤</a:t>
                </a:r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:r>
                  <a:rPr lang="de-DE" b="0" i="0">
                    <a:latin typeface="Cambria Math" panose="02040503050406030204" pitchFamily="18" charset="0"/>
                  </a:rPr>
                  <a:t>𝑝(𝐷│𝑤)</a:t>
                </a:r>
                <a:r>
                  <a:rPr lang="en-US" dirty="0"/>
                  <a:t> for a parameter </a:t>
                </a:r>
                <a:r>
                  <a:rPr lang="en-US" i="0" dirty="0">
                    <a:latin typeface="Cambria Math" panose="02040503050406030204" pitchFamily="18" charset="0"/>
                  </a:rPr>
                  <a:t>𝑤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Maximum Likelihood Estimation - max probability of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MAP- </a:t>
                </a:r>
                <a:r>
                  <a:rPr lang="en-US" b="0" dirty="0"/>
                  <a:t>Maximum a posteriori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Assume Gaussian probability in MLE -&gt; p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Last line -&gt; How do we come to the conclusion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𝑤^𝑇 𝑥+𝜖</a:t>
                </a:r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i="0">
                    <a:latin typeface="Cambria Math" panose="02040503050406030204" pitchFamily="18" charset="0"/>
                  </a:rPr>
                  <a:t>𝑝(𝑦_𝑖 |𝑥_𝑖, 𝑤</a:t>
                </a:r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:r>
                  <a:rPr lang="de-DE" b="0" i="0">
                    <a:latin typeface="Cambria Math" panose="02040503050406030204" pitchFamily="18" charset="0"/>
                  </a:rPr>
                  <a:t>𝑝(𝐷│𝑤)</a:t>
                </a:r>
                <a:r>
                  <a:rPr lang="en-US" dirty="0"/>
                  <a:t> for a parameter </a:t>
                </a:r>
                <a:r>
                  <a:rPr lang="en-US" i="0" dirty="0">
                    <a:latin typeface="Cambria Math" panose="02040503050406030204" pitchFamily="18" charset="0"/>
                  </a:rPr>
                  <a:t>𝑤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Marginalization tells us that the posterior </a:t>
            </a:r>
            <a:r>
              <a:rPr lang="en-US" dirty="0" err="1"/>
              <a:t>distributioin</a:t>
            </a:r>
            <a:r>
              <a:rPr lang="en-US" dirty="0"/>
              <a:t> p(</a:t>
            </a:r>
            <a:r>
              <a:rPr lang="en-US" dirty="0" err="1"/>
              <a:t>w|D</a:t>
            </a:r>
            <a:r>
              <a:rPr lang="en-US" dirty="0"/>
              <a:t>) is also gaussian distributed with some mean and some covariance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(or vice versa) conditioning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Cornerstone of GP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Last line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(or vice versa) conditioning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Cornerstone of GP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Last line assume </a:t>
                </a:r>
                <a:r>
                  <a:rPr lang="de-DE" b="0" i="0">
                    <a:latin typeface="Cambria Math" panose="02040503050406030204" pitchFamily="18" charset="0"/>
                  </a:rPr>
                  <a:t>𝜇_𝑌=0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Later we can add back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Later we can add back </a:t>
                </a:r>
                <a:r>
                  <a:rPr lang="en-US" i="0" dirty="0">
                    <a:latin typeface="Cambria Math" panose="02040503050406030204" pitchFamily="18" charset="0"/>
                  </a:rPr>
                  <a:t>𝜇</a:t>
                </a:r>
                <a:r>
                  <a:rPr lang="de-DE" b="0" i="0" dirty="0">
                    <a:latin typeface="Cambria Math" panose="02040503050406030204" pitchFamily="18" charset="0"/>
                  </a:rPr>
                  <a:t>≠</a:t>
                </a:r>
                <a:r>
                  <a:rPr lang="en-US" i="0" dirty="0">
                    <a:latin typeface="Cambria Math" panose="02040503050406030204" pitchFamily="18" charset="0"/>
                  </a:rPr>
                  <a:t>0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information – here full subset X or Y</a:t>
            </a:r>
          </a:p>
          <a:p>
            <a:endParaRPr lang="en-US" dirty="0"/>
          </a:p>
          <a:p>
            <a:r>
              <a:rPr lang="en-US" dirty="0"/>
              <a:t>Marginalize out by Expectation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7CC-DF89-572E-61EE-619CA9994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DACE-411B-A329-C05C-865B4BD5C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6E67-17D2-15B9-9DAE-8D076202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B0C-03D0-4C25-B5FA-CA2ACD2F4C5E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E03E-ACE9-E8CB-DDAF-2AAA932C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4FA5-D5CC-1308-8527-EFED2C2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C0A-F03B-CE23-AAF7-42ED07E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D627B-2720-491B-B6B2-8716D12B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1A0D-E373-4A3B-136F-B7CDC7FA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9B44-1982-481D-8E62-F5B703B62E26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B08C-BB23-0962-9B8A-523014E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572C-45AC-1DDE-72FB-61EC9C1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F13B-29DD-1B9B-DB4C-3D8C25A31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E744-6217-3E66-C47F-A90EE596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7003-08B9-EB91-65A9-6CB1F8D7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63C5-2D8D-4EA9-8A92-06E1E7431E8D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1613-862C-032B-132E-A23CCE58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5BD1-77CF-4B00-DC5C-7255073A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DEAA-F92E-B312-F346-9CEDE48C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98FB-F5AD-5F83-F16F-E96BD870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BCC6-01DC-F534-1D6E-30ED0521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9810-BD1A-5BF5-AD15-B8C9F3EB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6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584F-99B8-A5D5-0FAB-8D3714E4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2387-DF7E-DDD1-1F7F-3988978A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F6117E-0484-D97A-DE84-7FA01078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FEA148-A387-0E1B-8C59-54A1474C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C643-8638-6AB9-7342-EB4E371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0B5E-1BC4-5AD7-68DE-B6FB2B34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2E3E-E31E-B7EB-0FCB-499C2485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6461EA-D36B-7E28-5DC1-480894E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39756F3-86EC-B625-7E0D-A9C42169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EA5-D8B7-27E9-CED7-663C16CC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7C42C-1647-FC00-7744-4F7B5A66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EB8AC-A33A-EF79-6744-8FD5DEBE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B6B77-7C07-7A79-170E-4E812EC4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F1682-9ACB-64C7-EB64-85A96BE9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1B6B670-F77D-7E75-5A12-8543743C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D132D1-C90E-769D-0557-887A2998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69C-1118-F76D-CE61-C6C7817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489440-D308-AB4E-03C5-25B09EDB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AC5F78-0B08-FD38-2666-210B0C12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C514-6A05-1067-78ED-477C3FD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1EA5-0BC5-FD3A-46ED-ECDCC7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8321-FA12-8A47-916D-D0ED3A8A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7224-87D3-9ED0-1329-EA429D43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BE87-AC9F-9CE0-776F-571C9AAE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86568-1FCD-41B8-27AD-B161BC31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38D-75DD-424E-8255-D67FAEBE3552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65D-2391-15AD-9333-789DA8E5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3CC0-3B2C-4987-F526-0BC14137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38CB-9A40-0076-93B6-FF55AE70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D1F8B-81DE-CD3B-901B-D3CEEA187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F4ABD-2865-A28D-245A-70A492D2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B14D-08B3-6001-CABF-9FDB8D18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4160-D778-4C65-BC7D-92EF2B426EBF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70C6-86B5-6367-D1D7-FB9B68DF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2D21-9917-B3BB-AF53-7F7309ED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8D7AF-A059-8619-FF86-9674F2D2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4113-ED3F-39B1-FB6D-05DE8DEE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6DD3-A65B-D331-9B00-2BD2478BE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74B6-C005-4D88-867D-FFE49AE2CA08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67A7-4443-F94C-4814-2A4FD1367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4EAA-08D1-0464-3B22-D7667F35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s.cornell.edu/courses/cs4780/2018fa/lectures/lecturenote1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EE6C5A0E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8448820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A221640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75C53AEB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3B3-0C50-6080-63FF-A55751C0D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237B-54E1-9564-843B-8046B3EF8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Machine Learning</a:t>
            </a:r>
          </a:p>
          <a:p>
            <a:endParaRPr lang="en-US" dirty="0"/>
          </a:p>
          <a:p>
            <a:r>
              <a:rPr lang="en-US" dirty="0"/>
              <a:t>Sebastian Klein</a:t>
            </a:r>
          </a:p>
        </p:txBody>
      </p:sp>
    </p:spTree>
    <p:extLst>
      <p:ext uri="{BB962C8B-B14F-4D97-AF65-F5344CB8AC3E}">
        <p14:creationId xmlns:p14="http://schemas.microsoft.com/office/powerpoint/2010/main" val="308669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D1F9-5C62-52E8-7AE2-C76645E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 Gaussian Process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70A31-7983-A4F2-F99D-8C854D713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Last result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  <m:aln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aln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YX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 to determine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? –&gt;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given by covariance function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70A31-7983-A4F2-F99D-8C854D713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50226-24DA-82E9-77C9-6A8385D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9E252-785C-6FDB-353F-0637C229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5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92BD-0221-F666-F89D-5E964936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C9075-FA1B-2AD5-F066-3A1F165A4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K. Weinberger, Machine Learning Lecture: Gaussian Process (</a:t>
                </a:r>
                <a:r>
                  <a:rPr lang="en-US" sz="1800" dirty="0">
                    <a:hlinkClick r:id="rId2"/>
                  </a:rPr>
                  <a:t>https://www.cs.cornell.edu/courses/cs4780/2018fa/lectures/lecturenote15.html</a:t>
                </a:r>
                <a:r>
                  <a:rPr lang="en-US" sz="1800" dirty="0"/>
                  <a:t>) </a:t>
                </a:r>
              </a:p>
              <a:p>
                <a:pPr lvl="1"/>
                <a:r>
                  <a:rPr lang="en-US" sz="1400" dirty="0"/>
                  <a:t>The Multivariate gaussian distribution is written here with the normalization factor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4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400" dirty="0"/>
                  <a:t> while it should be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4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func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In notation of conditional normal distribution the formular for the covariance Matrix is wrong, K and K_** are switched</a:t>
                </a:r>
                <a:endParaRPr lang="en-US" sz="1800" dirty="0"/>
              </a:p>
              <a:p>
                <a:r>
                  <a:rPr kumimoji="0" lang="en-US" alt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Görtler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et al., "A Visual Exploration of Gaussian Processes", Distill, 2019. DOI: 10.23915/distill.00017</a:t>
                </a:r>
              </a:p>
              <a:p>
                <a:r>
                  <a:rPr lang="en-US" sz="1800" dirty="0"/>
                  <a:t>C. </a:t>
                </a:r>
                <a:r>
                  <a:rPr lang="en-US" sz="1800" dirty="0" err="1"/>
                  <a:t>Fonnesbeck</a:t>
                </a:r>
                <a:r>
                  <a:rPr lang="en-US" sz="1800" dirty="0"/>
                  <a:t>, Fitting Gaussian Process Models in Python (https://domino. ai/blog/fitting-gaussian-process-models-python)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C9075-FA1B-2AD5-F066-3A1F165A4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6E20-91B2-D6B6-3868-F0F98806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2FF18-536D-E573-3199-7F37D83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74EC64-247F-C48A-CFD3-AD35CEC8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  <a:br>
              <a:rPr lang="en-US" dirty="0"/>
            </a:br>
            <a:r>
              <a:rPr lang="en-US" dirty="0"/>
              <a:t>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094B81-1E0A-78AA-102D-B7E8A6F20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8744-1BD2-C905-6E16-FF67B96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7EE2-DCF0-20B3-E8EE-80AB95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2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6A75-A8C2-BB74-C5E6-61B5C596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9BAD-D57A-CCE9-F82B-5F50493B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1F0B-705F-C4F4-0815-1953F14D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Content Placeholder 32">
            <a:extLst>
              <a:ext uri="{FF2B5EF4-FFF2-40B4-BE49-F238E27FC236}">
                <a16:creationId xmlns:a16="http://schemas.microsoft.com/office/drawing/2014/main" id="{2CBD54DD-8E6A-BF98-784D-F1DCD83F2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1842294"/>
            <a:ext cx="5181600" cy="4318000"/>
          </a:xfrm>
        </p:spPr>
      </p:pic>
      <p:pic>
        <p:nvPicPr>
          <p:cNvPr id="13" name="Content Placeholder 45">
            <a:extLst>
              <a:ext uri="{FF2B5EF4-FFF2-40B4-BE49-F238E27FC236}">
                <a16:creationId xmlns:a16="http://schemas.microsoft.com/office/drawing/2014/main" id="{C5367EBC-EC53-FEFF-F5DB-1810DA1B64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842294"/>
            <a:ext cx="5181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2BB6DBF5-C600-6D04-0A75-51132E89E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7156" y="1790662"/>
            <a:ext cx="5221605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550BF-05D6-9702-0C0F-DC0A5914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– Multivariate Gaussian[2]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B2D19-8CAB-A394-6B0A-6D99E0AE0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Marginalization – extract partial information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depending on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45720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B2D19-8CAB-A394-6B0A-6D99E0AE0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26975-A314-BA2D-5DEA-FCAD6EF5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3094-2A8E-D687-90AD-94DF86DC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78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2165-F1F6-9068-DC0E-C300E06C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23CB-866A-C7BC-0937-4B48F0B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A45D0-CE88-17E4-493D-31BD3B01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7620-A456-AA79-97C1-44C36F43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11DA-EF10-975A-6E8A-A67D6A7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Regression problems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MLE – Maximize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de-DE" dirty="0"/>
                  <a:t>MAP – </a:t>
                </a: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Bayes Theorem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DF01-40ED-78D5-1175-D4DC93E3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45AE-DE12-1A34-72EE-E74B8050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AF2D1-5B2F-8445-2F65-C96172D439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849551"/>
            <a:ext cx="5181600" cy="4318000"/>
          </a:xfrm>
        </p:spPr>
      </p:pic>
    </p:spTree>
    <p:extLst>
      <p:ext uri="{BB962C8B-B14F-4D97-AF65-F5344CB8AC3E}">
        <p14:creationId xmlns:p14="http://schemas.microsoft.com/office/powerpoint/2010/main" val="383422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11DA-EF10-975A-6E8A-A67D6A7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Regression problems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MLE – Maximize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de-DE" dirty="0"/>
                  <a:t>MAP – </a:t>
                </a: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Bayes Theorem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DF01-40ED-78D5-1175-D4DC93E3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45AE-DE12-1A34-72EE-E74B8050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A6AE31A-7E78-EBE7-FEF7-2515CD7BF6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842294"/>
            <a:ext cx="5181600" cy="4318000"/>
          </a:xfrm>
        </p:spPr>
      </p:pic>
    </p:spTree>
    <p:extLst>
      <p:ext uri="{BB962C8B-B14F-4D97-AF65-F5344CB8AC3E}">
        <p14:creationId xmlns:p14="http://schemas.microsoft.com/office/powerpoint/2010/main" val="123754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11DA-EF10-975A-6E8A-A67D6A7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Regression problems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MLE – Maximize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de-DE" dirty="0"/>
                  <a:t>MAP – </a:t>
                </a: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Bayes Theorem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en-US" dirty="0"/>
                  <a:t>Assume every probability to be Gaussian </a:t>
                </a:r>
                <a:r>
                  <a:rPr lang="de-DE" dirty="0"/>
                  <a:t>-&gt;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DF01-40ED-78D5-1175-D4DC93E3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45AE-DE12-1A34-72EE-E74B8050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2EE2F9-9FB0-0990-795A-3CCBA3944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2200" y="1842294"/>
            <a:ext cx="5181600" cy="4318000"/>
          </a:xfrm>
        </p:spPr>
      </p:pic>
    </p:spTree>
    <p:extLst>
      <p:ext uri="{BB962C8B-B14F-4D97-AF65-F5344CB8AC3E}">
        <p14:creationId xmlns:p14="http://schemas.microsoft.com/office/powerpoint/2010/main" val="2219344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8529975-F030-8964-7841-AB33C85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– Multivariate Gaussian[2]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55EEAA-6A73-488C-B423-B75EF7904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Multivariat Gaussian distribution/ Normal distribution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=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vector of mean values,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covariance matrix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 of operation with Gaussian distributions also Gaussian [1]</a:t>
                </a:r>
              </a:p>
              <a:p>
                <a:r>
                  <a:rPr lang="en-US" dirty="0"/>
                  <a:t>Marginalization and Conditioning operating on subsets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𝑋𝑋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𝑋𝑌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𝑌𝑋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de-DE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𝑋𝑋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55EEAA-6A73-488C-B423-B75EF7904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0174-4245-DCF9-EEAF-43CCE280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  <a:p>
            <a:r>
              <a:rPr lang="en-US" dirty="0"/>
              <a:t>[2]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D9E5-8261-9B3D-038A-DBBFF96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80FDE1ED-293F-E70E-DE86-DC1A993B9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842294"/>
            <a:ext cx="5181600" cy="431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8032623-46A4-D75E-B483-9F17A5584A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9214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Extract partial information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depending on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Gets 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8032623-46A4-D75E-B483-9F17A5584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9214" cy="4351338"/>
              </a:xfrm>
              <a:blipFill>
                <a:blip r:embed="rId6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FB6F93F-2BCE-9D06-6AB2-F743DF2D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– Marginalization [2]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3E274-603E-E18C-7959-A142B703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3B08E-A62C-FDB2-A2D3-06F77A8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8D2B1-7765-B8C3-B0A7-B15571D907A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426498" y="2173801"/>
            <a:ext cx="1005645" cy="881633"/>
          </a:xfrm>
          <a:prstGeom prst="straightConnector1">
            <a:avLst/>
          </a:prstGeom>
          <a:ln w="28575">
            <a:solidFill>
              <a:srgbClr val="6700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600A7E-2E45-208E-DCA6-0CEFE5EC2E7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229070" y="2173801"/>
            <a:ext cx="2203073" cy="1041289"/>
          </a:xfrm>
          <a:prstGeom prst="straightConnector1">
            <a:avLst/>
          </a:prstGeom>
          <a:ln w="28575">
            <a:solidFill>
              <a:srgbClr val="3B4C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D198DC-CFF3-CD18-A936-CC8667984883}"/>
              </a:ext>
            </a:extLst>
          </p:cNvPr>
          <p:cNvSpPr txBox="1"/>
          <p:nvPr/>
        </p:nvSpPr>
        <p:spPr>
          <a:xfrm>
            <a:off x="8977086" y="1804469"/>
            <a:ext cx="291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distributions of X/Y</a:t>
            </a:r>
          </a:p>
        </p:txBody>
      </p:sp>
    </p:spTree>
    <p:extLst>
      <p:ext uri="{BB962C8B-B14F-4D97-AF65-F5344CB8AC3E}">
        <p14:creationId xmlns:p14="http://schemas.microsoft.com/office/powerpoint/2010/main" val="27200972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8684-67FA-60F6-55B3-27835AF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– Conditioning[2]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E2C8E-4B08-D3DE-B045-A1F0BF2AE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Determine probability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depending on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sub>
                      </m:sSub>
                      <m:r>
                        <m:rPr>
                          <m:aln/>
                        </m:rP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aln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𝑌𝑌</m:t>
                              </m:r>
                            </m:sub>
                          </m:sSub>
                          <m:r>
                            <m:rPr>
                              <m:aln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For X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switch all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above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Conditioning allows to implement Bayesian Inference </a:t>
                </a:r>
              </a:p>
              <a:p>
                <a:pPr lvl="1"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Aka updating model with new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soon as new data available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E2C8E-4B08-D3DE-B045-A1F0BF2AE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D243-CF5F-4A4B-CF2C-32446560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0EE5C-7A12-0C9C-2397-B5FF48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7D834-7132-9186-93D1-0DE3E1E974AF}"/>
              </a:ext>
            </a:extLst>
          </p:cNvPr>
          <p:cNvGrpSpPr/>
          <p:nvPr/>
        </p:nvGrpSpPr>
        <p:grpSpPr>
          <a:xfrm>
            <a:off x="3483432" y="3545124"/>
            <a:ext cx="6711040" cy="886765"/>
            <a:chOff x="3483432" y="3545124"/>
            <a:chExt cx="6711040" cy="886765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9FEF7424-D5A9-01EC-065A-4A6155DB70C5}"/>
                </a:ext>
              </a:extLst>
            </p:cNvPr>
            <p:cNvSpPr/>
            <p:nvPr/>
          </p:nvSpPr>
          <p:spPr>
            <a:xfrm rot="16200000">
              <a:off x="8539845" y="2409724"/>
              <a:ext cx="380998" cy="267062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151FD2C-330D-3FA0-8362-589D9E8B2579}"/>
                </a:ext>
              </a:extLst>
            </p:cNvPr>
            <p:cNvSpPr/>
            <p:nvPr/>
          </p:nvSpPr>
          <p:spPr>
            <a:xfrm rot="16200000">
              <a:off x="4896761" y="2131795"/>
              <a:ext cx="380998" cy="320765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1D7C7-0F6B-F1FB-02A0-216FBE7BA469}"/>
                </a:ext>
              </a:extLst>
            </p:cNvPr>
            <p:cNvSpPr txBox="1"/>
            <p:nvPr/>
          </p:nvSpPr>
          <p:spPr>
            <a:xfrm>
              <a:off x="4568374" y="3908669"/>
              <a:ext cx="1037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Mean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53B76-A5F0-B928-D9CB-D8CAD0D235AA}"/>
                </a:ext>
              </a:extLst>
            </p:cNvPr>
            <p:cNvSpPr txBox="1"/>
            <p:nvPr/>
          </p:nvSpPr>
          <p:spPr>
            <a:xfrm>
              <a:off x="7266216" y="3908669"/>
              <a:ext cx="292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Covariance Matrix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13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503-1DCF-CFBA-FD63-8278EF12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 Gaussian Process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B5662-2F5F-7E31-3A30-BF20C3C2B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to predict function values?</a:t>
                </a:r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–&gt; how get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Start with training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–&gt; learn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 –&gt; predict function value for test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Predictions made by drawing sample from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How to determine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in learning?</a:t>
                </a:r>
              </a:p>
              <a:p>
                <a:r>
                  <a:rPr lang="en-US" dirty="0"/>
                  <a:t>Shape of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determined </a:t>
                </a:r>
                <a:r>
                  <a:rPr lang="en-US" dirty="0" err="1"/>
                  <a:t>soley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–&gt; simplifies conditioning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  <m:aln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aln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YX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B5662-2F5F-7E31-3A30-BF20C3C2B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2A3F-416D-1EB5-2FC2-E834F9B7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7D850-489F-1AC0-6243-0352C211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599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Widescreen</PresentationFormat>
  <Paragraphs>140</Paragraphs>
  <Slides>14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Gaussian Processes </vt:lpstr>
      <vt:lpstr>Outline</vt:lpstr>
      <vt:lpstr>Motivation – Regression problems [1]</vt:lpstr>
      <vt:lpstr>Motivation – Regression problems [1]</vt:lpstr>
      <vt:lpstr>Motivation – Regression problems [1]</vt:lpstr>
      <vt:lpstr>Intermezzo – Multivariate Gaussian[2]</vt:lpstr>
      <vt:lpstr>Intermezzo – Marginalization [2]</vt:lpstr>
      <vt:lpstr>Intermezzo – Conditioning[2]</vt:lpstr>
      <vt:lpstr>Regression as Gaussian Process [2]</vt:lpstr>
      <vt:lpstr>Regression as Gaussian Process [2]</vt:lpstr>
      <vt:lpstr>Sources</vt:lpstr>
      <vt:lpstr>Work in Progress Slides</vt:lpstr>
      <vt:lpstr>PowerPoint Presentation</vt:lpstr>
      <vt:lpstr>Intermezzo – Multivariate Gaussian[2]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Klein</dc:creator>
  <cp:lastModifiedBy>Sebastian Klein</cp:lastModifiedBy>
  <cp:revision>35</cp:revision>
  <dcterms:created xsi:type="dcterms:W3CDTF">2023-12-27T11:35:50Z</dcterms:created>
  <dcterms:modified xsi:type="dcterms:W3CDTF">2023-12-28T17:24:48Z</dcterms:modified>
</cp:coreProperties>
</file>