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48" autoAdjust="0"/>
  </p:normalViewPr>
  <p:slideViewPr>
    <p:cSldViewPr snapToGrid="0">
      <p:cViewPr>
        <p:scale>
          <a:sx n="75" d="100"/>
          <a:sy n="75" d="100"/>
        </p:scale>
        <p:origin x="56" y="336"/>
      </p:cViewPr>
      <p:guideLst/>
    </p:cSldViewPr>
  </p:slideViewPr>
  <p:notesTextViewPr>
    <p:cViewPr>
      <p:scale>
        <a:sx n="102" d="100"/>
        <a:sy n="102" d="100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7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36A0CE-ED7E-E35A-1EC7-6D5CBD87E2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0A3D4-E9C8-7EBB-2B64-A5B5BB3280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F3E35-658E-4F15-8BA1-4FAC4F68E103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331EF-7C96-520C-3F72-0558C7019F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ABFBF-96B5-B05F-26D7-02272971CE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86EF1-A75B-4A7C-9A7F-5E767EF7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47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FCEAB-DDA5-4ABF-8380-ACA806E1F533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02356-D99B-483A-94D6-EC27E896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48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0" i="0" baseline="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– epsilon</a:t>
                </a:r>
                <a:r>
                  <a:rPr lang="en-US" baseline="0" dirty="0"/>
                  <a:t> = noise, w - model parameters</a:t>
                </a:r>
                <a:endParaRPr lang="en-US" dirty="0"/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) how likely</a:t>
                </a:r>
                <a:r>
                  <a:rPr lang="en-US" baseline="0" dirty="0"/>
                  <a:t> is it that the </a:t>
                </a:r>
                <a:r>
                  <a:rPr lang="en-US" baseline="0" dirty="0" err="1"/>
                  <a:t>x_i</a:t>
                </a:r>
                <a:r>
                  <a:rPr lang="en-US" baseline="0" dirty="0"/>
                  <a:t> gives rise to the </a:t>
                </a:r>
                <a:r>
                  <a:rPr lang="en-US" baseline="0" dirty="0" err="1"/>
                  <a:t>y_i</a:t>
                </a:r>
                <a:r>
                  <a:rPr lang="en-US" baseline="0" dirty="0"/>
                  <a:t> with the parameter w</a:t>
                </a:r>
              </a:p>
              <a:p>
                <a:endParaRPr lang="en-US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MLE - max probability of Data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for a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0" i="0" baseline="0" dirty="0">
                    <a:latin typeface="+mn-lt"/>
                  </a:rPr>
                  <a:t> </a:t>
                </a:r>
                <a:r>
                  <a:rPr lang="de-DE" b="0" i="0">
                    <a:latin typeface="Cambria Math" panose="02040503050406030204" pitchFamily="18" charset="0"/>
                  </a:rPr>
                  <a:t>𝑤^𝑇 𝑥+𝜖</a:t>
                </a:r>
                <a:r>
                  <a:rPr lang="en-US" dirty="0"/>
                  <a:t> – epsilon</a:t>
                </a:r>
                <a:r>
                  <a:rPr lang="en-US" baseline="0" dirty="0"/>
                  <a:t> = noise, w - model parameters</a:t>
                </a:r>
                <a:endParaRPr lang="en-US" dirty="0"/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r>
                  <a:rPr lang="de-DE" b="0" i="0">
                    <a:latin typeface="Cambria Math" panose="02040503050406030204" pitchFamily="18" charset="0"/>
                  </a:rPr>
                  <a:t>𝑝(𝑦_𝑖 |𝑥_𝑖, 𝑤</a:t>
                </a:r>
                <a:r>
                  <a:rPr lang="en-US" dirty="0"/>
                  <a:t>) how likely</a:t>
                </a:r>
                <a:r>
                  <a:rPr lang="en-US" baseline="0" dirty="0"/>
                  <a:t> is it that the </a:t>
                </a:r>
                <a:r>
                  <a:rPr lang="en-US" baseline="0" dirty="0" err="1"/>
                  <a:t>x_i</a:t>
                </a:r>
                <a:r>
                  <a:rPr lang="en-US" baseline="0" dirty="0"/>
                  <a:t> gives rise to the </a:t>
                </a:r>
                <a:r>
                  <a:rPr lang="en-US" baseline="0" dirty="0" err="1"/>
                  <a:t>y_i</a:t>
                </a:r>
                <a:r>
                  <a:rPr lang="en-US" baseline="0" dirty="0"/>
                  <a:t> with the parameter w</a:t>
                </a:r>
              </a:p>
              <a:p>
                <a:endParaRPr lang="en-US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MLE - max probability of Data </a:t>
                </a:r>
                <a:r>
                  <a:rPr lang="de-DE" b="0" i="0">
                    <a:latin typeface="Cambria Math" panose="02040503050406030204" pitchFamily="18" charset="0"/>
                  </a:rPr>
                  <a:t>𝑝(𝐷│𝑤)</a:t>
                </a:r>
                <a:r>
                  <a:rPr lang="en-US" dirty="0"/>
                  <a:t> for a parameter </a:t>
                </a:r>
                <a:r>
                  <a:rPr lang="en-US" i="0" dirty="0">
                    <a:latin typeface="Cambria Math" panose="02040503050406030204" pitchFamily="18" charset="0"/>
                  </a:rPr>
                  <a:t>𝑤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02356-D99B-483A-94D6-EC27E896F7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3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0" i="0" baseline="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– epsilon</a:t>
                </a:r>
                <a:r>
                  <a:rPr lang="en-US" baseline="0" dirty="0"/>
                  <a:t> = noise, w - model parameters</a:t>
                </a:r>
                <a:endParaRPr lang="en-US" dirty="0"/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) how likely</a:t>
                </a:r>
                <a:r>
                  <a:rPr lang="en-US" baseline="0" dirty="0"/>
                  <a:t> is it that the </a:t>
                </a:r>
                <a:r>
                  <a:rPr lang="en-US" baseline="0" dirty="0" err="1"/>
                  <a:t>x_i</a:t>
                </a:r>
                <a:r>
                  <a:rPr lang="en-US" baseline="0" dirty="0"/>
                  <a:t> gives rise to the </a:t>
                </a:r>
                <a:r>
                  <a:rPr lang="en-US" baseline="0" dirty="0" err="1"/>
                  <a:t>y_i</a:t>
                </a:r>
                <a:r>
                  <a:rPr lang="en-US" baseline="0" dirty="0"/>
                  <a:t> with the parameter w</a:t>
                </a:r>
              </a:p>
              <a:p>
                <a:endParaRPr lang="en-US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MLE - max probability of Data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for a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0" i="0" baseline="0" dirty="0">
                    <a:latin typeface="+mn-lt"/>
                  </a:rPr>
                  <a:t> </a:t>
                </a:r>
                <a:r>
                  <a:rPr lang="de-DE" b="0" i="0">
                    <a:latin typeface="Cambria Math" panose="02040503050406030204" pitchFamily="18" charset="0"/>
                  </a:rPr>
                  <a:t>𝑤^𝑇 𝑥+𝜖</a:t>
                </a:r>
                <a:r>
                  <a:rPr lang="en-US" dirty="0"/>
                  <a:t> – epsilon</a:t>
                </a:r>
                <a:r>
                  <a:rPr lang="en-US" baseline="0" dirty="0"/>
                  <a:t> = noise, w - model parameters</a:t>
                </a:r>
                <a:endParaRPr lang="en-US" dirty="0"/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r>
                  <a:rPr lang="de-DE" b="0" i="0">
                    <a:latin typeface="Cambria Math" panose="02040503050406030204" pitchFamily="18" charset="0"/>
                  </a:rPr>
                  <a:t>𝑝(𝑦_𝑖 |𝑥_𝑖, 𝑤</a:t>
                </a:r>
                <a:r>
                  <a:rPr lang="en-US" dirty="0"/>
                  <a:t>) how likely</a:t>
                </a:r>
                <a:r>
                  <a:rPr lang="en-US" baseline="0" dirty="0"/>
                  <a:t> is it that the </a:t>
                </a:r>
                <a:r>
                  <a:rPr lang="en-US" baseline="0" dirty="0" err="1"/>
                  <a:t>x_i</a:t>
                </a:r>
                <a:r>
                  <a:rPr lang="en-US" baseline="0" dirty="0"/>
                  <a:t> gives rise to the </a:t>
                </a:r>
                <a:r>
                  <a:rPr lang="en-US" baseline="0" dirty="0" err="1"/>
                  <a:t>y_i</a:t>
                </a:r>
                <a:r>
                  <a:rPr lang="en-US" baseline="0" dirty="0"/>
                  <a:t> with the parameter w</a:t>
                </a:r>
              </a:p>
              <a:p>
                <a:endParaRPr lang="en-US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MLE - max probability of Data </a:t>
                </a:r>
                <a:r>
                  <a:rPr lang="de-DE" b="0" i="0">
                    <a:latin typeface="Cambria Math" panose="02040503050406030204" pitchFamily="18" charset="0"/>
                  </a:rPr>
                  <a:t>𝑝(𝐷│𝑤)</a:t>
                </a:r>
                <a:r>
                  <a:rPr lang="en-US" dirty="0"/>
                  <a:t> for a parameter </a:t>
                </a:r>
                <a:r>
                  <a:rPr lang="en-US" i="0" dirty="0">
                    <a:latin typeface="Cambria Math" panose="02040503050406030204" pitchFamily="18" charset="0"/>
                  </a:rPr>
                  <a:t>𝑤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02356-D99B-483A-94D6-EC27E896F7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5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F7CC-DF89-572E-61EE-619CA9994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2DACE-411B-A329-C05C-865B4BD5C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6E67-17D2-15B9-9DAE-8D076202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EB0C-03D0-4C25-B5FA-CA2ACD2F4C5E}" type="datetime1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6E03E-ACE9-E8CB-DDAF-2AAA932C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54FA5-D5CC-1308-8527-EFED2C26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EE0-5897-43EE-8390-09DDB5CC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2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1C0A-F03B-CE23-AAF7-42ED07E9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D627B-2720-491B-B6B2-8716D12B0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51A0D-E373-4A3B-136F-B7CDC7FA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9B44-1982-481D-8E62-F5B703B62E26}" type="datetime1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8B08C-BB23-0962-9B8A-523014E7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8572C-45AC-1DDE-72FB-61EC9C1F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EE0-5897-43EE-8390-09DDB5CC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6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6F13B-29DD-1B9B-DB4C-3D8C25A31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FE744-6217-3E66-C47F-A90EE596A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27003-08B9-EB91-65A9-6CB1F8D7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63C5-2D8D-4EA9-8A92-06E1E7431E8D}" type="datetime1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71613-862C-032B-132E-A23CCE58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C5BD1-77CF-4B00-DC5C-7255073A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EE0-5897-43EE-8390-09DDB5CC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DEAA-F92E-B312-F346-9CEDE48C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998FB-F5AD-5F83-F16F-E96BD8707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ABCC6-01DC-F534-1D6E-30ED0521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E9810-BD1A-5BF5-AD15-B8C9F3EB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7600" y="6356349"/>
            <a:ext cx="396000" cy="365125"/>
          </a:xfrm>
        </p:spPr>
        <p:txBody>
          <a:bodyPr/>
          <a:lstStyle/>
          <a:p>
            <a:fld id="{BB5BDEE0-5897-43EE-8390-09DDB5CCC2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6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E584F-99B8-A5D5-0FAB-8D3714E4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E2387-DF7E-DDD1-1F7F-3988978A5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DF6117E-0484-D97A-DE84-7FA01078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7FEA148-A387-0E1B-8C59-54A1474C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7600" y="6356349"/>
            <a:ext cx="396000" cy="365125"/>
          </a:xfrm>
        </p:spPr>
        <p:txBody>
          <a:bodyPr/>
          <a:lstStyle/>
          <a:p>
            <a:fld id="{BB5BDEE0-5897-43EE-8390-09DDB5CCC2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C643-8638-6AB9-7342-EB4E3718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0B5E-1BC4-5AD7-68DE-B6FB2B34A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12E3E-E31E-B7EB-0FCB-499C24858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D6461EA-D36B-7E28-5DC1-480894E2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39756F3-86EC-B625-7E0D-A9C42169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7600" y="6356349"/>
            <a:ext cx="396000" cy="365125"/>
          </a:xfrm>
        </p:spPr>
        <p:txBody>
          <a:bodyPr/>
          <a:lstStyle/>
          <a:p>
            <a:fld id="{BB5BDEE0-5897-43EE-8390-09DDB5CCC2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1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5EA5-D8B7-27E9-CED7-663C16CC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7C42C-1647-FC00-7744-4F7B5A66E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EB8AC-A33A-EF79-6744-8FD5DEBE9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B6B77-7C07-7A79-170E-4E812EC43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F1682-9ACB-64C7-EB64-85A96BE90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1B6B670-F77D-7E75-5A12-8543743C0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6D132D1-C90E-769D-0557-887A2998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7600" y="6356349"/>
            <a:ext cx="396000" cy="365125"/>
          </a:xfrm>
        </p:spPr>
        <p:txBody>
          <a:bodyPr/>
          <a:lstStyle/>
          <a:p>
            <a:fld id="{BB5BDEE0-5897-43EE-8390-09DDB5CCC2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2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169C-1118-F76D-CE61-C6C7817C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0489440-D308-AB4E-03C5-25B09EDB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AC5F78-0B08-FD38-2666-210B0C12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7600" y="6356349"/>
            <a:ext cx="396000" cy="365125"/>
          </a:xfrm>
        </p:spPr>
        <p:txBody>
          <a:bodyPr/>
          <a:lstStyle/>
          <a:p>
            <a:fld id="{BB5BDEE0-5897-43EE-8390-09DDB5CCC2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C514-6A05-1067-78ED-477C3FD4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D1EA5-0BC5-FD3A-46ED-ECDCC7B6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7600" y="6356349"/>
            <a:ext cx="396000" cy="365125"/>
          </a:xfrm>
        </p:spPr>
        <p:txBody>
          <a:bodyPr/>
          <a:lstStyle/>
          <a:p>
            <a:fld id="{BB5BDEE0-5897-43EE-8390-09DDB5CCC2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8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8321-FA12-8A47-916D-D0ED3A8A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87224-87D3-9ED0-1329-EA429D435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DBE87-AC9F-9CE0-776F-571C9AAE2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86568-1FCD-41B8-27AD-B161BC31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E38D-75DD-424E-8255-D67FAEBE3552}" type="datetime1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7365D-2391-15AD-9333-789DA8E5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03CC0-3B2C-4987-F526-0BC14137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EE0-5897-43EE-8390-09DDB5CC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7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38CB-9A40-0076-93B6-FF55AE70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D1F8B-81DE-CD3B-901B-D3CEEA187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F4ABD-2865-A28D-245A-70A492D29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4B14D-08B3-6001-CABF-9FDB8D18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4160-D778-4C65-BC7D-92EF2B426EBF}" type="datetime1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470C6-86B5-6367-D1D7-FB9B68DF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52D21-9917-B3BB-AF53-7F7309ED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EE0-5897-43EE-8390-09DDB5CC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7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8D7AF-A059-8619-FF86-9674F2D21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64113-ED3F-39B1-FB6D-05DE8DEE4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F6DD3-A65B-D331-9B00-2BD2478BE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274B6-C005-4D88-867D-FFE49AE2CA08}" type="datetime1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067A7-4443-F94C-4814-2A4FD1367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B4EAA-08D1-0464-3B22-D7667F350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BDEE0-5897-43EE-8390-09DDB5CC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0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cs.cornell.edu/courses/cs4780/2018fa/lectures/lecturenote15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93B3-0C50-6080-63FF-A55751C0D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Gaussian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2237B-54E1-9564-843B-8046B3EF8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Scientific Machine Learning</a:t>
            </a:r>
          </a:p>
          <a:p>
            <a:endParaRPr lang="en-US" dirty="0"/>
          </a:p>
          <a:p>
            <a:r>
              <a:rPr lang="en-US" dirty="0"/>
              <a:t>Sebastian Klein</a:t>
            </a:r>
          </a:p>
        </p:txBody>
      </p:sp>
    </p:spTree>
    <p:extLst>
      <p:ext uri="{BB962C8B-B14F-4D97-AF65-F5344CB8AC3E}">
        <p14:creationId xmlns:p14="http://schemas.microsoft.com/office/powerpoint/2010/main" val="308669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2165-F1F6-9068-DC0E-C300E06C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23CB-866A-C7BC-0937-4B48F0B65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A45D0-CE88-17E4-493D-31BD3B01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F7620-A456-AA79-97C1-44C36F43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EE0-5897-43EE-8390-09DDB5CCC2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3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11DA-EF10-975A-6E8A-A67D6A74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– Regression problems [1]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EC1D9D-247F-FA8D-9842-2776F961486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Data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Model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MLE – Maximum Likelihood Estimation </a:t>
                </a:r>
              </a:p>
              <a:p>
                <a:pPr lvl="1"/>
                <a:r>
                  <a:rPr lang="en-US" dirty="0"/>
                  <a:t>Maximize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de-DE" b="0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de-DE" b="0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r>
                  <a:rPr lang="de-DE" dirty="0"/>
                  <a:t>MAP – </a:t>
                </a:r>
                <a:r>
                  <a:rPr lang="en-US" dirty="0"/>
                  <a:t>Maximize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de-DE" b="0" dirty="0"/>
              </a:p>
              <a:p>
                <a:pPr lvl="1"/>
                <a:r>
                  <a:rPr lang="en-US" dirty="0"/>
                  <a:t>Maximize</a:t>
                </a:r>
                <a:r>
                  <a:rPr lang="de-DE" dirty="0"/>
                  <a:t> (using Bayes Theorem)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de-DE" b="0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EC1D9D-247F-FA8D-9842-2776F96148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4DF01-40ED-78D5-1175-D4DC93E3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[1] K. Weinberger, Machine Learning Lecture: Gaussian Process (https://www.cs .cornell.edu/courses/cs4780/2018fa/lectures/lecturenote15.html)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A45AE-DE12-1A34-72EE-E74B8050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EE0-5897-43EE-8390-09DDB5CCC2DB}" type="slidenum">
              <a:rPr lang="en-US" smtClean="0"/>
              <a:t>3</a:t>
            </a:fld>
            <a:endParaRPr lang="en-US"/>
          </a:p>
        </p:txBody>
      </p:sp>
      <p:pic>
        <p:nvPicPr>
          <p:cNvPr id="46" name="Content Placeholder 45">
            <a:extLst>
              <a:ext uri="{FF2B5EF4-FFF2-40B4-BE49-F238E27FC236}">
                <a16:creationId xmlns:a16="http://schemas.microsoft.com/office/drawing/2014/main" id="{5BADF607-AE29-DBF0-A10A-4F8A89B26F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2200" y="1842294"/>
            <a:ext cx="5181600" cy="4318000"/>
          </a:xfrm>
        </p:spPr>
      </p:pic>
    </p:spTree>
    <p:extLst>
      <p:ext uri="{BB962C8B-B14F-4D97-AF65-F5344CB8AC3E}">
        <p14:creationId xmlns:p14="http://schemas.microsoft.com/office/powerpoint/2010/main" val="383422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11DA-EF10-975A-6E8A-A67D6A74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– Regression problems [1]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EC1D9D-247F-FA8D-9842-2776F961486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Data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Model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MLE – Maximum Likelihood Estimation </a:t>
                </a:r>
              </a:p>
              <a:p>
                <a:pPr lvl="1"/>
                <a:r>
                  <a:rPr lang="en-US" dirty="0"/>
                  <a:t>Maximize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de-DE" b="0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:r>
                  <a:rPr lang="de-DE" b="0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de-DE" dirty="0"/>
                  <a:t>MAP – </a:t>
                </a:r>
                <a:r>
                  <a:rPr lang="en-US" dirty="0"/>
                  <a:t>Maximize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de-DE" b="0" dirty="0"/>
              </a:p>
              <a:p>
                <a:pPr lvl="1"/>
                <a:r>
                  <a:rPr lang="en-US" dirty="0"/>
                  <a:t>Maximize</a:t>
                </a:r>
                <a:r>
                  <a:rPr lang="de-DE" dirty="0"/>
                  <a:t> (using Bayes Theorem)</a:t>
                </a:r>
                <a:endParaRPr lang="en-US" dirty="0"/>
              </a:p>
              <a:p>
                <a:pPr marL="457200" lvl="1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de-DE" b="0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EC1D9D-247F-FA8D-9842-2776F96148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4DF01-40ED-78D5-1175-D4DC93E3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[1] K. Weinberger, Machine Learning Lecture: Gaussian Process (https://www.cs .cornell.edu/courses/cs4780/2018fa/lectures/lecturenote15.html)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A45AE-DE12-1A34-72EE-E74B8050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EE0-5897-43EE-8390-09DDB5CCC2DB}" type="slidenum">
              <a:rPr lang="en-US" smtClean="0"/>
              <a:t>4</a:t>
            </a:fld>
            <a:endParaRPr lang="en-US"/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2492F39B-E9FB-B69B-D3FF-BF6E3FB94F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2200" y="1842294"/>
            <a:ext cx="5181600" cy="4318000"/>
          </a:xfrm>
        </p:spPr>
      </p:pic>
    </p:spTree>
    <p:extLst>
      <p:ext uri="{BB962C8B-B14F-4D97-AF65-F5344CB8AC3E}">
        <p14:creationId xmlns:p14="http://schemas.microsoft.com/office/powerpoint/2010/main" val="22510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8529975-F030-8964-7841-AB33C852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 – Multivariate Gaussian[2]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5B55EEAA-6A73-488C-B423-B75EF79044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Multivariat Gaussian distribution/ Normal distribution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m:rPr>
                          <m:nor/>
                        </m:rPr>
                        <a:rPr lang="en-US"/>
                        <m:t>=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smtClean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/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mtClean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mtClean="0"/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dimensions,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vector of mean values,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covariance matrix 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diag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 of operation with Gaussian distributions also Gaussian [1]</a:t>
                </a:r>
              </a:p>
              <a:p>
                <a:r>
                  <a:rPr lang="en-US" dirty="0"/>
                  <a:t>Marginalization and Conditioning operating on subsets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i="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𝑋𝑋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i="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i="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de-DE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𝑋𝑌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i="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𝑋𝑋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de-DE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5B55EEAA-6A73-488C-B423-B75EF7904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0174-4245-DCF9-EEAF-43CCE280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[1] K. Weinberger, Machine Learning Lecture: Gaussian Process (https://www.cs .cornell.edu/courses/cs4780/2018fa/lectures/lecturenote15.html)</a:t>
            </a:r>
          </a:p>
          <a:p>
            <a:r>
              <a:rPr lang="en-US" dirty="0"/>
              <a:t>[2] </a:t>
            </a:r>
            <a:r>
              <a:rPr lang="en-US" sz="1200" dirty="0"/>
              <a:t>C. </a:t>
            </a:r>
            <a:r>
              <a:rPr lang="en-US" sz="1200" dirty="0" err="1"/>
              <a:t>Fonnesbeck</a:t>
            </a:r>
            <a:r>
              <a:rPr lang="en-US" sz="1200" dirty="0"/>
              <a:t>, Fitting Gaussian Process Models in Python (https://domino. ai/blog/fitting-gaussian-process-models-python)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7D9E5-8261-9B3D-038A-DBBFF969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EE0-5897-43EE-8390-09DDB5CCC2D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5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B49D-DFFC-4538-7415-2DCBF27C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 – Multivariate Gaussian[2]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717BE-4CA3-E186-977A-65E255EF9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Marginalization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B0A11-D98E-3DF9-C0C0-53192981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] </a:t>
            </a:r>
            <a:r>
              <a:rPr lang="en-US" sz="1200" dirty="0"/>
              <a:t>C. </a:t>
            </a:r>
            <a:r>
              <a:rPr lang="en-US" sz="1200" dirty="0" err="1"/>
              <a:t>Fonnesbeck</a:t>
            </a:r>
            <a:r>
              <a:rPr lang="en-US" sz="1200" dirty="0"/>
              <a:t>, Fitting Gaussian Process Models in Python (https://domino. ai/blog/fitting-gaussian-process-models-python)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F8DFD-F8FA-673D-7C17-A02AFF7B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EE0-5897-43EE-8390-09DDB5CCC2D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92BD-0221-F666-F89D-5E964936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8C9075-FA1B-2AD5-F066-3A1F165A4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K. Weinberger, Machine Learning Lecture: Gaussian Process (</a:t>
                </a:r>
                <a:r>
                  <a:rPr lang="en-US" sz="1800" dirty="0">
                    <a:hlinkClick r:id="rId2"/>
                  </a:rPr>
                  <a:t>https://www.cs.cornell.edu/courses/cs4780/2018fa/lectures/lecturenote15.html</a:t>
                </a:r>
                <a:r>
                  <a:rPr lang="en-US" sz="1800" dirty="0"/>
                  <a:t>) </a:t>
                </a:r>
              </a:p>
              <a:p>
                <a:pPr lvl="1"/>
                <a:r>
                  <a:rPr lang="en-US" sz="1400" dirty="0"/>
                  <a:t>The Multivariate gaussian distribution is written here with the normalization factor </a:t>
                </a:r>
                <a14:m>
                  <m:oMath xmlns:m="http://schemas.openxmlformats.org/officeDocument/2006/math">
                    <m:r>
                      <a:rPr lang="de-DE" sz="1400" b="0" i="1" smtClean="0"/>
                      <m:t>∝</m:t>
                    </m:r>
                    <m:func>
                      <m:funcPr>
                        <m:ctrlPr>
                          <a:rPr lang="de-DE" sz="1400" b="0" i="1" smtClean="0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1400" b="0" i="0" smtClean="0"/>
                          <m:t>det</m:t>
                        </m:r>
                      </m:fName>
                      <m:e>
                        <m:sSup>
                          <m:sSupPr>
                            <m:ctrlPr>
                              <a:rPr lang="de-DE" sz="1400" b="0" i="1" smtClean="0"/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400" b="0" i="1" smtClean="0"/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de-DE" sz="1400" b="0" i="0" smtClean="0"/>
                                  <m:t>Σ</m:t>
                                </m:r>
                              </m:e>
                            </m:d>
                          </m:e>
                          <m:sup>
                            <m:r>
                              <a:rPr lang="de-DE" sz="1400" b="0" i="1" smtClean="0"/>
                              <m:t>−1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1400" dirty="0"/>
                  <a:t> while it should be </a:t>
                </a:r>
                <a14:m>
                  <m:oMath xmlns:m="http://schemas.openxmlformats.org/officeDocument/2006/math">
                    <m:r>
                      <a:rPr lang="de-DE" sz="1400" b="0" i="1" smtClean="0"/>
                      <m:t>∝</m:t>
                    </m:r>
                    <m:func>
                      <m:funcPr>
                        <m:ctrlPr>
                          <a:rPr lang="de-DE" sz="1400" b="0" i="1" smtClean="0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1400" b="0" i="0" smtClean="0"/>
                          <m:t>det</m:t>
                        </m:r>
                      </m:fName>
                      <m:e>
                        <m:sSup>
                          <m:sSupPr>
                            <m:ctrlPr>
                              <a:rPr lang="de-DE" sz="1400" b="0" i="1" smtClean="0"/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400" b="0" i="1" smtClean="0"/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de-DE" sz="1400" b="0" i="0" smtClean="0"/>
                                  <m:t>Σ</m:t>
                                </m:r>
                              </m:e>
                            </m:d>
                          </m:e>
                          <m:sup>
                            <m:r>
                              <a:rPr lang="de-DE" sz="1400" b="0" i="1" smtClean="0"/>
                              <m:t>−1</m:t>
                            </m:r>
                            <m:r>
                              <a:rPr lang="de-DE" sz="1400" b="0" i="1" smtClean="0"/>
                              <m:t>/2</m:t>
                            </m:r>
                          </m:sup>
                        </m:sSup>
                      </m:e>
                    </m:func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In notation of conditional normal distribution the formular for the covariance Matrix is wrong, K and K_** are switched</a:t>
                </a:r>
                <a:endParaRPr lang="en-US" sz="1800" dirty="0"/>
              </a:p>
              <a:p>
                <a:r>
                  <a:rPr kumimoji="0" lang="en-US" altLang="en-US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Görtler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et al., "A Visual Exploration of Gaussian Processes", Distill, 2019. DOI: 10.23915/distill.00017</a:t>
                </a:r>
              </a:p>
              <a:p>
                <a:r>
                  <a:rPr lang="en-US" sz="1800" dirty="0"/>
                  <a:t>C. </a:t>
                </a:r>
                <a:r>
                  <a:rPr lang="en-US" sz="1800" dirty="0" err="1"/>
                  <a:t>Fonnesbeck</a:t>
                </a:r>
                <a:r>
                  <a:rPr lang="en-US" sz="1800" dirty="0"/>
                  <a:t>, Fitting Gaussian Process Models in Python (https://domino. ai/blog/fitting-gaussian-process-models-python)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8C9075-FA1B-2AD5-F066-3A1F165A4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F6E20-91B2-D6B6-3868-F0F98806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2FF18-536D-E573-3199-7F37D832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EE0-5897-43EE-8390-09DDB5CCC2D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5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Microsoft Office PowerPoint</Application>
  <PresentationFormat>Widescreen</PresentationFormat>
  <Paragraphs>62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Gaussian Processes</vt:lpstr>
      <vt:lpstr>Outline</vt:lpstr>
      <vt:lpstr>Motivation – Regression problems [1]</vt:lpstr>
      <vt:lpstr>Motivation – Regression problems [1]</vt:lpstr>
      <vt:lpstr>Intermezzo – Multivariate Gaussian[2]</vt:lpstr>
      <vt:lpstr>Intermezzo – Multivariate Gaussian[2]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Klein</dc:creator>
  <cp:lastModifiedBy>Sebastian Klein</cp:lastModifiedBy>
  <cp:revision>5</cp:revision>
  <dcterms:created xsi:type="dcterms:W3CDTF">2023-12-27T11:35:50Z</dcterms:created>
  <dcterms:modified xsi:type="dcterms:W3CDTF">2023-12-27T16:59:15Z</dcterms:modified>
</cp:coreProperties>
</file>