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/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d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e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Tex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1" name="Intro-Test-Bild.png" descr="Intro-Test-Bil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hteck"/>
          <p:cNvSpPr/>
          <p:nvPr/>
        </p:nvSpPr>
        <p:spPr>
          <a:xfrm>
            <a:off x="-138708" y="-115193"/>
            <a:ext cx="24661416" cy="13946386"/>
          </a:xfrm>
          <a:prstGeom prst="rect">
            <a:avLst/>
          </a:prstGeom>
          <a:solidFill>
            <a:srgbClr val="002D53">
              <a:alpha val="33615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3" name="Intro-Mask-2.png" descr="Intro-Mask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78" y="0"/>
            <a:ext cx="24361444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8. Hausaufgabenbesprechung"/>
          <p:cNvSpPr txBox="1"/>
          <p:nvPr/>
        </p:nvSpPr>
        <p:spPr>
          <a:xfrm>
            <a:off x="6736727" y="5891212"/>
            <a:ext cx="10910546" cy="112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6400">
                <a:solidFill>
                  <a:srgbClr val="FFFFFF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/>
            <a:r>
              <a:t>8. Hausaufgabenbesprechung</a:t>
            </a:r>
          </a:p>
        </p:txBody>
      </p:sp>
      <p:sp>
        <p:nvSpPr>
          <p:cNvPr id="125" name="Gastprof. Dr. Sebastian Meier | Open Source GIS | SoSe 2020"/>
          <p:cNvSpPr txBox="1"/>
          <p:nvPr/>
        </p:nvSpPr>
        <p:spPr>
          <a:xfrm>
            <a:off x="6684810" y="7565826"/>
            <a:ext cx="11014380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solidFill>
                  <a:srgbClr val="FFFFFF"/>
                </a:solidFill>
                <a:latin typeface="Lato Medium"/>
                <a:ea typeface="Lato Medium"/>
                <a:cs typeface="Lato Medium"/>
                <a:sym typeface="Lato Medium"/>
              </a:defRPr>
            </a:lvl1pPr>
          </a:lstStyle>
          <a:p>
            <a:pPr/>
            <a:r>
              <a:t>Gastprof. Dr. Sebastian Meier | Open Source GIS | SoSe 2020</a:t>
            </a:r>
          </a:p>
        </p:txBody>
      </p:sp>
      <p:sp>
        <p:nvSpPr>
          <p:cNvPr id="126" name="18.06.2020"/>
          <p:cNvSpPr txBox="1"/>
          <p:nvPr/>
        </p:nvSpPr>
        <p:spPr>
          <a:xfrm>
            <a:off x="11075454" y="12544226"/>
            <a:ext cx="223309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solidFill>
                  <a:srgbClr val="FFFFFF"/>
                </a:solidFill>
                <a:latin typeface="Lato Medium"/>
                <a:ea typeface="Lato Medium"/>
                <a:cs typeface="Lato Medium"/>
                <a:sym typeface="Lato Medium"/>
              </a:defRPr>
            </a:lvl1pPr>
          </a:lstStyle>
          <a:p>
            <a:pPr/>
            <a:r>
              <a:t>18.06.2020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ntro-Mask-3-2.png" descr="Intro-Mask-3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8. Hausaufgabenbesprechung"/>
          <p:cNvSpPr txBox="1"/>
          <p:nvPr/>
        </p:nvSpPr>
        <p:spPr>
          <a:xfrm>
            <a:off x="676287" y="5421312"/>
            <a:ext cx="9566175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5600">
                <a:solidFill>
                  <a:srgbClr val="378ADC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/>
            <a:r>
              <a:t>8. Hausaufgabenbesprechung</a:t>
            </a:r>
          </a:p>
        </p:txBody>
      </p:sp>
      <p:sp>
        <p:nvSpPr>
          <p:cNvPr id="130" name="Gastprof. Dr. Sebastian Meier | Open Source GIS | SoSe 2020"/>
          <p:cNvSpPr txBox="1"/>
          <p:nvPr/>
        </p:nvSpPr>
        <p:spPr>
          <a:xfrm>
            <a:off x="676287" y="6538912"/>
            <a:ext cx="11014381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378ADC"/>
                </a:solidFill>
                <a:latin typeface="Lato Medium"/>
                <a:ea typeface="Lato Medium"/>
                <a:cs typeface="Lato Medium"/>
                <a:sym typeface="Lato Medium"/>
              </a:defRPr>
            </a:lvl1pPr>
          </a:lstStyle>
          <a:p>
            <a:pPr/>
            <a:r>
              <a:t>Gastprof. Dr. Sebastian Meier | Open Source GIS | SoSe 2020</a:t>
            </a:r>
          </a:p>
        </p:txBody>
      </p:sp>
      <p:sp>
        <p:nvSpPr>
          <p:cNvPr id="131" name="sebastian.meier@hcu-hamburg.de…"/>
          <p:cNvSpPr txBox="1"/>
          <p:nvPr/>
        </p:nvSpPr>
        <p:spPr>
          <a:xfrm>
            <a:off x="676287" y="7853362"/>
            <a:ext cx="6310911" cy="212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b="0">
                <a:solidFill>
                  <a:srgbClr val="378ADC"/>
                </a:solidFill>
                <a:latin typeface="Lato Medium"/>
                <a:ea typeface="Lato Medium"/>
                <a:cs typeface="Lato Medium"/>
                <a:sym typeface="Lato Medium"/>
              </a:defRPr>
            </a:pPr>
            <a:r>
              <a:t>sebastian.meier@hcu-hamburg.de</a:t>
            </a:r>
          </a:p>
          <a:p>
            <a:pPr algn="l">
              <a:lnSpc>
                <a:spcPct val="150000"/>
              </a:lnSpc>
              <a:defRPr b="0">
                <a:solidFill>
                  <a:srgbClr val="378ADC"/>
                </a:solidFill>
                <a:latin typeface="Lato Medium"/>
                <a:ea typeface="Lato Medium"/>
                <a:cs typeface="Lato Medium"/>
                <a:sym typeface="Lato Medium"/>
              </a:defRPr>
            </a:pPr>
            <a:r>
              <a:t>Twitter: @seb_meier</a:t>
            </a:r>
          </a:p>
          <a:p>
            <a:pPr algn="l">
              <a:lnSpc>
                <a:spcPct val="150000"/>
              </a:lnSpc>
              <a:defRPr b="0">
                <a:solidFill>
                  <a:srgbClr val="378ADC"/>
                </a:solidFill>
                <a:latin typeface="Lato Medium"/>
                <a:ea typeface="Lato Medium"/>
                <a:cs typeface="Lato Medium"/>
                <a:sym typeface="Lato Medium"/>
              </a:defRPr>
            </a:pPr>
            <a:r>
              <a:t>GitHub: sebastian-meier</a:t>
            </a:r>
          </a:p>
        </p:txBody>
      </p:sp>
      <p:sp>
        <p:nvSpPr>
          <p:cNvPr id="132" name="18.06.2020"/>
          <p:cNvSpPr txBox="1"/>
          <p:nvPr/>
        </p:nvSpPr>
        <p:spPr>
          <a:xfrm>
            <a:off x="676287" y="11237912"/>
            <a:ext cx="223309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378ADC"/>
                </a:solidFill>
                <a:latin typeface="Lato Medium"/>
                <a:ea typeface="Lato Medium"/>
                <a:cs typeface="Lato Medium"/>
                <a:sym typeface="Lato Medium"/>
              </a:defRPr>
            </a:lvl1pPr>
          </a:lstStyle>
          <a:p>
            <a:pPr/>
            <a:r>
              <a:t>18.06.2020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dadsdas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ddadsdasd</a:t>
            </a:r>
          </a:p>
        </p:txBody>
      </p:sp>
      <p:sp>
        <p:nvSpPr>
          <p:cNvPr id="135" name="Tex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6" name="Intro-Test-Bild.png" descr="Intro-Test-Bil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Rechteck"/>
          <p:cNvSpPr/>
          <p:nvPr/>
        </p:nvSpPr>
        <p:spPr>
          <a:xfrm>
            <a:off x="-138708" y="-115193"/>
            <a:ext cx="24661416" cy="13946386"/>
          </a:xfrm>
          <a:prstGeom prst="rect">
            <a:avLst/>
          </a:prstGeom>
          <a:solidFill>
            <a:srgbClr val="002D53">
              <a:alpha val="33615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8" name="Intro-Mask-2.png" descr="Intro-Mask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78" y="0"/>
            <a:ext cx="24361444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8.3 QGIS: Templates"/>
          <p:cNvSpPr txBox="1"/>
          <p:nvPr/>
        </p:nvSpPr>
        <p:spPr>
          <a:xfrm>
            <a:off x="8440966" y="6297612"/>
            <a:ext cx="7502069" cy="112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6400">
                <a:solidFill>
                  <a:srgbClr val="FFFFFF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/>
            <a:r>
              <a:t>8.3 QGIS: Templates</a:t>
            </a:r>
          </a:p>
        </p:txBody>
      </p:sp>
      <p:sp>
        <p:nvSpPr>
          <p:cNvPr id="140" name="Gastprof. Dr. Sebastian Meier | Skills: Zeit &amp; Raum | SoSe 2020"/>
          <p:cNvSpPr txBox="1"/>
          <p:nvPr/>
        </p:nvSpPr>
        <p:spPr>
          <a:xfrm>
            <a:off x="6556794" y="7565826"/>
            <a:ext cx="1127041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solidFill>
                  <a:srgbClr val="FFFFFF"/>
                </a:solidFill>
                <a:latin typeface="Lato Medium"/>
                <a:ea typeface="Lato Medium"/>
                <a:cs typeface="Lato Medium"/>
                <a:sym typeface="Lato Medium"/>
              </a:defRPr>
            </a:lvl1pPr>
          </a:lstStyle>
          <a:p>
            <a:pPr/>
            <a:r>
              <a:t>Gastprof. Dr. Sebastian Meier | Skills: Zeit &amp; Raum | SoSe 2020</a:t>
            </a:r>
          </a:p>
        </p:txBody>
      </p:sp>
      <p:sp>
        <p:nvSpPr>
          <p:cNvPr id="141" name="19.06.2020"/>
          <p:cNvSpPr txBox="1"/>
          <p:nvPr/>
        </p:nvSpPr>
        <p:spPr>
          <a:xfrm>
            <a:off x="11075454" y="12544226"/>
            <a:ext cx="223309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solidFill>
                  <a:srgbClr val="FFFFFF"/>
                </a:solidFill>
                <a:latin typeface="Lato Medium"/>
                <a:ea typeface="Lato Medium"/>
                <a:cs typeface="Lato Medium"/>
                <a:sym typeface="Lato Medium"/>
              </a:defRPr>
            </a:lvl1pPr>
          </a:lstStyle>
          <a:p>
            <a:pPr/>
            <a:r>
              <a:t>19.06.2020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ntro-Mask-3-2.png" descr="Intro-Mask-3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8.3 QGIS: Templates"/>
          <p:cNvSpPr txBox="1"/>
          <p:nvPr/>
        </p:nvSpPr>
        <p:spPr>
          <a:xfrm>
            <a:off x="676287" y="5421312"/>
            <a:ext cx="6583758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5600">
                <a:solidFill>
                  <a:srgbClr val="378ADC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/>
            <a:r>
              <a:t>8.3 QGIS: Templates</a:t>
            </a:r>
          </a:p>
        </p:txBody>
      </p:sp>
      <p:sp>
        <p:nvSpPr>
          <p:cNvPr id="145" name="Gastprof. Dr. Sebastian Meier | Skills: Zeit &amp; Raum | SoSe 2020"/>
          <p:cNvSpPr txBox="1"/>
          <p:nvPr/>
        </p:nvSpPr>
        <p:spPr>
          <a:xfrm>
            <a:off x="676287" y="6538912"/>
            <a:ext cx="1127041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378ADC"/>
                </a:solidFill>
                <a:latin typeface="Lato Medium"/>
                <a:ea typeface="Lato Medium"/>
                <a:cs typeface="Lato Medium"/>
                <a:sym typeface="Lato Medium"/>
              </a:defRPr>
            </a:lvl1pPr>
          </a:lstStyle>
          <a:p>
            <a:pPr/>
            <a:r>
              <a:t>Gastprof. Dr. Sebastian Meier | Skills: Zeit &amp; Raum | SoSe 2020</a:t>
            </a:r>
          </a:p>
        </p:txBody>
      </p:sp>
      <p:sp>
        <p:nvSpPr>
          <p:cNvPr id="146" name="sebastian.meier@hcu-hamburg.de…"/>
          <p:cNvSpPr txBox="1"/>
          <p:nvPr/>
        </p:nvSpPr>
        <p:spPr>
          <a:xfrm>
            <a:off x="676287" y="7853362"/>
            <a:ext cx="6310911" cy="212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b="0">
                <a:solidFill>
                  <a:srgbClr val="378ADC"/>
                </a:solidFill>
                <a:latin typeface="Lato Medium"/>
                <a:ea typeface="Lato Medium"/>
                <a:cs typeface="Lato Medium"/>
                <a:sym typeface="Lato Medium"/>
              </a:defRPr>
            </a:pPr>
            <a:r>
              <a:t>sebastian.meier@hcu-hamburg.de</a:t>
            </a:r>
          </a:p>
          <a:p>
            <a:pPr algn="l">
              <a:lnSpc>
                <a:spcPct val="150000"/>
              </a:lnSpc>
              <a:defRPr b="0">
                <a:solidFill>
                  <a:srgbClr val="378ADC"/>
                </a:solidFill>
                <a:latin typeface="Lato Medium"/>
                <a:ea typeface="Lato Medium"/>
                <a:cs typeface="Lato Medium"/>
                <a:sym typeface="Lato Medium"/>
              </a:defRPr>
            </a:pPr>
            <a:r>
              <a:t>Twitter: @seb_meier</a:t>
            </a:r>
          </a:p>
          <a:p>
            <a:pPr algn="l">
              <a:lnSpc>
                <a:spcPct val="150000"/>
              </a:lnSpc>
              <a:defRPr b="0">
                <a:solidFill>
                  <a:srgbClr val="378ADC"/>
                </a:solidFill>
                <a:latin typeface="Lato Medium"/>
                <a:ea typeface="Lato Medium"/>
                <a:cs typeface="Lato Medium"/>
                <a:sym typeface="Lato Medium"/>
              </a:defRPr>
            </a:pPr>
            <a:r>
              <a:t>GitHub: sebastian-meier</a:t>
            </a:r>
          </a:p>
        </p:txBody>
      </p:sp>
      <p:sp>
        <p:nvSpPr>
          <p:cNvPr id="147" name="19.06.2020"/>
          <p:cNvSpPr txBox="1"/>
          <p:nvPr/>
        </p:nvSpPr>
        <p:spPr>
          <a:xfrm>
            <a:off x="676287" y="11237912"/>
            <a:ext cx="223309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378ADC"/>
                </a:solidFill>
                <a:latin typeface="Lato Medium"/>
                <a:ea typeface="Lato Medium"/>
                <a:cs typeface="Lato Medium"/>
                <a:sym typeface="Lato Medium"/>
              </a:defRPr>
            </a:lvl1pPr>
          </a:lstStyle>
          <a:p>
            <a:pPr/>
            <a:r>
              <a:t>19.06.2020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ntro-Mask-3-2.png" descr="Intro-Mask-3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Copyright"/>
          <p:cNvSpPr txBox="1"/>
          <p:nvPr/>
        </p:nvSpPr>
        <p:spPr>
          <a:xfrm>
            <a:off x="676287" y="5421312"/>
            <a:ext cx="3298369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5600">
                <a:solidFill>
                  <a:srgbClr val="378ADC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/>
            <a:r>
              <a:t>Copyright</a:t>
            </a:r>
          </a:p>
        </p:txBody>
      </p:sp>
      <p:sp>
        <p:nvSpPr>
          <p:cNvPr id="151" name="Das Werk ist urheberrechtlich geschützt und darf nur zu…"/>
          <p:cNvSpPr txBox="1"/>
          <p:nvPr/>
        </p:nvSpPr>
        <p:spPr>
          <a:xfrm>
            <a:off x="676287" y="6538912"/>
            <a:ext cx="11272852" cy="559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>
              <a:defRPr b="0">
                <a:solidFill>
                  <a:srgbClr val="378ADC"/>
                </a:solidFill>
                <a:latin typeface="Lato Medium"/>
                <a:ea typeface="Lato Medium"/>
                <a:cs typeface="Lato Medium"/>
                <a:sym typeface="Lato Medium"/>
              </a:defRPr>
            </a:pPr>
            <a:r>
              <a:t>Das Werk ist urheberrechtlich geschützt und darf nur zu </a:t>
            </a:r>
          </a:p>
          <a:p>
            <a:pPr algn="l">
              <a:defRPr b="0">
                <a:solidFill>
                  <a:srgbClr val="378ADC"/>
                </a:solidFill>
                <a:latin typeface="Lato Medium"/>
                <a:ea typeface="Lato Medium"/>
                <a:cs typeface="Lato Medium"/>
                <a:sym typeface="Lato Medium"/>
              </a:defRPr>
            </a:pPr>
            <a:r>
              <a:t>Lehrzwecken innerhalb der HCU Hamburg genutzt werden. </a:t>
            </a:r>
          </a:p>
          <a:p>
            <a:pPr algn="l">
              <a:defRPr b="0">
                <a:solidFill>
                  <a:srgbClr val="378ADC"/>
                </a:solidFill>
                <a:latin typeface="Lato Medium"/>
                <a:ea typeface="Lato Medium"/>
                <a:cs typeface="Lato Medium"/>
                <a:sym typeface="Lato Medium"/>
              </a:defRPr>
            </a:pPr>
            <a:r>
              <a:t>Eine weitergehende Nutzung, insbesondere das Verbreiten </a:t>
            </a:r>
          </a:p>
          <a:p>
            <a:pPr algn="l">
              <a:defRPr b="0">
                <a:solidFill>
                  <a:srgbClr val="378ADC"/>
                </a:solidFill>
                <a:latin typeface="Lato Medium"/>
                <a:ea typeface="Lato Medium"/>
                <a:cs typeface="Lato Medium"/>
                <a:sym typeface="Lato Medium"/>
              </a:defRPr>
            </a:pPr>
            <a:r>
              <a:t>der Werke über das Internet, ist nicht gestattet.</a:t>
            </a:r>
          </a:p>
          <a:p>
            <a:pPr algn="l">
              <a:defRPr b="0">
                <a:solidFill>
                  <a:srgbClr val="378ADC"/>
                </a:solidFill>
                <a:latin typeface="Lato Medium"/>
                <a:ea typeface="Lato Medium"/>
                <a:cs typeface="Lato Medium"/>
                <a:sym typeface="Lato Medium"/>
              </a:defRPr>
            </a:pPr>
            <a:br/>
          </a:p>
          <a:p>
            <a:pPr algn="l">
              <a:defRPr b="0">
                <a:solidFill>
                  <a:srgbClr val="378ADC"/>
                </a:solidFill>
                <a:latin typeface="Lato Medium"/>
                <a:ea typeface="Lato Medium"/>
                <a:cs typeface="Lato Medium"/>
                <a:sym typeface="Lato Medium"/>
              </a:defRPr>
            </a:pPr>
            <a:r>
              <a:t>The work is protected by copyright and may only be used </a:t>
            </a:r>
          </a:p>
          <a:p>
            <a:pPr algn="l">
              <a:defRPr b="0">
                <a:solidFill>
                  <a:srgbClr val="378ADC"/>
                </a:solidFill>
                <a:latin typeface="Lato Medium"/>
                <a:ea typeface="Lato Medium"/>
                <a:cs typeface="Lato Medium"/>
                <a:sym typeface="Lato Medium"/>
              </a:defRPr>
            </a:pPr>
            <a:r>
              <a:t>for teaching and learning purposes within the HCU Hamburg. </a:t>
            </a:r>
          </a:p>
          <a:p>
            <a:pPr algn="l">
              <a:defRPr b="0">
                <a:solidFill>
                  <a:srgbClr val="378ADC"/>
                </a:solidFill>
                <a:latin typeface="Lato Medium"/>
                <a:ea typeface="Lato Medium"/>
                <a:cs typeface="Lato Medium"/>
                <a:sym typeface="Lato Medium"/>
              </a:defRPr>
            </a:pPr>
            <a:r>
              <a:t>Further use, in particular the dissemination of the work via </a:t>
            </a:r>
          </a:p>
          <a:p>
            <a:pPr algn="l">
              <a:defRPr b="0">
                <a:solidFill>
                  <a:srgbClr val="378ADC"/>
                </a:solidFill>
                <a:latin typeface="Lato Medium"/>
                <a:ea typeface="Lato Medium"/>
                <a:cs typeface="Lato Medium"/>
                <a:sym typeface="Lato Medium"/>
              </a:defRPr>
            </a:pPr>
            <a:r>
              <a:t>the Internet, is not permitted.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