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oppins-regular.fntdata"/><Relationship Id="rId21" Type="http://schemas.openxmlformats.org/officeDocument/2006/relationships/slide" Target="slides/slide17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b9b3725ec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b9b3725e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b9b3725ec_1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b9b3725ec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b9b3725ec_1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b9b3725e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b9b3725ec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2b9b3725ec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b9b3725ec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b9b3725ec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b9b3725ec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b9b3725e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b9b3725ec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b9b3725e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b9b3725ec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b9b3725e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b9b3725ec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b9b3725e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b9b3725ec_1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b9b3725e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50070/explorer.html#/model-registry/loan-classifier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3258175" y="2931425"/>
            <a:ext cx="5610300" cy="1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DATA ARCHITECTURES </a:t>
            </a:r>
            <a:endParaRPr/>
          </a:p>
        </p:txBody>
      </p:sp>
      <p:sp>
        <p:nvSpPr>
          <p:cNvPr id="465" name="Google Shape;465;p13"/>
          <p:cNvSpPr txBox="1"/>
          <p:nvPr/>
        </p:nvSpPr>
        <p:spPr>
          <a:xfrm>
            <a:off x="111000" y="3200800"/>
            <a:ext cx="323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Group 5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Alejandro Sancho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Jimena Germana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Sebastian Piscoya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Prashant Soi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22"/>
          <p:cNvSpPr txBox="1"/>
          <p:nvPr/>
        </p:nvSpPr>
        <p:spPr>
          <a:xfrm>
            <a:off x="351700" y="274750"/>
            <a:ext cx="85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MODEL EVALUATION &amp; SELECTION</a:t>
            </a:r>
            <a:endParaRPr b="1" sz="4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4" name="Google Shape;574;p22"/>
          <p:cNvSpPr txBox="1"/>
          <p:nvPr/>
        </p:nvSpPr>
        <p:spPr>
          <a:xfrm>
            <a:off x="351700" y="1290550"/>
            <a:ext cx="75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5" name="Google Shape;5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888" y="1168450"/>
            <a:ext cx="57816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23"/>
          <p:cNvSpPr txBox="1"/>
          <p:nvPr/>
        </p:nvSpPr>
        <p:spPr>
          <a:xfrm>
            <a:off x="295200" y="167275"/>
            <a:ext cx="85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MODEL PERSISTENCE &amp; LOADING</a:t>
            </a:r>
            <a:endParaRPr b="1" sz="4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351700" y="1090950"/>
            <a:ext cx="755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Random Forest Classification was the best model for our case and we uploaded the pipeline in HDFS to make the predictions on the new data.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Check directory contents: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http://localhost:50070/explorer.html#/model-registry/loan-classifier/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3" name="Google Shape;5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00" y="2282025"/>
            <a:ext cx="7649299" cy="2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BUSINESS QUESTIONS</a:t>
            </a:r>
            <a:endParaRPr sz="6000"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90" name="Google Shape;590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4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93" name="Google Shape;593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4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 rot="1793658">
            <a:off x="5318500" y="130238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 txBox="1"/>
          <p:nvPr>
            <p:ph idx="1" type="body"/>
          </p:nvPr>
        </p:nvSpPr>
        <p:spPr>
          <a:xfrm>
            <a:off x="333100" y="339975"/>
            <a:ext cx="41040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Q1. Does </a:t>
            </a: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Education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play a distinguishing role in getting the approval as per our assumption?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25"/>
          <p:cNvSpPr txBox="1"/>
          <p:nvPr>
            <p:ph idx="1" type="body"/>
          </p:nvPr>
        </p:nvSpPr>
        <p:spPr>
          <a:xfrm>
            <a:off x="5060900" y="339975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Q2. How does Marriage impacts the Loan Approval?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98" y="1740300"/>
            <a:ext cx="3464625" cy="124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8" name="Google Shape;608;p25"/>
          <p:cNvSpPr txBox="1"/>
          <p:nvPr/>
        </p:nvSpPr>
        <p:spPr>
          <a:xfrm>
            <a:off x="998000" y="3285700"/>
            <a:ext cx="273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People with higher education get more than 300% loan approvals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9" name="Google Shape;6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600" y="1740300"/>
            <a:ext cx="3010502" cy="124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0" name="Google Shape;610;p25"/>
          <p:cNvSpPr txBox="1"/>
          <p:nvPr/>
        </p:nvSpPr>
        <p:spPr>
          <a:xfrm>
            <a:off x="5434100" y="3285700"/>
            <a:ext cx="27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Married people get 155% more loan approvals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idx="1" type="body"/>
          </p:nvPr>
        </p:nvSpPr>
        <p:spPr>
          <a:xfrm>
            <a:off x="333100" y="386050"/>
            <a:ext cx="41040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Q3.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What's the optimal number of dependents to get a loan approved?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7" name="Google Shape;617;p26"/>
          <p:cNvSpPr txBox="1"/>
          <p:nvPr>
            <p:ph idx="1" type="body"/>
          </p:nvPr>
        </p:nvSpPr>
        <p:spPr>
          <a:xfrm>
            <a:off x="5060900" y="200675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Q4.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Which applicant's property type is more likely to get a loan approved?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00" y="1289650"/>
            <a:ext cx="2856950" cy="203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9" name="Google Shape;619;p26"/>
          <p:cNvSpPr txBox="1"/>
          <p:nvPr/>
        </p:nvSpPr>
        <p:spPr>
          <a:xfrm>
            <a:off x="463625" y="3454600"/>
            <a:ext cx="33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lower the number of dependents, the higher the loan Approval Status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0" name="Google Shape;6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225" y="1514200"/>
            <a:ext cx="2856950" cy="1278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1" name="Google Shape;621;p26"/>
          <p:cNvSpPr txBox="1"/>
          <p:nvPr/>
        </p:nvSpPr>
        <p:spPr>
          <a:xfrm>
            <a:off x="5060900" y="3153775"/>
            <a:ext cx="364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Applicants living in Semi Urban property are more likely to get the loan (30% more compared to the average)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7"/>
          <p:cNvSpPr txBox="1"/>
          <p:nvPr>
            <p:ph idx="1" type="body"/>
          </p:nvPr>
        </p:nvSpPr>
        <p:spPr>
          <a:xfrm>
            <a:off x="333100" y="0"/>
            <a:ext cx="4104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Q5.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Which loan term is more likely to get approved?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50" y="971550"/>
            <a:ext cx="3619500" cy="32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9" name="Google Shape;629;p27"/>
          <p:cNvSpPr txBox="1"/>
          <p:nvPr/>
        </p:nvSpPr>
        <p:spPr>
          <a:xfrm>
            <a:off x="4639825" y="1919225"/>
            <a:ext cx="333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longer the term, the higher the approval rate. We can infer that a longer term would mean low EMI for the applicant making it safer.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28"/>
          <p:cNvSpPr txBox="1"/>
          <p:nvPr/>
        </p:nvSpPr>
        <p:spPr>
          <a:xfrm>
            <a:off x="3368800" y="1694400"/>
            <a:ext cx="477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When creating a risk profile we can see that </a:t>
            </a:r>
            <a:r>
              <a:rPr b="1"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Graduated, Married</a:t>
            </a:r>
            <a:r>
              <a:rPr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applicants having </a:t>
            </a:r>
            <a:r>
              <a:rPr b="1"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less dependents</a:t>
            </a:r>
            <a:r>
              <a:rPr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living in </a:t>
            </a:r>
            <a:r>
              <a:rPr b="1"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Semiurban </a:t>
            </a:r>
            <a:r>
              <a:rPr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property asking for the Loan for </a:t>
            </a:r>
            <a:r>
              <a:rPr b="1"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360 months</a:t>
            </a:r>
            <a:r>
              <a:rPr lang="en" sz="17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are more likely to get the Loan as they are in the low risk category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418025" y="443650"/>
            <a:ext cx="85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Optimal Risk Profile for Loan Approval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7" name="Google Shape;6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5" y="1627200"/>
            <a:ext cx="1881750" cy="2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9"/>
          <p:cNvSpPr txBox="1"/>
          <p:nvPr>
            <p:ph idx="4294967295" type="ctrTitle"/>
          </p:nvPr>
        </p:nvSpPr>
        <p:spPr>
          <a:xfrm>
            <a:off x="1275150" y="1397200"/>
            <a:ext cx="6593700" cy="16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643" name="Google Shape;643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title"/>
          </p:nvPr>
        </p:nvSpPr>
        <p:spPr>
          <a:xfrm>
            <a:off x="985925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AGENDA</a:t>
            </a:r>
            <a:endParaRPr sz="2700"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14"/>
          <p:cNvSpPr txBox="1"/>
          <p:nvPr/>
        </p:nvSpPr>
        <p:spPr>
          <a:xfrm>
            <a:off x="4668900" y="2517450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Data Storage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/>
          <p:nvPr/>
        </p:nvSpPr>
        <p:spPr>
          <a:xfrm>
            <a:off x="1493000" y="2517438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Data sources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1493000" y="3390800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Data Processing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14"/>
          <p:cNvSpPr txBox="1"/>
          <p:nvPr/>
        </p:nvSpPr>
        <p:spPr>
          <a:xfrm>
            <a:off x="4668900" y="1644088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Data pipeline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14"/>
          <p:cNvSpPr txBox="1"/>
          <p:nvPr/>
        </p:nvSpPr>
        <p:spPr>
          <a:xfrm>
            <a:off x="1493000" y="1644088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Business case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Google Shape;477;p14"/>
          <p:cNvSpPr txBox="1"/>
          <p:nvPr/>
        </p:nvSpPr>
        <p:spPr>
          <a:xfrm>
            <a:off x="4668900" y="3390800"/>
            <a:ext cx="2836800" cy="59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n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Business Questions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"/>
          <p:cNvSpPr txBox="1"/>
          <p:nvPr>
            <p:ph idx="4294967295" type="ctrTitle"/>
          </p:nvPr>
        </p:nvSpPr>
        <p:spPr>
          <a:xfrm>
            <a:off x="1136975" y="276375"/>
            <a:ext cx="65937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case </a:t>
            </a:r>
            <a:endParaRPr sz="5000"/>
          </a:p>
        </p:txBody>
      </p:sp>
      <p:sp>
        <p:nvSpPr>
          <p:cNvPr id="483" name="Google Shape;483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15"/>
          <p:cNvSpPr txBox="1"/>
          <p:nvPr/>
        </p:nvSpPr>
        <p:spPr>
          <a:xfrm>
            <a:off x="735750" y="1539938"/>
            <a:ext cx="767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468B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goal is to create a machine learning model to </a:t>
            </a:r>
            <a:r>
              <a:rPr b="1" lang="en" sz="1650">
                <a:solidFill>
                  <a:srgbClr val="3468B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predict if a person would get a loan or not,</a:t>
            </a:r>
            <a:r>
              <a:rPr lang="en" sz="1650">
                <a:solidFill>
                  <a:srgbClr val="3468B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therefore it is a classification problem. </a:t>
            </a:r>
            <a:endParaRPr sz="2000">
              <a:solidFill>
                <a:srgbClr val="3468B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5" name="Google Shape;4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400" y="2326825"/>
            <a:ext cx="3300600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5"/>
          <p:cNvSpPr txBox="1"/>
          <p:nvPr/>
        </p:nvSpPr>
        <p:spPr>
          <a:xfrm>
            <a:off x="735750" y="2326825"/>
            <a:ext cx="417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468B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While applying for Loan is exhausting process for the applicant as well as Bank. It costs bank a lot of time and efficiency. Hence, automating the loan eligibility process (real time) based on customer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"/>
          <p:cNvSpPr txBox="1"/>
          <p:nvPr>
            <p:ph type="title"/>
          </p:nvPr>
        </p:nvSpPr>
        <p:spPr>
          <a:xfrm>
            <a:off x="894200" y="2349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PIPELINE</a:t>
            </a:r>
            <a:endParaRPr sz="4000"/>
          </a:p>
        </p:txBody>
      </p:sp>
      <p:sp>
        <p:nvSpPr>
          <p:cNvPr id="492" name="Google Shape;492;p16"/>
          <p:cNvSpPr/>
          <p:nvPr/>
        </p:nvSpPr>
        <p:spPr>
          <a:xfrm>
            <a:off x="578575" y="2675788"/>
            <a:ext cx="2808000" cy="1325100"/>
          </a:xfrm>
          <a:prstGeom prst="homePlate">
            <a:avLst>
              <a:gd fmla="val 3012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SOURCES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3242325" y="267578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STORAGE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5960075" y="267578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PROCESSING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13" y="1501219"/>
            <a:ext cx="1742100" cy="9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987" y="1501213"/>
            <a:ext cx="1580050" cy="116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830" y="1727513"/>
            <a:ext cx="1323146" cy="7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 txBox="1"/>
          <p:nvPr>
            <p:ph idx="1" type="body"/>
          </p:nvPr>
        </p:nvSpPr>
        <p:spPr>
          <a:xfrm>
            <a:off x="243500" y="1081575"/>
            <a:ext cx="4531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 dataset was obtained from Kaggle: </a:t>
            </a:r>
            <a:r>
              <a:rPr i="1" lang="en" sz="1600">
                <a:latin typeface="Poppins"/>
                <a:ea typeface="Poppins"/>
                <a:cs typeface="Poppins"/>
                <a:sym typeface="Poppins"/>
              </a:rPr>
              <a:t>kaggle.com/datasets/altruistdelhite04/loan-prediction-problem-dataset</a:t>
            </a:r>
            <a:endParaRPr i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17"/>
          <p:cNvSpPr txBox="1"/>
          <p:nvPr>
            <p:ph type="title"/>
          </p:nvPr>
        </p:nvSpPr>
        <p:spPr>
          <a:xfrm>
            <a:off x="509875" y="1532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SOURCES</a:t>
            </a:r>
            <a:endParaRPr sz="4000"/>
          </a:p>
        </p:txBody>
      </p:sp>
      <p:sp>
        <p:nvSpPr>
          <p:cNvPr id="505" name="Google Shape;505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17"/>
          <p:cNvSpPr txBox="1"/>
          <p:nvPr>
            <p:ph idx="1" type="body"/>
          </p:nvPr>
        </p:nvSpPr>
        <p:spPr>
          <a:xfrm>
            <a:off x="243500" y="2469175"/>
            <a:ext cx="41628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There are altogether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13 columns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in our data set. Of them Loan_Status is the response variable and rest all are the variables/factors that decide the approval of the loan or not.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7315475" y="1857050"/>
            <a:ext cx="171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 Applicant income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Loan Amount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Loan_Amount_Term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Credit_History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Property_Area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Loan_Status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5401600" y="1857050"/>
            <a:ext cx="1543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Loan ID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Gender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Married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Dependents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Education 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Self_Employed</a:t>
            </a:r>
            <a:endParaRPr sz="105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Applicant Income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17"/>
          <p:cNvSpPr txBox="1"/>
          <p:nvPr>
            <p:ph idx="1" type="body"/>
          </p:nvPr>
        </p:nvSpPr>
        <p:spPr>
          <a:xfrm>
            <a:off x="5250825" y="1359950"/>
            <a:ext cx="2318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 columns: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/>
          <p:nvPr>
            <p:ph type="title"/>
          </p:nvPr>
        </p:nvSpPr>
        <p:spPr>
          <a:xfrm>
            <a:off x="152400" y="204225"/>
            <a:ext cx="3900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STORAGE</a:t>
            </a:r>
            <a:endParaRPr sz="4000"/>
          </a:p>
        </p:txBody>
      </p:sp>
      <p:sp>
        <p:nvSpPr>
          <p:cNvPr id="515" name="Google Shape;515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18"/>
          <p:cNvSpPr txBox="1"/>
          <p:nvPr>
            <p:ph idx="1" type="body"/>
          </p:nvPr>
        </p:nvSpPr>
        <p:spPr>
          <a:xfrm>
            <a:off x="5097450" y="204225"/>
            <a:ext cx="37983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We created a structure in our data lake for storing the files by using Hadoop HDFS.</a:t>
            </a:r>
            <a:endParaRPr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This will give us a file path for so we can call and process the data using Spark.</a:t>
            </a:r>
            <a:endParaRPr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825" y="2764300"/>
            <a:ext cx="3732549" cy="1570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2425"/>
            <a:ext cx="4792627" cy="3191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"/>
          <p:cNvSpPr txBox="1"/>
          <p:nvPr>
            <p:ph idx="12" type="sldNum"/>
          </p:nvPr>
        </p:nvSpPr>
        <p:spPr>
          <a:xfrm>
            <a:off x="8556775" y="4611225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19"/>
          <p:cNvSpPr/>
          <p:nvPr/>
        </p:nvSpPr>
        <p:spPr>
          <a:xfrm>
            <a:off x="0" y="2156053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0" y="2156053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19"/>
          <p:cNvGrpSpPr/>
          <p:nvPr/>
        </p:nvGrpSpPr>
        <p:grpSpPr>
          <a:xfrm>
            <a:off x="1786339" y="1488426"/>
            <a:ext cx="473400" cy="473400"/>
            <a:chOff x="1786339" y="1703401"/>
            <a:chExt cx="473400" cy="473400"/>
          </a:xfrm>
        </p:grpSpPr>
        <p:sp>
          <p:nvSpPr>
            <p:cNvPr id="527" name="Google Shape;527;p1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29" name="Google Shape;529;p19"/>
          <p:cNvGrpSpPr/>
          <p:nvPr/>
        </p:nvGrpSpPr>
        <p:grpSpPr>
          <a:xfrm>
            <a:off x="3814414" y="1488426"/>
            <a:ext cx="473400" cy="473400"/>
            <a:chOff x="3814414" y="1703401"/>
            <a:chExt cx="473400" cy="473400"/>
          </a:xfrm>
        </p:grpSpPr>
        <p:sp>
          <p:nvSpPr>
            <p:cNvPr id="530" name="Google Shape;530;p1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2" name="Google Shape;532;p19"/>
          <p:cNvGrpSpPr/>
          <p:nvPr/>
        </p:nvGrpSpPr>
        <p:grpSpPr>
          <a:xfrm>
            <a:off x="5842489" y="1488426"/>
            <a:ext cx="473400" cy="473400"/>
            <a:chOff x="5842489" y="1703401"/>
            <a:chExt cx="473400" cy="473400"/>
          </a:xfrm>
        </p:grpSpPr>
        <p:sp>
          <p:nvSpPr>
            <p:cNvPr id="533" name="Google Shape;533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5" name="Google Shape;535;p19"/>
          <p:cNvGrpSpPr/>
          <p:nvPr/>
        </p:nvGrpSpPr>
        <p:grpSpPr>
          <a:xfrm>
            <a:off x="6880814" y="3361325"/>
            <a:ext cx="473400" cy="473400"/>
            <a:chOff x="6880814" y="3576300"/>
            <a:chExt cx="473400" cy="473400"/>
          </a:xfrm>
        </p:grpSpPr>
        <p:sp>
          <p:nvSpPr>
            <p:cNvPr id="536" name="Google Shape;536;p1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8" name="Google Shape;538;p19"/>
          <p:cNvGrpSpPr/>
          <p:nvPr/>
        </p:nvGrpSpPr>
        <p:grpSpPr>
          <a:xfrm>
            <a:off x="4852739" y="3361325"/>
            <a:ext cx="473400" cy="473400"/>
            <a:chOff x="4852739" y="3576300"/>
            <a:chExt cx="473400" cy="473400"/>
          </a:xfrm>
        </p:grpSpPr>
        <p:sp>
          <p:nvSpPr>
            <p:cNvPr id="539" name="Google Shape;539;p1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41" name="Google Shape;541;p19"/>
          <p:cNvGrpSpPr/>
          <p:nvPr/>
        </p:nvGrpSpPr>
        <p:grpSpPr>
          <a:xfrm>
            <a:off x="2824664" y="3361325"/>
            <a:ext cx="473400" cy="473400"/>
            <a:chOff x="2824664" y="3576300"/>
            <a:chExt cx="473400" cy="473400"/>
          </a:xfrm>
        </p:grpSpPr>
        <p:sp>
          <p:nvSpPr>
            <p:cNvPr id="542" name="Google Shape;542;p1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44" name="Google Shape;544;p19"/>
          <p:cNvSpPr txBox="1"/>
          <p:nvPr/>
        </p:nvSpPr>
        <p:spPr>
          <a:xfrm>
            <a:off x="1094400" y="1090225"/>
            <a:ext cx="185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5" name="Google Shape;545;p19"/>
          <p:cNvSpPr txBox="1"/>
          <p:nvPr>
            <p:ph type="title"/>
          </p:nvPr>
        </p:nvSpPr>
        <p:spPr>
          <a:xfrm>
            <a:off x="121700" y="85050"/>
            <a:ext cx="44385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PROCESSING</a:t>
            </a:r>
            <a:endParaRPr sz="4000"/>
          </a:p>
        </p:txBody>
      </p:sp>
      <p:pic>
        <p:nvPicPr>
          <p:cNvPr id="546" name="Google Shape;5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718" y="-62575"/>
            <a:ext cx="1949882" cy="1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9"/>
          <p:cNvSpPr txBox="1"/>
          <p:nvPr/>
        </p:nvSpPr>
        <p:spPr>
          <a:xfrm>
            <a:off x="2132725" y="3605175"/>
            <a:ext cx="1857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3201688" y="1090225"/>
            <a:ext cx="185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evaluation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4160788" y="4028950"/>
            <a:ext cx="185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selection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>
            <a:off x="5150538" y="1090225"/>
            <a:ext cx="185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persistence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6188863" y="3754275"/>
            <a:ext cx="185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 loading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351700" y="274750"/>
            <a:ext cx="449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DATA PREPARATION</a:t>
            </a:r>
            <a:endParaRPr b="1" sz="4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20"/>
          <p:cNvSpPr txBox="1"/>
          <p:nvPr/>
        </p:nvSpPr>
        <p:spPr>
          <a:xfrm>
            <a:off x="290125" y="970950"/>
            <a:ext cx="6404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It consisted of the following steps: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 Cleaning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Checking For Null Values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For the Categorical Columns filling the Nulls with higher Frequency of the occurrence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Checked for the outliers in Numerical Columns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Null in Numerical columns such as Loan Amount and Loan Term were filled with imputer function using strategy as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Median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and Mode respectively.  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Changing the target column in Boolean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Transforming columns Applicant income and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Co-Applicant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Income as Total Income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Performed One Hot encoding on categorical Columns 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9" name="Google Shape;5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700" y="1832213"/>
            <a:ext cx="1479075" cy="1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21"/>
          <p:cNvSpPr txBox="1"/>
          <p:nvPr/>
        </p:nvSpPr>
        <p:spPr>
          <a:xfrm>
            <a:off x="351700" y="274750"/>
            <a:ext cx="85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MODEL TRAINING</a:t>
            </a:r>
            <a:endParaRPr b="1" sz="4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6" name="Google Shape;566;p21"/>
          <p:cNvSpPr txBox="1"/>
          <p:nvPr/>
        </p:nvSpPr>
        <p:spPr>
          <a:xfrm>
            <a:off x="351700" y="879225"/>
            <a:ext cx="7923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        Here is the list of few classification algorithms from Spark ML we tried :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Decision Tree Classifier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Random Forest Classifier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Gradient-boosted tree classifier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Naive Bayes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Linear Support Vector Machine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7" name="Google Shape;5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5" y="2222950"/>
            <a:ext cx="1627475" cy="1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