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3" r:id="rId3"/>
    <p:sldId id="264" r:id="rId4"/>
    <p:sldId id="265" r:id="rId5"/>
    <p:sldId id="266" r:id="rId6"/>
    <p:sldId id="261" r:id="rId7"/>
    <p:sldId id="262" r:id="rId8"/>
    <p:sldId id="256" r:id="rId9"/>
    <p:sldId id="258" r:id="rId10"/>
    <p:sldId id="267" r:id="rId11"/>
    <p:sldId id="268" r:id="rId12"/>
    <p:sldId id="269" r:id="rId13"/>
    <p:sldId id="270" r:id="rId14"/>
  </p:sldIdLst>
  <p:sldSz cx="9144000" cy="6858000" type="screen4x3"/>
  <p:notesSz cx="6692900" cy="10072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orient="horz" pos="4188">
          <p15:clr>
            <a:srgbClr val="A4A3A4"/>
          </p15:clr>
        </p15:guide>
        <p15:guide id="3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2">
          <p15:clr>
            <a:srgbClr val="A4A3A4"/>
          </p15:clr>
        </p15:guide>
        <p15:guide id="2" pos="2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3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753" autoAdjust="0"/>
  </p:normalViewPr>
  <p:slideViewPr>
    <p:cSldViewPr snapToGrid="0" showGuides="1">
      <p:cViewPr varScale="1">
        <p:scale>
          <a:sx n="96" d="100"/>
          <a:sy n="96" d="100"/>
        </p:scale>
        <p:origin x="2034" y="60"/>
      </p:cViewPr>
      <p:guideLst>
        <p:guide orient="horz" pos="454"/>
        <p:guide orient="horz" pos="4188"/>
        <p:guide pos="2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-3378" y="-102"/>
      </p:cViewPr>
      <p:guideLst>
        <p:guide orient="horz" pos="3172"/>
        <p:guide pos="2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9095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9179-42CE-4B66-AE5B-3021738D3FD1}" type="datetimeFigureOut">
              <a:rPr lang="de-DE"/>
              <a:pPr>
                <a:defRPr/>
              </a:pPr>
              <a:t>02.02.2021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635000"/>
            <a:ext cx="5334000" cy="4000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9925" y="4784725"/>
            <a:ext cx="5353050" cy="453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9095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9F0DC6F-D6AA-4F6E-BBDA-A921EDEA43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403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Evtl. sogar kurz auf „sauer werden“ und räumlichen Sound eingehen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0DC6F-D6AA-4F6E-BBDA-A921EDEA433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12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0DC6F-D6AA-4F6E-BBDA-A921EDEA433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1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6071" y="1828800"/>
            <a:ext cx="8003692" cy="4454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9138" indent="-1762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5" y="1628775"/>
            <a:ext cx="8003694" cy="1362075"/>
          </a:xfrm>
          <a:prstGeom prst="rect">
            <a:avLst/>
          </a:prstGeom>
        </p:spPr>
        <p:txBody>
          <a:bodyPr/>
          <a:lstStyle>
            <a:lvl1pPr algn="l">
              <a:defRPr sz="4000" b="0" cap="all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5526" y="3000372"/>
            <a:ext cx="800369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6" y="417647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000" b="0" kern="1200" baseline="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6070" y="1783643"/>
            <a:ext cx="3888000" cy="44992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99060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6004" y="1783644"/>
            <a:ext cx="3973049" cy="4499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162050" indent="-2667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947" y="414579"/>
            <a:ext cx="5934075" cy="1179513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4470" y="1663279"/>
            <a:ext cx="38880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4742" y="2305050"/>
            <a:ext cx="3888000" cy="3943350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2788" indent="-1730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94521" y="1659467"/>
            <a:ext cx="3994426" cy="64558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284793" y="2305050"/>
            <a:ext cx="3994426" cy="394334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75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369" y="417647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743" y="1628774"/>
            <a:ext cx="3888000" cy="676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75063" y="1664898"/>
            <a:ext cx="3984699" cy="45835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1pPr>
            <a:lvl2pPr marL="357188" indent="-174625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2pPr>
            <a:lvl3pPr marL="5397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3pPr>
            <a:lvl4pPr marL="712788" indent="-173038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4pPr>
            <a:lvl5pPr marL="8953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4743" y="2305050"/>
            <a:ext cx="3888000" cy="394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198" y="417646"/>
            <a:ext cx="5934076" cy="833422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0363" y="1628775"/>
            <a:ext cx="7812088" cy="48672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4198" y="1264355"/>
            <a:ext cx="5934076" cy="319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9" name="Titelplatzhalter 1"/>
          <p:cNvSpPr>
            <a:spLocks noGrp="1"/>
          </p:cNvSpPr>
          <p:nvPr>
            <p:ph type="title"/>
          </p:nvPr>
        </p:nvSpPr>
        <p:spPr bwMode="auto">
          <a:xfrm>
            <a:off x="283474" y="418439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3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54000" y="1806222"/>
            <a:ext cx="7918450" cy="447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353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Projektgruppe</a:t>
            </a: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900" dirty="0" err="1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EscapeTheVR</a:t>
            </a:r>
            <a:endParaRPr lang="en-US" sz="900" dirty="0">
              <a:solidFill>
                <a:srgbClr val="F8F8F8"/>
              </a:solidFill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09.02.2021</a:t>
            </a:r>
            <a:endParaRPr lang="de-DE" sz="900" dirty="0">
              <a:solidFill>
                <a:srgbClr val="F8F8F8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err="1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EscapeTheVR</a:t>
            </a: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 – AR/VR WS2020/21</a:t>
            </a:r>
          </a:p>
        </p:txBody>
      </p:sp>
      <p:pic>
        <p:nvPicPr>
          <p:cNvPr id="14" name="Grafik 13" descr="Kreis.jpg"/>
          <p:cNvPicPr>
            <a:picLocks noChangeAspect="1"/>
          </p:cNvPicPr>
          <p:nvPr/>
        </p:nvPicPr>
        <p:blipFill>
          <a:blip r:embed="rId9" cstate="print"/>
          <a:srcRect t="6290" r="6384"/>
          <a:stretch>
            <a:fillRect/>
          </a:stretch>
        </p:blipFill>
        <p:spPr bwMode="auto">
          <a:xfrm>
            <a:off x="6788454" y="0"/>
            <a:ext cx="2355546" cy="147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Logo_OTH-D-Sub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6248400" y="6467894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A03B6DF-C114-40B9-B051-E7B393DCF349}" type="slidenum">
              <a:rPr lang="de-DE" sz="9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r"/>
              <a:t>‹Nr.›</a:t>
            </a:fld>
            <a:r>
              <a:rPr lang="de-DE" sz="9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von 15</a:t>
            </a:r>
          </a:p>
          <a:p>
            <a:pPr algn="r"/>
            <a:endParaRPr lang="de-DE" sz="9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  <a:p>
            <a:pPr algn="r"/>
            <a:endParaRPr lang="de-DE" sz="9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361950" indent="-184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53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717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8953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1352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6pPr>
      <a:lvl7pPr marL="180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7pPr>
      <a:lvl8pPr marL="22669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8pPr>
      <a:lvl9pPr marL="27241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ieren.wdr.maus.d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84F90-5DAE-410D-A99A-F93C2988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5" y="447027"/>
            <a:ext cx="8003694" cy="1362075"/>
          </a:xfrm>
        </p:spPr>
        <p:txBody>
          <a:bodyPr/>
          <a:lstStyle/>
          <a:p>
            <a:r>
              <a:rPr lang="de-DE" dirty="0">
                <a:latin typeface="+mj-lt"/>
              </a:rPr>
              <a:t>Escape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vr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1A047-8C7B-4F74-8DA1-E81C9D819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525" y="1128064"/>
            <a:ext cx="8003694" cy="509180"/>
          </a:xfrm>
        </p:spPr>
        <p:txBody>
          <a:bodyPr/>
          <a:lstStyle/>
          <a:p>
            <a:r>
              <a:rPr lang="de-DE" dirty="0">
                <a:latin typeface="+mj-lt"/>
              </a:rPr>
              <a:t>AR/VR WS2020/21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D951E0-CFAE-46D5-B3E1-F70ACC81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58" y="1809102"/>
            <a:ext cx="8221084" cy="45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0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926481"/>
          </a:xfrm>
        </p:spPr>
        <p:txBody>
          <a:bodyPr/>
          <a:lstStyle/>
          <a:p>
            <a:r>
              <a:rPr lang="de-DE" dirty="0"/>
              <a:t>Elementsteine -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3C0FD-EEB0-4FC7-9103-5B1DEF20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343146"/>
            <a:ext cx="8003692" cy="4939758"/>
          </a:xfrm>
        </p:spPr>
        <p:txBody>
          <a:bodyPr/>
          <a:lstStyle/>
          <a:p>
            <a:r>
              <a:rPr lang="de-DE" dirty="0"/>
              <a:t>Unterschiedliche Designs für unterschiedliche Programmierelementtypen</a:t>
            </a:r>
          </a:p>
          <a:p>
            <a:r>
              <a:rPr lang="de-DE" dirty="0"/>
              <a:t>Idee: Spieler soll an der Form des Steins erkennen, um welchen Typen es sich handelt (wenn möglich)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Zudem 3D-Schrift auf den Steinen, um </a:t>
            </a:r>
            <a:r>
              <a:rPr lang="de-DE" dirty="0" err="1"/>
              <a:t>Programmierelementyp</a:t>
            </a:r>
            <a:r>
              <a:rPr lang="de-DE" dirty="0"/>
              <a:t> zu verdeutlichen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FA8C0A-B84B-BF46-AC8B-3E84954D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36" y="2052865"/>
            <a:ext cx="2354036" cy="21503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7874900-1D54-464B-B3EF-15DB6F095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36" y="4782335"/>
            <a:ext cx="2354036" cy="16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8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2AAF8-A349-A049-87E2-ACB78B16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748107"/>
          </a:xfrm>
        </p:spPr>
        <p:txBody>
          <a:bodyPr/>
          <a:lstStyle/>
          <a:p>
            <a:r>
              <a:rPr lang="de-DE" dirty="0"/>
              <a:t>Elementsteine – Design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0DFE7-3A95-6F46-86FB-7A1E67BD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284514"/>
            <a:ext cx="8003692" cy="4998389"/>
          </a:xfrm>
        </p:spPr>
        <p:txBody>
          <a:bodyPr/>
          <a:lstStyle/>
          <a:p>
            <a:r>
              <a:rPr lang="de-DE" dirty="0"/>
              <a:t>Programmierelementtypen, die zusammengehören, sollen auch als zusammengehörig dargestellt werden </a:t>
            </a:r>
          </a:p>
          <a:p>
            <a:r>
              <a:rPr lang="de-DE" dirty="0"/>
              <a:t>Beispiel: Ein </a:t>
            </a:r>
            <a:r>
              <a:rPr lang="de-DE" dirty="0" err="1"/>
              <a:t>Interval</a:t>
            </a:r>
            <a:r>
              <a:rPr lang="de-DE" dirty="0"/>
              <a:t> benötigt zwei </a:t>
            </a:r>
            <a:r>
              <a:rPr lang="de-DE" dirty="0" err="1"/>
              <a:t>Number</a:t>
            </a:r>
            <a:r>
              <a:rPr lang="de-DE" dirty="0"/>
              <a:t>-Werte, die den Start- und Endwert des Intervalls festlegen</a:t>
            </a:r>
          </a:p>
          <a:p>
            <a:pPr lvl="1"/>
            <a:r>
              <a:rPr lang="de-DE" dirty="0"/>
              <a:t>Deshalb sind die Steine so konzipiert, dass die beiden </a:t>
            </a:r>
            <a:r>
              <a:rPr lang="de-DE" dirty="0" err="1"/>
              <a:t>Number</a:t>
            </a:r>
            <a:r>
              <a:rPr lang="de-DE" dirty="0"/>
              <a:t>-Steine pfeiltechnisch in den </a:t>
            </a:r>
            <a:r>
              <a:rPr lang="de-DE" dirty="0" err="1"/>
              <a:t>Interval</a:t>
            </a:r>
            <a:r>
              <a:rPr lang="de-DE" dirty="0"/>
              <a:t>-Stein hineinpassen (wie bei einem Puzzle)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Um das darstellen zu können, wurden die Steine einzeln modelliert und zusätzlich eine „zusammengeschweißte“ Variante designt</a:t>
            </a:r>
          </a:p>
          <a:p>
            <a:pPr lvl="1"/>
            <a:r>
              <a:rPr lang="de-DE" dirty="0"/>
              <a:t>Somit kann, nachdem die beiden </a:t>
            </a:r>
            <a:r>
              <a:rPr lang="de-DE" dirty="0" err="1"/>
              <a:t>Number</a:t>
            </a:r>
            <a:r>
              <a:rPr lang="de-DE" dirty="0"/>
              <a:t>-Steine und der </a:t>
            </a:r>
            <a:r>
              <a:rPr lang="de-DE" dirty="0" err="1"/>
              <a:t>Interval</a:t>
            </a:r>
            <a:r>
              <a:rPr lang="de-DE" dirty="0"/>
              <a:t>-Stein an das Gameboard geworfen wurde, der generierte zusammengesetzte Stein erscheinen und der Spieler erkennt die Zugehörigkeit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9AD7CE-59DC-A148-9644-44B0E2B78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06" y="3080657"/>
            <a:ext cx="3479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0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D80BB-2559-904D-9EAE-B0925C84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856965"/>
          </a:xfrm>
        </p:spPr>
        <p:txBody>
          <a:bodyPr/>
          <a:lstStyle/>
          <a:p>
            <a:r>
              <a:rPr lang="de-DE" dirty="0"/>
              <a:t>Elementsteine -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F7864-43AB-F84D-B346-7ADAF4D53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121230"/>
            <a:ext cx="8003692" cy="5161674"/>
          </a:xfrm>
        </p:spPr>
        <p:txBody>
          <a:bodyPr/>
          <a:lstStyle/>
          <a:p>
            <a:r>
              <a:rPr lang="de-DE" dirty="0"/>
              <a:t>Gleiches gilt für den Variablen-Stein: Dieser hat zwar nur eine Einkerbung, da der Funktion nur eine Variable zugeordnet wird, diese kann aber ein </a:t>
            </a:r>
            <a:r>
              <a:rPr lang="de-DE" dirty="0" err="1"/>
              <a:t>Bool</a:t>
            </a:r>
            <a:r>
              <a:rPr lang="de-DE" dirty="0"/>
              <a:t>-, </a:t>
            </a:r>
            <a:r>
              <a:rPr lang="de-DE" dirty="0" err="1"/>
              <a:t>Number</a:t>
            </a:r>
            <a:r>
              <a:rPr lang="de-DE" dirty="0"/>
              <a:t>- oder </a:t>
            </a:r>
            <a:r>
              <a:rPr lang="de-DE" dirty="0" err="1"/>
              <a:t>Textwert</a:t>
            </a:r>
            <a:r>
              <a:rPr lang="de-DE" dirty="0"/>
              <a:t> sein </a:t>
            </a:r>
          </a:p>
          <a:p>
            <a:r>
              <a:rPr lang="de-DE" dirty="0"/>
              <a:t>Deshalb wurden hier </a:t>
            </a:r>
            <a:r>
              <a:rPr lang="de-DE" dirty="0" err="1"/>
              <a:t>Bool</a:t>
            </a:r>
            <a:r>
              <a:rPr lang="de-DE" dirty="0"/>
              <a:t>-, </a:t>
            </a:r>
            <a:r>
              <a:rPr lang="de-DE" dirty="0" err="1"/>
              <a:t>Number</a:t>
            </a:r>
            <a:r>
              <a:rPr lang="de-DE" dirty="0"/>
              <a:t>- und Text-Stein in der gleichen Form und im gleichen Design erstellt</a:t>
            </a:r>
          </a:p>
          <a:p>
            <a:r>
              <a:rPr lang="de-DE" dirty="0"/>
              <a:t>Zudem sind auch hier alle Steine einzeln </a:t>
            </a:r>
            <a:r>
              <a:rPr lang="de-DE" dirty="0" err="1"/>
              <a:t>modeliert</a:t>
            </a:r>
            <a:r>
              <a:rPr lang="de-DE" dirty="0"/>
              <a:t> und zusätzlich die zusammengefügten Varianten designt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7D37F8-E1C2-E041-9687-DE2ADAB4C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68" y="4724400"/>
            <a:ext cx="2152418" cy="13589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022465-48CC-514D-BD0C-2B053771B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18" y="3064502"/>
            <a:ext cx="1971221" cy="20605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270CE0E-B0DF-3443-89FF-C092C2B9F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8" y="3410691"/>
            <a:ext cx="3373664" cy="16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2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48F17-2606-E344-AA8B-DE2D0819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813422"/>
          </a:xfrm>
        </p:spPr>
        <p:txBody>
          <a:bodyPr/>
          <a:lstStyle/>
          <a:p>
            <a:r>
              <a:rPr lang="de-DE" dirty="0"/>
              <a:t>Einrichtung – Design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6B6E7-C52C-CD41-861A-28809C43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153886"/>
            <a:ext cx="8003692" cy="5129017"/>
          </a:xfrm>
        </p:spPr>
        <p:txBody>
          <a:bodyPr/>
          <a:lstStyle/>
          <a:p>
            <a:r>
              <a:rPr lang="de-DE" dirty="0"/>
              <a:t>Bei der Einrichtung wurde wie bei der Umgebung auf einen futuristischen Stil geachtet</a:t>
            </a:r>
          </a:p>
          <a:p>
            <a:r>
              <a:rPr lang="de-DE" dirty="0"/>
              <a:t>Ein Tisch, der mit vielen Ecken und Kanten modelliert ist, und mit dem Material Glas versehen ist, </a:t>
            </a:r>
          </a:p>
        </p:txBody>
      </p:sp>
    </p:spTree>
    <p:extLst>
      <p:ext uri="{BB962C8B-B14F-4D97-AF65-F5344CB8AC3E}">
        <p14:creationId xmlns:p14="http://schemas.microsoft.com/office/powerpoint/2010/main" val="428099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6BA6E06-B486-498D-A0E2-93829B8AB712}"/>
              </a:ext>
            </a:extLst>
          </p:cNvPr>
          <p:cNvSpPr txBox="1">
            <a:spLocks/>
          </p:cNvSpPr>
          <p:nvPr/>
        </p:nvSpPr>
        <p:spPr bwMode="auto">
          <a:xfrm>
            <a:off x="563634" y="345350"/>
            <a:ext cx="9071640" cy="121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de-DE" sz="2800" kern="0" dirty="0"/>
              <a:t>Motivation</a:t>
            </a:r>
            <a:endParaRPr lang="de-DE" kern="0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AF30F1F-DB0C-4E39-A4BD-A4F00B96082D}"/>
              </a:ext>
            </a:extLst>
          </p:cNvPr>
          <p:cNvSpPr txBox="1">
            <a:spLocks/>
          </p:cNvSpPr>
          <p:nvPr/>
        </p:nvSpPr>
        <p:spPr bwMode="auto">
          <a:xfrm>
            <a:off x="275635" y="1172816"/>
            <a:ext cx="4004727" cy="491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r>
              <a:rPr lang="de-DE" sz="2400" dirty="0">
                <a:latin typeface="+mn-lt"/>
              </a:rPr>
              <a:t>Digitalisierung der Schulen / des Lernens:</a:t>
            </a:r>
          </a:p>
          <a:p>
            <a:r>
              <a:rPr lang="de-DE" sz="2400" dirty="0">
                <a:latin typeface="+mn-lt"/>
              </a:rPr>
              <a:t>Digitalpakt: 5 Mrd. €</a:t>
            </a:r>
          </a:p>
          <a:p>
            <a:r>
              <a:rPr lang="de-DE" sz="2400" dirty="0">
                <a:latin typeface="+mn-lt"/>
              </a:rPr>
              <a:t>Corona → Tele-Unterricht</a:t>
            </a:r>
          </a:p>
          <a:p>
            <a:r>
              <a:rPr lang="de-DE" sz="2400" dirty="0" err="1">
                <a:latin typeface="+mn-lt"/>
              </a:rPr>
              <a:t>Gameification</a:t>
            </a:r>
            <a:r>
              <a:rPr lang="de-DE" sz="2400" dirty="0">
                <a:latin typeface="+mn-lt"/>
              </a:rPr>
              <a:t> des Lernens: z.B. Sprachlern-Apps</a:t>
            </a:r>
          </a:p>
          <a:p>
            <a:endParaRPr lang="de-DE" sz="2400" dirty="0">
              <a:latin typeface="+mn-lt"/>
            </a:endParaRP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12CB36D0-C2DD-4C6C-BCC1-CB0D4F8816EE}"/>
              </a:ext>
            </a:extLst>
          </p:cNvPr>
          <p:cNvSpPr txBox="1">
            <a:spLocks/>
          </p:cNvSpPr>
          <p:nvPr/>
        </p:nvSpPr>
        <p:spPr bwMode="auto">
          <a:xfrm>
            <a:off x="4439388" y="1172816"/>
            <a:ext cx="4428977" cy="491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 hangingPunct="0"/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Fähigkeit zu Programmieren immer wichtiger als Berufsqualifikation:</a:t>
            </a:r>
          </a:p>
          <a:p>
            <a:pPr hangingPunct="0"/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Programmierkurse schon für Kinder</a:t>
            </a:r>
          </a:p>
          <a:p>
            <a:pPr hangingPunct="0"/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Bald in der Grundschule?</a:t>
            </a:r>
          </a:p>
          <a:p>
            <a:endParaRPr lang="de-D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480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B498C23-D287-4533-8D64-F225FD64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2123" y="198782"/>
            <a:ext cx="5830929" cy="46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A39602CE-4725-4DB8-8CF6-A9ED90D68AB5}"/>
              </a:ext>
            </a:extLst>
          </p:cNvPr>
          <p:cNvSpPr txBox="1">
            <a:spLocks/>
          </p:cNvSpPr>
          <p:nvPr/>
        </p:nvSpPr>
        <p:spPr bwMode="auto">
          <a:xfrm>
            <a:off x="202123" y="4901008"/>
            <a:ext cx="5108713" cy="184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 hangingPunct="0"/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+mn-lt"/>
              <a:ea typeface="Microsoft YaHei" pitchFamily="2"/>
              <a:cs typeface="Arial" pitchFamily="2"/>
            </a:endParaRPr>
          </a:p>
          <a:p>
            <a:pPr hangingPunct="0"/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Programmieren für Kinder ab 8 J.</a:t>
            </a:r>
          </a:p>
          <a:p>
            <a:pPr hangingPunct="0"/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Beliebte Kindersendung</a:t>
            </a:r>
          </a:p>
          <a:p>
            <a:pPr hangingPunct="0"/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Öffentlich Rechtliches Fernsehen</a:t>
            </a:r>
          </a:p>
          <a:p>
            <a:pPr hangingPunct="0"/>
            <a:r>
              <a:rPr lang="de-DE" sz="1600" dirty="0"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  <a:hlinkClick r:id="rId3"/>
              </a:rPr>
              <a:t>https://programmieren.wdr.maus.de</a:t>
            </a:r>
            <a:endParaRPr lang="de-DE" sz="1600" dirty="0">
              <a:highlight>
                <a:scrgbClr r="0" g="0" b="0">
                  <a:alpha val="0"/>
                </a:scrgbClr>
              </a:highlight>
              <a:latin typeface="+mn-lt"/>
              <a:ea typeface="Microsoft YaHei" pitchFamily="2"/>
              <a:cs typeface="Arial" pitchFamily="2"/>
            </a:endParaRPr>
          </a:p>
          <a:p>
            <a:pPr hangingPunct="0"/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+mn-lt"/>
              <a:ea typeface="Microsoft YaHei" pitchFamily="2"/>
              <a:cs typeface="Arial" pitchFamily="2"/>
            </a:endParaRPr>
          </a:p>
          <a:p>
            <a:endParaRPr lang="de-D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242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594D5C-6DEF-4E3D-BAB5-AA464C0BC67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32239" y="1565827"/>
            <a:ext cx="8679522" cy="435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77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3E75E26-D990-44BF-A849-FFCFEFA4775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4077" y="2448938"/>
            <a:ext cx="6989855" cy="39319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BFD7C168-03B0-46CA-9F21-B6F94CBB1B37}"/>
              </a:ext>
            </a:extLst>
          </p:cNvPr>
          <p:cNvSpPr txBox="1">
            <a:spLocks/>
          </p:cNvSpPr>
          <p:nvPr/>
        </p:nvSpPr>
        <p:spPr bwMode="auto">
          <a:xfrm>
            <a:off x="224077" y="364664"/>
            <a:ext cx="9071640" cy="9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ts val="1417"/>
              </a:spcBef>
            </a:pPr>
            <a:r>
              <a:rPr lang="de-DE" sz="2400" kern="0" dirty="0"/>
              <a:t>„</a:t>
            </a:r>
            <a:r>
              <a:rPr lang="de-DE" sz="2400" kern="0" dirty="0" err="1"/>
              <a:t>HumanResourceMachine</a:t>
            </a:r>
            <a:r>
              <a:rPr lang="de-DE" sz="2400" kern="0" dirty="0"/>
              <a:t>“ von Tomorrow Corporation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1B12A333-032F-4E70-9E29-3493EB187461}"/>
              </a:ext>
            </a:extLst>
          </p:cNvPr>
          <p:cNvSpPr txBox="1">
            <a:spLocks/>
          </p:cNvSpPr>
          <p:nvPr/>
        </p:nvSpPr>
        <p:spPr bwMode="auto">
          <a:xfrm>
            <a:off x="304904" y="1311104"/>
            <a:ext cx="7020235" cy="350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de-DE" sz="2400" dirty="0">
                <a:latin typeface="+mn-lt"/>
              </a:rPr>
              <a:t>Spielerischer Programmierkurs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2400" dirty="0">
                <a:latin typeface="+mn-lt"/>
              </a:rPr>
              <a:t>„</a:t>
            </a:r>
            <a:r>
              <a:rPr lang="de-DE" sz="2400" dirty="0" err="1">
                <a:latin typeface="+mn-lt"/>
              </a:rPr>
              <a:t>programming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is</a:t>
            </a:r>
            <a:r>
              <a:rPr lang="de-DE" sz="2400" dirty="0">
                <a:latin typeface="+mn-lt"/>
              </a:rPr>
              <a:t> just puzzle </a:t>
            </a:r>
            <a:r>
              <a:rPr lang="de-DE" sz="2400" dirty="0" err="1">
                <a:latin typeface="+mn-lt"/>
              </a:rPr>
              <a:t>solving</a:t>
            </a:r>
            <a:r>
              <a:rPr lang="de-DE" sz="2400" dirty="0">
                <a:latin typeface="+mn-lt"/>
              </a:rPr>
              <a:t>“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1000" dirty="0">
                <a:latin typeface="+mn-lt"/>
              </a:rPr>
              <a:t>https://tomorrowcorporation.com/blog/wp-content/themes/tcTheme2/images/hrm/screenshots/hrm_03.png</a:t>
            </a:r>
          </a:p>
        </p:txBody>
      </p:sp>
    </p:spTree>
    <p:extLst>
      <p:ext uri="{BB962C8B-B14F-4D97-AF65-F5344CB8AC3E}">
        <p14:creationId xmlns:p14="http://schemas.microsoft.com/office/powerpoint/2010/main" val="168169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4DA5285-4EFC-4D32-9A33-7DA48D850D95}"/>
              </a:ext>
            </a:extLst>
          </p:cNvPr>
          <p:cNvSpPr txBox="1">
            <a:spLocks/>
          </p:cNvSpPr>
          <p:nvPr/>
        </p:nvSpPr>
        <p:spPr bwMode="auto">
          <a:xfrm>
            <a:off x="275526" y="416664"/>
            <a:ext cx="9071640" cy="9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de-DE" sz="3600" kern="0" dirty="0"/>
              <a:t>Konzept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1F234781-0E2F-4E39-B0D7-1C48E3D9E5BF}"/>
              </a:ext>
            </a:extLst>
          </p:cNvPr>
          <p:cNvSpPr txBox="1">
            <a:spLocks/>
          </p:cNvSpPr>
          <p:nvPr/>
        </p:nvSpPr>
        <p:spPr bwMode="auto">
          <a:xfrm>
            <a:off x="275526" y="1649896"/>
            <a:ext cx="8590178" cy="461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de-DE" sz="3200" dirty="0">
                <a:latin typeface="+mn-lt"/>
              </a:rPr>
              <a:t>Levelbasierter VR-</a:t>
            </a:r>
            <a:r>
              <a:rPr lang="de-DE" sz="3200" dirty="0" err="1">
                <a:latin typeface="+mn-lt"/>
              </a:rPr>
              <a:t>Escaperoom</a:t>
            </a:r>
            <a:r>
              <a:rPr lang="de-DE" sz="3200" dirty="0">
                <a:latin typeface="+mn-lt"/>
              </a:rPr>
              <a:t> mit Programmierrätseln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>
                <a:latin typeface="+mn-lt"/>
              </a:rPr>
              <a:t>Umgebung: Digitaler Hörsaal der Zukunft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>
                <a:latin typeface="+mn-lt"/>
              </a:rPr>
              <a:t>Rätsel lösen durch Programmierblöcke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>
                <a:latin typeface="+mn-lt"/>
              </a:rPr>
              <a:t>Fokus auch auf dem Lerneffekt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>
                <a:latin typeface="+mn-lt"/>
              </a:rPr>
              <a:t>OTH-AW Branding</a:t>
            </a:r>
          </a:p>
        </p:txBody>
      </p:sp>
    </p:spTree>
    <p:extLst>
      <p:ext uri="{BB962C8B-B14F-4D97-AF65-F5344CB8AC3E}">
        <p14:creationId xmlns:p14="http://schemas.microsoft.com/office/powerpoint/2010/main" val="91727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8112CC3A-BC0A-4AA1-8B1F-89506EA8C18C}"/>
              </a:ext>
            </a:extLst>
          </p:cNvPr>
          <p:cNvSpPr txBox="1">
            <a:spLocks/>
          </p:cNvSpPr>
          <p:nvPr/>
        </p:nvSpPr>
        <p:spPr bwMode="auto">
          <a:xfrm>
            <a:off x="295278" y="464619"/>
            <a:ext cx="9071640" cy="9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de-DE" sz="3200" kern="0" dirty="0"/>
              <a:t>Aufgetretene Probleme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EEF5827-D8BE-4423-918E-39318274022A}"/>
              </a:ext>
            </a:extLst>
          </p:cNvPr>
          <p:cNvSpPr txBox="1">
            <a:spLocks/>
          </p:cNvSpPr>
          <p:nvPr/>
        </p:nvSpPr>
        <p:spPr bwMode="auto">
          <a:xfrm>
            <a:off x="295278" y="1654591"/>
            <a:ext cx="9071640" cy="328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de-DE" sz="3600" dirty="0">
                <a:latin typeface="+mn-lt"/>
              </a:rPr>
              <a:t>Entwicklung für VR-System ohne eigene Testmöglichkeit</a:t>
            </a:r>
          </a:p>
          <a:p>
            <a:pPr>
              <a:buSzPct val="45000"/>
              <a:buFont typeface="StarSymbol"/>
              <a:buChar char="●"/>
            </a:pP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93455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901148"/>
          </a:xfrm>
        </p:spPr>
        <p:txBody>
          <a:bodyPr/>
          <a:lstStyle/>
          <a:p>
            <a:r>
              <a:rPr lang="de-DE" dirty="0"/>
              <a:t>Funktion des Dozenten - Hinweise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3C0FD-EEB0-4FC7-9103-5B1DEF20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640542"/>
            <a:ext cx="5207620" cy="4642362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latin typeface="+mn-lt"/>
              </a:rPr>
              <a:t>Zu Beginn Erklärung des Spielprinzips</a:t>
            </a:r>
          </a:p>
          <a:p>
            <a:r>
              <a:rPr lang="de-DE" sz="2000" dirty="0">
                <a:latin typeface="+mn-lt"/>
              </a:rPr>
              <a:t>Universeller Ansprechpartner bei Problemen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Unterstützt und gibt Hilfestellung</a:t>
            </a:r>
          </a:p>
          <a:p>
            <a:pPr marL="0" indent="0">
              <a:buNone/>
            </a:pPr>
            <a:endParaRPr lang="de-DE" sz="2000" dirty="0">
              <a:latin typeface="+mn-lt"/>
            </a:endParaRP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Zwei Verschiedene Arten von Hinweisen:</a:t>
            </a:r>
          </a:p>
          <a:p>
            <a:r>
              <a:rPr lang="de-DE" sz="2000" dirty="0">
                <a:latin typeface="+mn-lt"/>
              </a:rPr>
              <a:t>Hinweise zum Levelablauf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Durch Betätigung des Buttons am Pult</a:t>
            </a:r>
          </a:p>
          <a:p>
            <a:r>
              <a:rPr lang="de-DE" sz="2000" dirty="0">
                <a:latin typeface="+mn-lt"/>
              </a:rPr>
              <a:t>Hinweise / Erklärungen zu einzelnen Bausteinen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Durch „überreichen“ des Bausteins</a:t>
            </a:r>
          </a:p>
          <a:p>
            <a:pPr marL="0" indent="0">
              <a:buNone/>
            </a:pPr>
            <a:endParaRPr lang="de-DE" sz="2000" dirty="0">
              <a:latin typeface="+mn-lt"/>
            </a:endParaRP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Parallelen zum „echten“ Lehrer/Dozenten verstärken den Aspekt der virtuellen Realität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927B1D-11F1-4D80-87CA-92D784D0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795" y="4301660"/>
            <a:ext cx="2548029" cy="15197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F70F0A0-2476-4C56-8203-6CAD0AFF7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691" y="1640542"/>
            <a:ext cx="3424238" cy="23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7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A3CC2-B3D5-41D3-B74E-C70194AC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004632"/>
          </a:xfrm>
        </p:spPr>
        <p:txBody>
          <a:bodyPr/>
          <a:lstStyle/>
          <a:p>
            <a:r>
              <a:rPr lang="de-DE" dirty="0"/>
              <a:t>Parallelen zur realen Welt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6DAA5A-3845-4425-AAD6-2845A38D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311966"/>
            <a:ext cx="4912277" cy="2133469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latin typeface="+mn-lt"/>
              </a:rPr>
              <a:t>Einbringen von spielerischen Elementen</a:t>
            </a:r>
          </a:p>
          <a:p>
            <a:r>
              <a:rPr lang="de-DE" sz="2000" dirty="0">
                <a:latin typeface="+mn-lt"/>
              </a:rPr>
              <a:t>Konfrontieren mit Problemen, die gelöst werden müssen, um weiter zu kommen</a:t>
            </a:r>
          </a:p>
          <a:p>
            <a:pPr marL="180975" lvl="1" indent="0">
              <a:buNone/>
            </a:pPr>
            <a:r>
              <a:rPr lang="de-DE" sz="2000" dirty="0">
                <a:latin typeface="+mn-lt"/>
              </a:rPr>
              <a:t>→ Anlehnung an Escape Rooms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>
                <a:latin typeface="+mn-lt"/>
              </a:rPr>
              <a:t>Bausteine müssen erst gefunden werden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B5FCC6-AB5A-4117-BC37-0FEC63D8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280" y="1421296"/>
            <a:ext cx="3551649" cy="2024139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D69D3-E71A-4D6B-A448-D1FC2CD1A462}"/>
              </a:ext>
            </a:extLst>
          </p:cNvPr>
          <p:cNvSpPr txBox="1">
            <a:spLocks/>
          </p:cNvSpPr>
          <p:nvPr/>
        </p:nvSpPr>
        <p:spPr bwMode="auto">
          <a:xfrm>
            <a:off x="275526" y="3617330"/>
            <a:ext cx="5060754" cy="262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80975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9138" indent="-1762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r>
              <a:rPr lang="de-DE" sz="2000" dirty="0" err="1">
                <a:latin typeface="+mn-lt"/>
              </a:rPr>
              <a:t>Minigames</a:t>
            </a:r>
            <a:endParaRPr lang="de-DE" sz="2000" dirty="0">
              <a:latin typeface="+mn-lt"/>
            </a:endParaRPr>
          </a:p>
          <a:p>
            <a:pPr lvl="1"/>
            <a:r>
              <a:rPr lang="de-DE" sz="2000" dirty="0">
                <a:latin typeface="+mn-lt"/>
              </a:rPr>
              <a:t>Werfen auf Zielscheibe, um neuen Baustein zu erhalten</a:t>
            </a:r>
          </a:p>
          <a:p>
            <a:pPr lvl="1"/>
            <a:r>
              <a:rPr lang="de-DE" sz="2000" dirty="0">
                <a:latin typeface="+mn-lt"/>
              </a:rPr>
              <a:t>Hochrutschen des Spielbretts</a:t>
            </a:r>
          </a:p>
          <a:p>
            <a:pPr marL="361950" lvl="2" indent="0">
              <a:buNone/>
            </a:pPr>
            <a:r>
              <a:rPr lang="de-DE" sz="2000" dirty="0">
                <a:latin typeface="+mn-lt"/>
              </a:rPr>
              <a:t>→ Möglichkeiten in der VR entdecken</a:t>
            </a:r>
          </a:p>
          <a:p>
            <a:pPr lvl="1"/>
            <a:r>
              <a:rPr lang="de-DE" sz="2000" dirty="0">
                <a:latin typeface="+mn-lt"/>
              </a:rPr>
              <a:t>Zusammenbauen von Bausteinen, bevor sie benutzt werden können</a:t>
            </a:r>
          </a:p>
          <a:p>
            <a:pPr marL="0" indent="0">
              <a:buFont typeface="Arial" pitchFamily="34" charset="0"/>
              <a:buNone/>
            </a:pPr>
            <a:endParaRPr lang="de-DE" dirty="0"/>
          </a:p>
          <a:p>
            <a:pPr marL="0" indent="0">
              <a:buFont typeface="Arial" pitchFamily="34" charset="0"/>
              <a:buNone/>
            </a:pPr>
            <a:endParaRPr lang="de-DE" dirty="0"/>
          </a:p>
          <a:p>
            <a:pPr marL="0" indent="0">
              <a:buFont typeface="Arial" pitchFamily="34" charset="0"/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5F9C5C6-F348-4C92-B765-F61B2EAA3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280" y="3793975"/>
            <a:ext cx="3551648" cy="22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6683"/>
      </p:ext>
    </p:extLst>
  </p:cSld>
  <p:clrMapOvr>
    <a:masterClrMapping/>
  </p:clrMapOvr>
</p:sld>
</file>

<file path=ppt/theme/theme1.xml><?xml version="1.0" encoding="utf-8"?>
<a:theme xmlns:a="http://schemas.openxmlformats.org/drawingml/2006/main" name="HAW_tahoma_grau_2007_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7FA9B6"/>
      </a:accent1>
      <a:accent2>
        <a:srgbClr val="F29400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78A26E"/>
      </a:hlink>
      <a:folHlink>
        <a:srgbClr val="F294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HAW_tahoma_grau_2007_OTH</Template>
  <TotalTime>0</TotalTime>
  <Words>517</Words>
  <Application>Microsoft Office PowerPoint</Application>
  <PresentationFormat>Bildschirmpräsentation (4:3)</PresentationFormat>
  <Paragraphs>89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StarSymbol</vt:lpstr>
      <vt:lpstr>Tahoma</vt:lpstr>
      <vt:lpstr>HAW_tahoma_grau_2007_OTH</vt:lpstr>
      <vt:lpstr>Escape the vr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Funktion des Dozenten - Hinweise</vt:lpstr>
      <vt:lpstr>Parallelen zur realen Welt</vt:lpstr>
      <vt:lpstr>Elementsteine - Design</vt:lpstr>
      <vt:lpstr>Elementsteine – Design </vt:lpstr>
      <vt:lpstr>Elementsteine - Design</vt:lpstr>
      <vt:lpstr>Einrichtung – Design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Willkommen!</dc:title>
  <dc:creator>uversch</dc:creator>
  <cp:lastModifiedBy>Moritz</cp:lastModifiedBy>
  <cp:revision>17</cp:revision>
  <dcterms:created xsi:type="dcterms:W3CDTF">2013-09-27T13:58:48Z</dcterms:created>
  <dcterms:modified xsi:type="dcterms:W3CDTF">2021-02-02T10:20:05Z</dcterms:modified>
</cp:coreProperties>
</file>