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63" r:id="rId3"/>
    <p:sldId id="264" r:id="rId4"/>
    <p:sldId id="265" r:id="rId5"/>
    <p:sldId id="266" r:id="rId6"/>
    <p:sldId id="261" r:id="rId7"/>
    <p:sldId id="271" r:id="rId8"/>
    <p:sldId id="272" r:id="rId9"/>
    <p:sldId id="273" r:id="rId10"/>
    <p:sldId id="274" r:id="rId11"/>
    <p:sldId id="275" r:id="rId12"/>
    <p:sldId id="267" r:id="rId13"/>
    <p:sldId id="268" r:id="rId14"/>
    <p:sldId id="269" r:id="rId15"/>
    <p:sldId id="270" r:id="rId16"/>
    <p:sldId id="256" r:id="rId17"/>
    <p:sldId id="258" r:id="rId18"/>
    <p:sldId id="276" r:id="rId19"/>
    <p:sldId id="262" r:id="rId20"/>
  </p:sldIdLst>
  <p:sldSz cx="9144000" cy="6858000" type="screen4x3"/>
  <p:notesSz cx="6692900" cy="10072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4">
          <p15:clr>
            <a:srgbClr val="A4A3A4"/>
          </p15:clr>
        </p15:guide>
        <p15:guide id="2" orient="horz" pos="4188">
          <p15:clr>
            <a:srgbClr val="A4A3A4"/>
          </p15:clr>
        </p15:guide>
        <p15:guide id="3" pos="2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72">
          <p15:clr>
            <a:srgbClr val="A4A3A4"/>
          </p15:clr>
        </p15:guide>
        <p15:guide id="2" pos="21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3F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4753" autoAdjust="0"/>
  </p:normalViewPr>
  <p:slideViewPr>
    <p:cSldViewPr snapToGrid="0" showGuides="1">
      <p:cViewPr varScale="1">
        <p:scale>
          <a:sx n="96" d="100"/>
          <a:sy n="96" d="100"/>
        </p:scale>
        <p:origin x="1314" y="72"/>
      </p:cViewPr>
      <p:guideLst>
        <p:guide orient="horz" pos="454"/>
        <p:guide orient="horz" pos="4188"/>
        <p:guide pos="24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5" d="100"/>
          <a:sy n="75" d="100"/>
        </p:scale>
        <p:origin x="-3378" y="-102"/>
      </p:cViewPr>
      <p:guideLst>
        <p:guide orient="horz" pos="3172"/>
        <p:guide pos="2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41936A-4DDA-463A-8585-55F230BB15DF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A478C41-B35F-4E3E-A892-C9869D71AA16}">
      <dgm:prSet/>
      <dgm:spPr/>
      <dgm:t>
        <a:bodyPr/>
        <a:lstStyle/>
        <a:p>
          <a:r>
            <a:rPr lang="de-DE" dirty="0"/>
            <a:t>Vorlesungsaal in Anlehnung an OTH Hörsaal </a:t>
          </a:r>
          <a:endParaRPr lang="en-US" dirty="0"/>
        </a:p>
      </dgm:t>
    </dgm:pt>
    <dgm:pt modelId="{06F8CCCB-4922-42F4-989B-A41D86F9F50B}" type="parTrans" cxnId="{8FB3ABDA-35E0-45E7-B197-E2E5FF8D8B95}">
      <dgm:prSet/>
      <dgm:spPr/>
      <dgm:t>
        <a:bodyPr/>
        <a:lstStyle/>
        <a:p>
          <a:endParaRPr lang="en-US"/>
        </a:p>
      </dgm:t>
    </dgm:pt>
    <dgm:pt modelId="{1645BAA9-3CC6-4A06-A346-A82D4062AE72}" type="sibTrans" cxnId="{8FB3ABDA-35E0-45E7-B197-E2E5FF8D8B95}">
      <dgm:prSet/>
      <dgm:spPr/>
      <dgm:t>
        <a:bodyPr/>
        <a:lstStyle/>
        <a:p>
          <a:endParaRPr lang="en-US"/>
        </a:p>
      </dgm:t>
    </dgm:pt>
    <dgm:pt modelId="{9E0B6733-39EE-418E-93A1-86AFC9EE847D}">
      <dgm:prSet/>
      <dgm:spPr/>
      <dgm:t>
        <a:bodyPr/>
        <a:lstStyle/>
        <a:p>
          <a:r>
            <a:rPr lang="de-DE"/>
            <a:t>Futuristisches Design</a:t>
          </a:r>
          <a:endParaRPr lang="en-US"/>
        </a:p>
      </dgm:t>
    </dgm:pt>
    <dgm:pt modelId="{AE71D168-ABAE-4A8B-9F9D-2F3A60013E3D}" type="parTrans" cxnId="{0138ED62-C918-46AC-BAF2-B371DEF747F6}">
      <dgm:prSet/>
      <dgm:spPr/>
      <dgm:t>
        <a:bodyPr/>
        <a:lstStyle/>
        <a:p>
          <a:endParaRPr lang="en-US"/>
        </a:p>
      </dgm:t>
    </dgm:pt>
    <dgm:pt modelId="{CF680B78-A950-46F5-A2A9-53595BC09E8B}" type="sibTrans" cxnId="{0138ED62-C918-46AC-BAF2-B371DEF747F6}">
      <dgm:prSet/>
      <dgm:spPr/>
      <dgm:t>
        <a:bodyPr/>
        <a:lstStyle/>
        <a:p>
          <a:endParaRPr lang="en-US"/>
        </a:p>
      </dgm:t>
    </dgm:pt>
    <dgm:pt modelId="{9C13D835-F3A7-4F58-B787-481D42D9917C}">
      <dgm:prSet/>
      <dgm:spPr/>
      <dgm:t>
        <a:bodyPr/>
        <a:lstStyle/>
        <a:p>
          <a:r>
            <a:rPr lang="de-DE" dirty="0"/>
            <a:t>Einfache geometrische Formen</a:t>
          </a:r>
          <a:endParaRPr lang="en-US" dirty="0"/>
        </a:p>
      </dgm:t>
    </dgm:pt>
    <dgm:pt modelId="{E3F2F1BE-8FC8-4625-B23A-4E7A75C9A12E}" type="parTrans" cxnId="{585D5615-82BD-4726-8243-5D548FC13C8E}">
      <dgm:prSet/>
      <dgm:spPr/>
      <dgm:t>
        <a:bodyPr/>
        <a:lstStyle/>
        <a:p>
          <a:endParaRPr lang="en-US"/>
        </a:p>
      </dgm:t>
    </dgm:pt>
    <dgm:pt modelId="{051496CF-F385-4042-B431-FBB388C78966}" type="sibTrans" cxnId="{585D5615-82BD-4726-8243-5D548FC13C8E}">
      <dgm:prSet/>
      <dgm:spPr/>
      <dgm:t>
        <a:bodyPr/>
        <a:lstStyle/>
        <a:p>
          <a:endParaRPr lang="en-US"/>
        </a:p>
      </dgm:t>
    </dgm:pt>
    <dgm:pt modelId="{2728E356-B678-3040-85D7-134C0087165B}" type="pres">
      <dgm:prSet presAssocID="{F541936A-4DDA-463A-8585-55F230BB15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960F522-CCF3-7544-8DC8-7E1AF12485EE}" type="pres">
      <dgm:prSet presAssocID="{5A478C41-B35F-4E3E-A892-C9869D71AA16}" presName="hierRoot1" presStyleCnt="0"/>
      <dgm:spPr/>
    </dgm:pt>
    <dgm:pt modelId="{E7C8C905-588C-BA49-B957-0029492CD582}" type="pres">
      <dgm:prSet presAssocID="{5A478C41-B35F-4E3E-A892-C9869D71AA16}" presName="composite" presStyleCnt="0"/>
      <dgm:spPr/>
    </dgm:pt>
    <dgm:pt modelId="{1C9D45C2-09BB-6A4B-890F-A402658E2AA9}" type="pres">
      <dgm:prSet presAssocID="{5A478C41-B35F-4E3E-A892-C9869D71AA16}" presName="background" presStyleLbl="node0" presStyleIdx="0" presStyleCnt="3"/>
      <dgm:spPr/>
    </dgm:pt>
    <dgm:pt modelId="{9939C91D-FA03-F444-8095-E0C30A884A61}" type="pres">
      <dgm:prSet presAssocID="{5A478C41-B35F-4E3E-A892-C9869D71AA16}" presName="text" presStyleLbl="fgAcc0" presStyleIdx="0" presStyleCnt="3">
        <dgm:presLayoutVars>
          <dgm:chPref val="3"/>
        </dgm:presLayoutVars>
      </dgm:prSet>
      <dgm:spPr/>
    </dgm:pt>
    <dgm:pt modelId="{8222776A-8F70-B14B-A2EC-272EC86CAC68}" type="pres">
      <dgm:prSet presAssocID="{5A478C41-B35F-4E3E-A892-C9869D71AA16}" presName="hierChild2" presStyleCnt="0"/>
      <dgm:spPr/>
    </dgm:pt>
    <dgm:pt modelId="{EEDC94EB-D58A-D84E-85F8-D103FC9EC406}" type="pres">
      <dgm:prSet presAssocID="{9E0B6733-39EE-418E-93A1-86AFC9EE847D}" presName="hierRoot1" presStyleCnt="0"/>
      <dgm:spPr/>
    </dgm:pt>
    <dgm:pt modelId="{DCE6D5CE-EDEB-4C4A-A721-5DAA5EDC4A22}" type="pres">
      <dgm:prSet presAssocID="{9E0B6733-39EE-418E-93A1-86AFC9EE847D}" presName="composite" presStyleCnt="0"/>
      <dgm:spPr/>
    </dgm:pt>
    <dgm:pt modelId="{C0D71808-AAD4-5547-90B8-BC7D0DA92D14}" type="pres">
      <dgm:prSet presAssocID="{9E0B6733-39EE-418E-93A1-86AFC9EE847D}" presName="background" presStyleLbl="node0" presStyleIdx="1" presStyleCnt="3"/>
      <dgm:spPr/>
    </dgm:pt>
    <dgm:pt modelId="{4EC5F8C0-8AD3-FF4B-BCCE-78BBAB72788E}" type="pres">
      <dgm:prSet presAssocID="{9E0B6733-39EE-418E-93A1-86AFC9EE847D}" presName="text" presStyleLbl="fgAcc0" presStyleIdx="1" presStyleCnt="3">
        <dgm:presLayoutVars>
          <dgm:chPref val="3"/>
        </dgm:presLayoutVars>
      </dgm:prSet>
      <dgm:spPr/>
    </dgm:pt>
    <dgm:pt modelId="{DD801171-FA43-494E-9561-05D3D6781C99}" type="pres">
      <dgm:prSet presAssocID="{9E0B6733-39EE-418E-93A1-86AFC9EE847D}" presName="hierChild2" presStyleCnt="0"/>
      <dgm:spPr/>
    </dgm:pt>
    <dgm:pt modelId="{07D0E6FF-363C-6E48-8723-616B648F1013}" type="pres">
      <dgm:prSet presAssocID="{9C13D835-F3A7-4F58-B787-481D42D9917C}" presName="hierRoot1" presStyleCnt="0"/>
      <dgm:spPr/>
    </dgm:pt>
    <dgm:pt modelId="{3333DC7A-1B73-FF4B-A8E8-711C82B41274}" type="pres">
      <dgm:prSet presAssocID="{9C13D835-F3A7-4F58-B787-481D42D9917C}" presName="composite" presStyleCnt="0"/>
      <dgm:spPr/>
    </dgm:pt>
    <dgm:pt modelId="{B727042B-1D33-0449-936D-D2B86DD5E0B5}" type="pres">
      <dgm:prSet presAssocID="{9C13D835-F3A7-4F58-B787-481D42D9917C}" presName="background" presStyleLbl="node0" presStyleIdx="2" presStyleCnt="3"/>
      <dgm:spPr/>
    </dgm:pt>
    <dgm:pt modelId="{E0612919-51D7-6747-8A10-43B57FA31D35}" type="pres">
      <dgm:prSet presAssocID="{9C13D835-F3A7-4F58-B787-481D42D9917C}" presName="text" presStyleLbl="fgAcc0" presStyleIdx="2" presStyleCnt="3">
        <dgm:presLayoutVars>
          <dgm:chPref val="3"/>
        </dgm:presLayoutVars>
      </dgm:prSet>
      <dgm:spPr/>
    </dgm:pt>
    <dgm:pt modelId="{C5C198C4-C6B5-0C48-899A-04DC17D15682}" type="pres">
      <dgm:prSet presAssocID="{9C13D835-F3A7-4F58-B787-481D42D9917C}" presName="hierChild2" presStyleCnt="0"/>
      <dgm:spPr/>
    </dgm:pt>
  </dgm:ptLst>
  <dgm:cxnLst>
    <dgm:cxn modelId="{585D5615-82BD-4726-8243-5D548FC13C8E}" srcId="{F541936A-4DDA-463A-8585-55F230BB15DF}" destId="{9C13D835-F3A7-4F58-B787-481D42D9917C}" srcOrd="2" destOrd="0" parTransId="{E3F2F1BE-8FC8-4625-B23A-4E7A75C9A12E}" sibTransId="{051496CF-F385-4042-B431-FBB388C78966}"/>
    <dgm:cxn modelId="{D2E7A423-90A6-3B4D-985E-111D13AE5C0E}" type="presOf" srcId="{F541936A-4DDA-463A-8585-55F230BB15DF}" destId="{2728E356-B678-3040-85D7-134C0087165B}" srcOrd="0" destOrd="0" presId="urn:microsoft.com/office/officeart/2005/8/layout/hierarchy1"/>
    <dgm:cxn modelId="{0138ED62-C918-46AC-BAF2-B371DEF747F6}" srcId="{F541936A-4DDA-463A-8585-55F230BB15DF}" destId="{9E0B6733-39EE-418E-93A1-86AFC9EE847D}" srcOrd="1" destOrd="0" parTransId="{AE71D168-ABAE-4A8B-9F9D-2F3A60013E3D}" sibTransId="{CF680B78-A950-46F5-A2A9-53595BC09E8B}"/>
    <dgm:cxn modelId="{DCAA0B9E-9059-E641-9DBA-969C102A3986}" type="presOf" srcId="{9C13D835-F3A7-4F58-B787-481D42D9917C}" destId="{E0612919-51D7-6747-8A10-43B57FA31D35}" srcOrd="0" destOrd="0" presId="urn:microsoft.com/office/officeart/2005/8/layout/hierarchy1"/>
    <dgm:cxn modelId="{E15BC0C0-2365-E34B-B2AC-A0105473B186}" type="presOf" srcId="{5A478C41-B35F-4E3E-A892-C9869D71AA16}" destId="{9939C91D-FA03-F444-8095-E0C30A884A61}" srcOrd="0" destOrd="0" presId="urn:microsoft.com/office/officeart/2005/8/layout/hierarchy1"/>
    <dgm:cxn modelId="{8FB3ABDA-35E0-45E7-B197-E2E5FF8D8B95}" srcId="{F541936A-4DDA-463A-8585-55F230BB15DF}" destId="{5A478C41-B35F-4E3E-A892-C9869D71AA16}" srcOrd="0" destOrd="0" parTransId="{06F8CCCB-4922-42F4-989B-A41D86F9F50B}" sibTransId="{1645BAA9-3CC6-4A06-A346-A82D4062AE72}"/>
    <dgm:cxn modelId="{8A7D8ADC-C843-3441-AB32-386ADF8652D3}" type="presOf" srcId="{9E0B6733-39EE-418E-93A1-86AFC9EE847D}" destId="{4EC5F8C0-8AD3-FF4B-BCCE-78BBAB72788E}" srcOrd="0" destOrd="0" presId="urn:microsoft.com/office/officeart/2005/8/layout/hierarchy1"/>
    <dgm:cxn modelId="{1FB0E4F2-2D1C-2D41-B2F8-61AB987A651B}" type="presParOf" srcId="{2728E356-B678-3040-85D7-134C0087165B}" destId="{7960F522-CCF3-7544-8DC8-7E1AF12485EE}" srcOrd="0" destOrd="0" presId="urn:microsoft.com/office/officeart/2005/8/layout/hierarchy1"/>
    <dgm:cxn modelId="{1D78BAE8-F21D-B149-B501-2043AF9B552E}" type="presParOf" srcId="{7960F522-CCF3-7544-8DC8-7E1AF12485EE}" destId="{E7C8C905-588C-BA49-B957-0029492CD582}" srcOrd="0" destOrd="0" presId="urn:microsoft.com/office/officeart/2005/8/layout/hierarchy1"/>
    <dgm:cxn modelId="{47A5A3BB-BF49-B54C-94D5-4CB9A59BE461}" type="presParOf" srcId="{E7C8C905-588C-BA49-B957-0029492CD582}" destId="{1C9D45C2-09BB-6A4B-890F-A402658E2AA9}" srcOrd="0" destOrd="0" presId="urn:microsoft.com/office/officeart/2005/8/layout/hierarchy1"/>
    <dgm:cxn modelId="{EAE9619D-7C2F-3248-A6E7-67525EACFD06}" type="presParOf" srcId="{E7C8C905-588C-BA49-B957-0029492CD582}" destId="{9939C91D-FA03-F444-8095-E0C30A884A61}" srcOrd="1" destOrd="0" presId="urn:microsoft.com/office/officeart/2005/8/layout/hierarchy1"/>
    <dgm:cxn modelId="{CDD12800-AB25-5F45-9ED8-02B01E561B27}" type="presParOf" srcId="{7960F522-CCF3-7544-8DC8-7E1AF12485EE}" destId="{8222776A-8F70-B14B-A2EC-272EC86CAC68}" srcOrd="1" destOrd="0" presId="urn:microsoft.com/office/officeart/2005/8/layout/hierarchy1"/>
    <dgm:cxn modelId="{3F217B79-F25D-6A49-8E3C-B3A47A8636F2}" type="presParOf" srcId="{2728E356-B678-3040-85D7-134C0087165B}" destId="{EEDC94EB-D58A-D84E-85F8-D103FC9EC406}" srcOrd="1" destOrd="0" presId="urn:microsoft.com/office/officeart/2005/8/layout/hierarchy1"/>
    <dgm:cxn modelId="{CDE85215-5020-AA4B-AF80-68BB3E765BB4}" type="presParOf" srcId="{EEDC94EB-D58A-D84E-85F8-D103FC9EC406}" destId="{DCE6D5CE-EDEB-4C4A-A721-5DAA5EDC4A22}" srcOrd="0" destOrd="0" presId="urn:microsoft.com/office/officeart/2005/8/layout/hierarchy1"/>
    <dgm:cxn modelId="{0C152EBB-0469-8242-93CA-95E07F694965}" type="presParOf" srcId="{DCE6D5CE-EDEB-4C4A-A721-5DAA5EDC4A22}" destId="{C0D71808-AAD4-5547-90B8-BC7D0DA92D14}" srcOrd="0" destOrd="0" presId="urn:microsoft.com/office/officeart/2005/8/layout/hierarchy1"/>
    <dgm:cxn modelId="{3FBDA639-FAAE-8C4F-AA89-60DC57CE2545}" type="presParOf" srcId="{DCE6D5CE-EDEB-4C4A-A721-5DAA5EDC4A22}" destId="{4EC5F8C0-8AD3-FF4B-BCCE-78BBAB72788E}" srcOrd="1" destOrd="0" presId="urn:microsoft.com/office/officeart/2005/8/layout/hierarchy1"/>
    <dgm:cxn modelId="{257BF35C-ABE8-9B47-AD6C-72E06758DD62}" type="presParOf" srcId="{EEDC94EB-D58A-D84E-85F8-D103FC9EC406}" destId="{DD801171-FA43-494E-9561-05D3D6781C99}" srcOrd="1" destOrd="0" presId="urn:microsoft.com/office/officeart/2005/8/layout/hierarchy1"/>
    <dgm:cxn modelId="{D96D2368-BC3B-A848-894E-B5CE9A73B91F}" type="presParOf" srcId="{2728E356-B678-3040-85D7-134C0087165B}" destId="{07D0E6FF-363C-6E48-8723-616B648F1013}" srcOrd="2" destOrd="0" presId="urn:microsoft.com/office/officeart/2005/8/layout/hierarchy1"/>
    <dgm:cxn modelId="{1ED16D01-DA50-AB46-AC48-60FF20BAE065}" type="presParOf" srcId="{07D0E6FF-363C-6E48-8723-616B648F1013}" destId="{3333DC7A-1B73-FF4B-A8E8-711C82B41274}" srcOrd="0" destOrd="0" presId="urn:microsoft.com/office/officeart/2005/8/layout/hierarchy1"/>
    <dgm:cxn modelId="{F4954C66-5719-E249-BAA2-9EDA2C95CDEB}" type="presParOf" srcId="{3333DC7A-1B73-FF4B-A8E8-711C82B41274}" destId="{B727042B-1D33-0449-936D-D2B86DD5E0B5}" srcOrd="0" destOrd="0" presId="urn:microsoft.com/office/officeart/2005/8/layout/hierarchy1"/>
    <dgm:cxn modelId="{0E372D22-DEE0-5246-8380-8B955CA6610B}" type="presParOf" srcId="{3333DC7A-1B73-FF4B-A8E8-711C82B41274}" destId="{E0612919-51D7-6747-8A10-43B57FA31D35}" srcOrd="1" destOrd="0" presId="urn:microsoft.com/office/officeart/2005/8/layout/hierarchy1"/>
    <dgm:cxn modelId="{452BC396-79F0-204B-8747-A9F83BC6E76C}" type="presParOf" srcId="{07D0E6FF-363C-6E48-8723-616B648F1013}" destId="{C5C198C4-C6B5-0C48-899A-04DC17D1568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D45C2-09BB-6A4B-890F-A402658E2AA9}">
      <dsp:nvSpPr>
        <dsp:cNvPr id="0" name=""/>
        <dsp:cNvSpPr/>
      </dsp:nvSpPr>
      <dsp:spPr>
        <a:xfrm>
          <a:off x="0" y="1393542"/>
          <a:ext cx="2251038" cy="14294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39C91D-FA03-F444-8095-E0C30A884A61}">
      <dsp:nvSpPr>
        <dsp:cNvPr id="0" name=""/>
        <dsp:cNvSpPr/>
      </dsp:nvSpPr>
      <dsp:spPr>
        <a:xfrm>
          <a:off x="250115" y="1631151"/>
          <a:ext cx="2251038" cy="14294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Vorlesungsaal in Anlehnung an OTH Hörsaal </a:t>
          </a:r>
          <a:endParaRPr lang="en-US" sz="2400" kern="1200" dirty="0"/>
        </a:p>
      </dsp:txBody>
      <dsp:txXfrm>
        <a:off x="291981" y="1673017"/>
        <a:ext cx="2167306" cy="1345677"/>
      </dsp:txXfrm>
    </dsp:sp>
    <dsp:sp modelId="{C0D71808-AAD4-5547-90B8-BC7D0DA92D14}">
      <dsp:nvSpPr>
        <dsp:cNvPr id="0" name=""/>
        <dsp:cNvSpPr/>
      </dsp:nvSpPr>
      <dsp:spPr>
        <a:xfrm>
          <a:off x="2751269" y="1393542"/>
          <a:ext cx="2251038" cy="14294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EC5F8C0-8AD3-FF4B-BCCE-78BBAB72788E}">
      <dsp:nvSpPr>
        <dsp:cNvPr id="0" name=""/>
        <dsp:cNvSpPr/>
      </dsp:nvSpPr>
      <dsp:spPr>
        <a:xfrm>
          <a:off x="3001384" y="1631151"/>
          <a:ext cx="2251038" cy="14294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Futuristisches Design</a:t>
          </a:r>
          <a:endParaRPr lang="en-US" sz="2400" kern="1200"/>
        </a:p>
      </dsp:txBody>
      <dsp:txXfrm>
        <a:off x="3043250" y="1673017"/>
        <a:ext cx="2167306" cy="1345677"/>
      </dsp:txXfrm>
    </dsp:sp>
    <dsp:sp modelId="{B727042B-1D33-0449-936D-D2B86DD5E0B5}">
      <dsp:nvSpPr>
        <dsp:cNvPr id="0" name=""/>
        <dsp:cNvSpPr/>
      </dsp:nvSpPr>
      <dsp:spPr>
        <a:xfrm>
          <a:off x="5502538" y="1393542"/>
          <a:ext cx="2251038" cy="14294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612919-51D7-6747-8A10-43B57FA31D35}">
      <dsp:nvSpPr>
        <dsp:cNvPr id="0" name=""/>
        <dsp:cNvSpPr/>
      </dsp:nvSpPr>
      <dsp:spPr>
        <a:xfrm>
          <a:off x="5752653" y="1631151"/>
          <a:ext cx="2251038" cy="14294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Einfache geometrische Formen</a:t>
          </a:r>
          <a:endParaRPr lang="en-US" sz="2400" kern="1200" dirty="0"/>
        </a:p>
      </dsp:txBody>
      <dsp:txXfrm>
        <a:off x="5794519" y="1673017"/>
        <a:ext cx="2167306" cy="1345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00363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90950" y="0"/>
            <a:ext cx="2900363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6ED9179-42CE-4B66-AE5B-3021738D3FD1}" type="datetimeFigureOut">
              <a:rPr lang="de-DE"/>
              <a:pPr>
                <a:defRPr/>
              </a:pPr>
              <a:t>02.02.2021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635000"/>
            <a:ext cx="5334000" cy="4000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9925" y="4784725"/>
            <a:ext cx="5353050" cy="453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67863"/>
            <a:ext cx="2900363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90950" y="9567863"/>
            <a:ext cx="2900363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9F0DC6F-D6AA-4F6E-BBDA-A921EDEA433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403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Evtl. sogar kurz auf „sauer werden“ und räumlichen Sound eingehen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F0DC6F-D6AA-4F6E-BBDA-A921EDEA4337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122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F0DC6F-D6AA-4F6E-BBDA-A921EDEA4337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1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Andere Möglichkeit: 1:1 richtige Programmiersprache nachbilden</a:t>
            </a:r>
          </a:p>
          <a:p>
            <a:r>
              <a:rPr lang="de-DE" dirty="0"/>
              <a:t>→ Hier geht es nur um die allgemeinen Programmierfähigkeiten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F0DC6F-D6AA-4F6E-BBDA-A921EDEA4337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23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1346200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6071" y="1828800"/>
            <a:ext cx="8003692" cy="4454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9138" indent="-1762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5525" y="1628775"/>
            <a:ext cx="8003694" cy="1362075"/>
          </a:xfrm>
          <a:prstGeom prst="rect">
            <a:avLst/>
          </a:prstGeom>
        </p:spPr>
        <p:txBody>
          <a:bodyPr/>
          <a:lstStyle>
            <a:lvl1pPr algn="l">
              <a:defRPr sz="4000" b="0" cap="all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5526" y="3000372"/>
            <a:ext cx="800369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5526" y="417647"/>
            <a:ext cx="593407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000" b="0" kern="1200" baseline="0" dirty="0" smtClean="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6070" y="1783643"/>
            <a:ext cx="3888000" cy="44992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tabLst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4375" indent="-1714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99060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6004" y="1783644"/>
            <a:ext cx="3973049" cy="44992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4375" indent="-1714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162050" indent="-2667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tabLst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6947" y="414579"/>
            <a:ext cx="5934075" cy="1179513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4470" y="1663279"/>
            <a:ext cx="38880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4742" y="2305050"/>
            <a:ext cx="3888000" cy="3943350"/>
          </a:xfrm>
          <a:prstGeom prst="rect">
            <a:avLst/>
          </a:prstGeom>
        </p:spPr>
        <p:txBody>
          <a:bodyPr/>
          <a:lstStyle>
            <a:lvl1pPr marL="182563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39750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2788" indent="-173038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079500" indent="-1841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94521" y="1659467"/>
            <a:ext cx="3994426" cy="64558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284793" y="2305050"/>
            <a:ext cx="3994426" cy="3943349"/>
          </a:xfrm>
          <a:prstGeom prst="rect">
            <a:avLst/>
          </a:prstGeo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397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75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079500" indent="-1841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3369" y="417647"/>
            <a:ext cx="5934075" cy="1346200"/>
          </a:xfrm>
          <a:prstGeom prst="rect">
            <a:avLst/>
          </a:prstGeom>
        </p:spPr>
        <p:txBody>
          <a:bodyPr/>
          <a:lstStyle>
            <a:lvl1pPr algn="l">
              <a:defRPr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743" y="1628774"/>
            <a:ext cx="3888000" cy="676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75063" y="1664898"/>
            <a:ext cx="3984699" cy="4583500"/>
          </a:xfrm>
          <a:prstGeom prst="rect">
            <a:avLst/>
          </a:prstGeom>
        </p:spPr>
        <p:txBody>
          <a:bodyPr/>
          <a:lstStyle>
            <a:lvl1pPr marL="182563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1pPr>
            <a:lvl2pPr marL="357188" indent="-174625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2pPr>
            <a:lvl3pPr marL="539750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3pPr>
            <a:lvl4pPr marL="712788" indent="-173038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4pPr>
            <a:lvl5pPr marL="895350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4743" y="2305050"/>
            <a:ext cx="3888000" cy="394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198" y="417646"/>
            <a:ext cx="5934076" cy="833422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60363" y="1628775"/>
            <a:ext cx="7812088" cy="48672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4198" y="1264355"/>
            <a:ext cx="5934076" cy="3199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3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029" name="Titelplatzhalter 1"/>
          <p:cNvSpPr>
            <a:spLocks noGrp="1"/>
          </p:cNvSpPr>
          <p:nvPr>
            <p:ph type="title"/>
          </p:nvPr>
        </p:nvSpPr>
        <p:spPr bwMode="auto">
          <a:xfrm>
            <a:off x="283474" y="418439"/>
            <a:ext cx="593407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3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54000" y="1806222"/>
            <a:ext cx="7918450" cy="447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35375" y="648176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err="1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Projektgruppe</a:t>
            </a:r>
            <a:r>
              <a:rPr lang="en-US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900" dirty="0" err="1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EscapeTheVR</a:t>
            </a:r>
            <a:endParaRPr lang="en-US" sz="900" dirty="0">
              <a:solidFill>
                <a:srgbClr val="F8F8F8"/>
              </a:solidFill>
              <a:latin typeface="Tahoma" pitchFamily="34" charset="0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09.02.2021</a:t>
            </a:r>
            <a:endParaRPr lang="de-DE" sz="900" dirty="0">
              <a:solidFill>
                <a:srgbClr val="F8F8F8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69875" y="6481763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 err="1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EscapeTheVR</a:t>
            </a: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 – AR/VR WS2020/21</a:t>
            </a:r>
          </a:p>
        </p:txBody>
      </p:sp>
      <p:pic>
        <p:nvPicPr>
          <p:cNvPr id="14" name="Grafik 13" descr="Kreis.jpg"/>
          <p:cNvPicPr>
            <a:picLocks noChangeAspect="1"/>
          </p:cNvPicPr>
          <p:nvPr/>
        </p:nvPicPr>
        <p:blipFill>
          <a:blip r:embed="rId9" cstate="print"/>
          <a:srcRect t="6290" r="6384"/>
          <a:stretch>
            <a:fillRect/>
          </a:stretch>
        </p:blipFill>
        <p:spPr bwMode="auto">
          <a:xfrm>
            <a:off x="6788454" y="0"/>
            <a:ext cx="2355546" cy="1472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Logo_OTH-D-Subl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49851" y="357188"/>
            <a:ext cx="1133637" cy="572417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6248400" y="6467894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DA03B6DF-C114-40B9-B051-E7B393DCF349}" type="slidenum">
              <a:rPr lang="de-DE" sz="9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r"/>
              <a:t>‹Nr.›</a:t>
            </a:fld>
            <a:r>
              <a:rPr lang="de-DE" sz="9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von 15</a:t>
            </a:r>
          </a:p>
          <a:p>
            <a:pPr algn="r"/>
            <a:endParaRPr lang="de-DE" sz="9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  <a:p>
            <a:pPr algn="r"/>
            <a:endParaRPr lang="de-DE" sz="9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84" r:id="rId3"/>
    <p:sldLayoutId id="2147483683" r:id="rId4"/>
    <p:sldLayoutId id="2147483682" r:id="rId5"/>
    <p:sldLayoutId id="2147483681" r:id="rId6"/>
    <p:sldLayoutId id="2147483680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9pPr>
    </p:titleStyle>
    <p:bodyStyle>
      <a:lvl1pPr marL="17780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361950" indent="-1841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5397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7175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8953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13525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6pPr>
      <a:lvl7pPr marL="18097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7pPr>
      <a:lvl8pPr marL="22669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8pPr>
      <a:lvl9pPr marL="27241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ieren.wdr.maus.d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84F90-5DAE-410D-A99A-F93C2988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5" y="447027"/>
            <a:ext cx="8003694" cy="1362075"/>
          </a:xfrm>
        </p:spPr>
        <p:txBody>
          <a:bodyPr/>
          <a:lstStyle/>
          <a:p>
            <a:r>
              <a:rPr lang="de-DE" dirty="0">
                <a:latin typeface="+mj-lt"/>
              </a:rPr>
              <a:t>Escape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vr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61A047-8C7B-4F74-8DA1-E81C9D819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525" y="1128064"/>
            <a:ext cx="8003694" cy="509180"/>
          </a:xfrm>
        </p:spPr>
        <p:txBody>
          <a:bodyPr/>
          <a:lstStyle/>
          <a:p>
            <a:r>
              <a:rPr lang="de-DE" dirty="0">
                <a:latin typeface="+mj-lt"/>
              </a:rPr>
              <a:t>AR/VR WS2020/21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B073BF9-1539-49C0-935D-3CD673B08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52"/>
          <a:stretch/>
        </p:blipFill>
        <p:spPr>
          <a:xfrm>
            <a:off x="275525" y="1508915"/>
            <a:ext cx="8592950" cy="483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09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841C972A-FA6A-4483-A36E-E0E5C685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1346200"/>
          </a:xfrm>
        </p:spPr>
        <p:txBody>
          <a:bodyPr/>
          <a:lstStyle/>
          <a:p>
            <a:r>
              <a:rPr lang="de-DE" sz="3200" cap="none" dirty="0"/>
              <a:t>Konzeption des VR Raums 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D4220DD-0924-48DC-93F7-962BB3EFF337}"/>
              </a:ext>
            </a:extLst>
          </p:cNvPr>
          <p:cNvSpPr txBox="1">
            <a:spLocks/>
          </p:cNvSpPr>
          <p:nvPr/>
        </p:nvSpPr>
        <p:spPr bwMode="auto">
          <a:xfrm>
            <a:off x="256071" y="1828800"/>
            <a:ext cx="8003692" cy="4454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lang="de-DE" sz="20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lang="de-DE" sz="14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lang="de-DE" sz="14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lang="de-DE" sz="14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lang="de-DE" sz="14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lang="de-DE" sz="14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lang="de-DE" sz="14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endParaRPr lang="de-DE"/>
          </a:p>
          <a:p>
            <a:endParaRPr lang="de-DE"/>
          </a:p>
          <a:p>
            <a:endParaRPr lang="de-DE"/>
          </a:p>
          <a:p>
            <a:r>
              <a:rPr lang="de-DE"/>
              <a:t>Ansprechpartner im Spiel</a:t>
            </a:r>
            <a:br>
              <a:rPr lang="de-DE"/>
            </a:br>
            <a:endParaRPr lang="de-DE"/>
          </a:p>
          <a:p>
            <a:r>
              <a:rPr lang="de-DE"/>
              <a:t>Sollte ins Gesamtkonzept passen</a:t>
            </a:r>
          </a:p>
          <a:p>
            <a:r>
              <a:rPr lang="de-DE"/>
              <a:t> </a:t>
            </a:r>
          </a:p>
          <a:p>
            <a:r>
              <a:rPr lang="de-DE"/>
              <a:t>Professor P. </a:t>
            </a:r>
            <a:endParaRPr lang="de-DE" dirty="0"/>
          </a:p>
        </p:txBody>
      </p:sp>
      <p:pic>
        <p:nvPicPr>
          <p:cNvPr id="6" name="Inhaltsplatzhalter 3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680B9BA9-39E5-4F18-BAF4-E355AF09F2FA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400" y="1872342"/>
            <a:ext cx="2773363" cy="4367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6393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85EB7B73-5DA0-4C78-B2F7-F66A92DD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47" y="414579"/>
            <a:ext cx="5934075" cy="1179513"/>
          </a:xfrm>
        </p:spPr>
        <p:txBody>
          <a:bodyPr wrap="square" anchor="t">
            <a:normAutofit/>
          </a:bodyPr>
          <a:lstStyle/>
          <a:p>
            <a:r>
              <a:rPr lang="de-DE" sz="3200" cap="none" dirty="0"/>
              <a:t>Rigging</a:t>
            </a:r>
            <a:r>
              <a:rPr lang="de-DE" sz="3200" dirty="0"/>
              <a:t>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E127A23-F3DE-4610-99DF-382A6B938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470" y="1663279"/>
            <a:ext cx="3888000" cy="639762"/>
          </a:xfrm>
        </p:spPr>
        <p:txBody>
          <a:bodyPr/>
          <a:lstStyle/>
          <a:p>
            <a:pPr algn="ctr"/>
            <a:r>
              <a:rPr lang="en-US" dirty="0"/>
              <a:t>3D Modell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Knochen</a:t>
            </a:r>
            <a:endParaRPr lang="en-US" dirty="0"/>
          </a:p>
        </p:txBody>
      </p:sp>
      <p:pic>
        <p:nvPicPr>
          <p:cNvPr id="6" name="Grafik 5" descr="Ein Bild, das drinnen enthält.&#10;&#10;Automatisch generierte Beschreibung">
            <a:extLst>
              <a:ext uri="{FF2B5EF4-FFF2-40B4-BE49-F238E27FC236}">
                <a16:creationId xmlns:a16="http://schemas.microsoft.com/office/drawing/2014/main" id="{E1D13B37-3221-4FB5-822F-AAD5B1844F6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44" y="2305050"/>
            <a:ext cx="2701195" cy="3943350"/>
          </a:xfrm>
          <a:prstGeom prst="rect">
            <a:avLst/>
          </a:prstGeom>
          <a:noFill/>
        </p:spPr>
      </p:pic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04276C82-92BB-43D5-AD06-49306F4FCD98}"/>
              </a:ext>
            </a:extLst>
          </p:cNvPr>
          <p:cNvSpPr txBox="1">
            <a:spLocks/>
          </p:cNvSpPr>
          <p:nvPr/>
        </p:nvSpPr>
        <p:spPr>
          <a:xfrm>
            <a:off x="4284793" y="2305050"/>
            <a:ext cx="3994426" cy="3943349"/>
          </a:xfrm>
          <a:prstGeom prst="rect">
            <a:avLst/>
          </a:prstGeom>
        </p:spPr>
        <p:txBody>
          <a:bodyPr wrap="square" anchor="t">
            <a:normAutofit/>
          </a:bodyPr>
          <a:lstStyle>
            <a:lvl1pPr marL="177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4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3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7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1352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180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22669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2724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r>
              <a:rPr lang="de-DE"/>
              <a:t>Als Grundlage für die Animation notwendig</a:t>
            </a:r>
          </a:p>
          <a:p>
            <a:r>
              <a:rPr lang="de-DE"/>
              <a:t>15 Knochen statt der 200 eines echten Menschen </a:t>
            </a:r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76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B2DD4-3EBE-4F2F-AA5C-CA3D33F8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926481"/>
          </a:xfrm>
        </p:spPr>
        <p:txBody>
          <a:bodyPr/>
          <a:lstStyle/>
          <a:p>
            <a:r>
              <a:rPr lang="de-DE" sz="3200" dirty="0"/>
              <a:t>Elementsteine -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03C0FD-EEB0-4FC7-9103-5B1DEF204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71" y="1343146"/>
            <a:ext cx="8003692" cy="4939758"/>
          </a:xfrm>
        </p:spPr>
        <p:txBody>
          <a:bodyPr/>
          <a:lstStyle/>
          <a:p>
            <a:r>
              <a:rPr lang="de-DE" dirty="0"/>
              <a:t>Unterschiedliche Designs für unterschiedliche Programmierelementtypen</a:t>
            </a:r>
          </a:p>
          <a:p>
            <a:r>
              <a:rPr lang="de-DE" dirty="0"/>
              <a:t>Idee: Spieler soll an der Form des Steins erkennen, um welchen Typen es sich handelt (wenn möglich)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Zudem 3D-Schrift auf den Steinen, um </a:t>
            </a:r>
            <a:r>
              <a:rPr lang="de-DE" dirty="0" err="1"/>
              <a:t>Programmierelementyp</a:t>
            </a:r>
            <a:r>
              <a:rPr lang="de-DE" dirty="0"/>
              <a:t> zu verdeutlichen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DFA8C0A-B84B-BF46-AC8B-3E84954DB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536" y="2052865"/>
            <a:ext cx="2354036" cy="215037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7874900-1D54-464B-B3EF-15DB6F095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536" y="4782335"/>
            <a:ext cx="2354036" cy="16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82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2AAF8-A349-A049-87E2-ACB78B16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748107"/>
          </a:xfrm>
        </p:spPr>
        <p:txBody>
          <a:bodyPr/>
          <a:lstStyle/>
          <a:p>
            <a:r>
              <a:rPr lang="de-DE" sz="3200" dirty="0"/>
              <a:t>Elementsteine – Design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00DFE7-3A95-6F46-86FB-7A1E67BD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71" y="1284514"/>
            <a:ext cx="8003692" cy="4998389"/>
          </a:xfrm>
        </p:spPr>
        <p:txBody>
          <a:bodyPr/>
          <a:lstStyle/>
          <a:p>
            <a:r>
              <a:rPr lang="de-DE" dirty="0"/>
              <a:t>Programmierelementtypen, die zusammengehören, sollen auch als zusammengehörig dargestellt werden </a:t>
            </a:r>
          </a:p>
          <a:p>
            <a:r>
              <a:rPr lang="de-DE" dirty="0"/>
              <a:t>Beispiel: Ein </a:t>
            </a:r>
            <a:r>
              <a:rPr lang="de-DE" dirty="0" err="1"/>
              <a:t>Interval</a:t>
            </a:r>
            <a:r>
              <a:rPr lang="de-DE" dirty="0"/>
              <a:t> benötigt zwei </a:t>
            </a:r>
            <a:r>
              <a:rPr lang="de-DE" dirty="0" err="1"/>
              <a:t>Number</a:t>
            </a:r>
            <a:r>
              <a:rPr lang="de-DE" dirty="0"/>
              <a:t>-Werte, die den Start- und Endwert des Intervalls festlegen</a:t>
            </a:r>
          </a:p>
          <a:p>
            <a:pPr lvl="1"/>
            <a:r>
              <a:rPr lang="de-DE" dirty="0"/>
              <a:t>Deshalb sind die Steine so konzipiert, dass die beiden </a:t>
            </a:r>
            <a:r>
              <a:rPr lang="de-DE" dirty="0" err="1"/>
              <a:t>Number</a:t>
            </a:r>
            <a:r>
              <a:rPr lang="de-DE" dirty="0"/>
              <a:t>-Steine pfeiltechnisch in den </a:t>
            </a:r>
            <a:r>
              <a:rPr lang="de-DE" dirty="0" err="1"/>
              <a:t>Interval</a:t>
            </a:r>
            <a:r>
              <a:rPr lang="de-DE" dirty="0"/>
              <a:t>-Stein hineinpassen (wie bei einem Puzzle)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Um das darstellen zu können, wurden die Steine einzeln modelliert und zusätzlich eine „zusammengeschweißte“ Variante designt</a:t>
            </a:r>
          </a:p>
          <a:p>
            <a:pPr lvl="1"/>
            <a:r>
              <a:rPr lang="de-DE" dirty="0"/>
              <a:t>Somit kann, nachdem die beiden </a:t>
            </a:r>
            <a:r>
              <a:rPr lang="de-DE" dirty="0" err="1"/>
              <a:t>Number</a:t>
            </a:r>
            <a:r>
              <a:rPr lang="de-DE" dirty="0"/>
              <a:t>-Steine und der </a:t>
            </a:r>
            <a:r>
              <a:rPr lang="de-DE" dirty="0" err="1"/>
              <a:t>Interval</a:t>
            </a:r>
            <a:r>
              <a:rPr lang="de-DE" dirty="0"/>
              <a:t>-Stein an das Gameboard geworfen wurde, der generierte zusammengesetzte Stein erscheinen und der Spieler erkennt die Zugehörigkeit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9AD7CE-59DC-A148-9644-44B0E2B78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06" y="3080657"/>
            <a:ext cx="3479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0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D80BB-2559-904D-9EAE-B0925C84F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856965"/>
          </a:xfrm>
        </p:spPr>
        <p:txBody>
          <a:bodyPr/>
          <a:lstStyle/>
          <a:p>
            <a:r>
              <a:rPr lang="de-DE" sz="3200" dirty="0"/>
              <a:t>Elementsteine -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F7864-43AB-F84D-B346-7ADAF4D53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71" y="1121230"/>
            <a:ext cx="8003692" cy="5161674"/>
          </a:xfrm>
        </p:spPr>
        <p:txBody>
          <a:bodyPr/>
          <a:lstStyle/>
          <a:p>
            <a:r>
              <a:rPr lang="de-DE" dirty="0"/>
              <a:t>Gleiches gilt für den Variablen-Stein: Dieser hat zwar nur eine Einkerbung, da der Funktion nur eine Variable zugeordnet wird, diese kann aber ein </a:t>
            </a:r>
            <a:r>
              <a:rPr lang="de-DE" dirty="0" err="1"/>
              <a:t>Bool</a:t>
            </a:r>
            <a:r>
              <a:rPr lang="de-DE" dirty="0"/>
              <a:t>-, </a:t>
            </a:r>
            <a:r>
              <a:rPr lang="de-DE" dirty="0" err="1"/>
              <a:t>Number</a:t>
            </a:r>
            <a:r>
              <a:rPr lang="de-DE" dirty="0"/>
              <a:t>- oder </a:t>
            </a:r>
            <a:r>
              <a:rPr lang="de-DE" dirty="0" err="1"/>
              <a:t>Textwert</a:t>
            </a:r>
            <a:r>
              <a:rPr lang="de-DE" dirty="0"/>
              <a:t> sein </a:t>
            </a:r>
          </a:p>
          <a:p>
            <a:r>
              <a:rPr lang="de-DE" dirty="0"/>
              <a:t>Deshalb wurden hier </a:t>
            </a:r>
            <a:r>
              <a:rPr lang="de-DE" dirty="0" err="1"/>
              <a:t>Bool</a:t>
            </a:r>
            <a:r>
              <a:rPr lang="de-DE" dirty="0"/>
              <a:t>-, </a:t>
            </a:r>
            <a:r>
              <a:rPr lang="de-DE" dirty="0" err="1"/>
              <a:t>Number</a:t>
            </a:r>
            <a:r>
              <a:rPr lang="de-DE" dirty="0"/>
              <a:t>- und Text-Stein in der gleichen Form und im gleichen Design erstellt</a:t>
            </a:r>
          </a:p>
          <a:p>
            <a:r>
              <a:rPr lang="de-DE" dirty="0"/>
              <a:t>Zudem sind auch hier alle Steine einzeln </a:t>
            </a:r>
            <a:r>
              <a:rPr lang="de-DE" dirty="0" err="1"/>
              <a:t>modeliert</a:t>
            </a:r>
            <a:r>
              <a:rPr lang="de-DE" dirty="0"/>
              <a:t> und zusätzlich die zusammengefügten Varianten designt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07D37F8-E1C2-E041-9687-DE2ADAB4C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68" y="4724400"/>
            <a:ext cx="2152418" cy="13589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3022465-48CC-514D-BD0C-2B053771B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718" y="3064502"/>
            <a:ext cx="1971221" cy="20605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270CE0E-B0DF-3443-89FF-C092C2B9F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8" y="3410691"/>
            <a:ext cx="3373664" cy="163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2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48F17-2606-E344-AA8B-DE2D0819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813422"/>
          </a:xfrm>
        </p:spPr>
        <p:txBody>
          <a:bodyPr/>
          <a:lstStyle/>
          <a:p>
            <a:r>
              <a:rPr lang="de-DE" sz="3200" dirty="0"/>
              <a:t>Einrichtung – Design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C6B6E7-C52C-CD41-861A-28809C434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71" y="1153886"/>
            <a:ext cx="8003692" cy="5129017"/>
          </a:xfrm>
        </p:spPr>
        <p:txBody>
          <a:bodyPr/>
          <a:lstStyle/>
          <a:p>
            <a:r>
              <a:rPr lang="de-DE" dirty="0"/>
              <a:t>Bei der Einrichtung wurde wie bei der Umgebung auf einen futuristischen Stil geachtet</a:t>
            </a:r>
          </a:p>
          <a:p>
            <a:r>
              <a:rPr lang="de-DE" dirty="0"/>
              <a:t>Ein Tisch, der mit vielen Ecken und Kanten modelliert ist, und mit dem Material Glas versehen ist, </a:t>
            </a:r>
          </a:p>
        </p:txBody>
      </p:sp>
    </p:spTree>
    <p:extLst>
      <p:ext uri="{BB962C8B-B14F-4D97-AF65-F5344CB8AC3E}">
        <p14:creationId xmlns:p14="http://schemas.microsoft.com/office/powerpoint/2010/main" val="4280997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B2DD4-3EBE-4F2F-AA5C-CA3D33F8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901148"/>
          </a:xfrm>
        </p:spPr>
        <p:txBody>
          <a:bodyPr/>
          <a:lstStyle/>
          <a:p>
            <a:r>
              <a:rPr lang="de-DE" sz="3200" dirty="0"/>
              <a:t>Funktion des Dozenten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03C0FD-EEB0-4FC7-9103-5B1DEF204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71" y="1640542"/>
            <a:ext cx="5207620" cy="4642362"/>
          </a:xfrm>
        </p:spPr>
        <p:txBody>
          <a:bodyPr>
            <a:normAutofit lnSpcReduction="10000"/>
          </a:bodyPr>
          <a:lstStyle/>
          <a:p>
            <a:r>
              <a:rPr lang="de-DE" sz="2000" dirty="0">
                <a:latin typeface="+mn-lt"/>
              </a:rPr>
              <a:t>Start: Erklärung des Spielprinzips</a:t>
            </a:r>
          </a:p>
          <a:p>
            <a:r>
              <a:rPr lang="de-DE" sz="2000" dirty="0">
                <a:latin typeface="+mn-lt"/>
              </a:rPr>
              <a:t>Ansprechpartner</a:t>
            </a:r>
          </a:p>
          <a:p>
            <a:pPr marL="0" indent="0">
              <a:buNone/>
            </a:pPr>
            <a:r>
              <a:rPr lang="de-DE" sz="2000" dirty="0">
                <a:latin typeface="+mn-lt"/>
              </a:rPr>
              <a:t>→ Unterstützt / gibt Hilfestellung</a:t>
            </a:r>
          </a:p>
          <a:p>
            <a:pPr marL="0" indent="0">
              <a:buNone/>
            </a:pPr>
            <a:endParaRPr lang="de-DE" sz="2000" dirty="0">
              <a:latin typeface="+mn-lt"/>
            </a:endParaRPr>
          </a:p>
          <a:p>
            <a:pPr marL="0" indent="0">
              <a:buNone/>
            </a:pPr>
            <a:r>
              <a:rPr lang="de-DE" sz="2000" dirty="0">
                <a:latin typeface="+mn-lt"/>
              </a:rPr>
              <a:t>Zwei Verschiedene Arten von Hinweisen:</a:t>
            </a:r>
          </a:p>
          <a:p>
            <a:r>
              <a:rPr lang="de-DE" sz="2000" dirty="0">
                <a:latin typeface="+mn-lt"/>
              </a:rPr>
              <a:t>Hinweise zum Levelablauf</a:t>
            </a:r>
          </a:p>
          <a:p>
            <a:pPr marL="0" indent="0">
              <a:buNone/>
            </a:pPr>
            <a:r>
              <a:rPr lang="de-DE" sz="2000" dirty="0">
                <a:latin typeface="+mn-lt"/>
              </a:rPr>
              <a:t>→ Betätigung des Buttons am Pult</a:t>
            </a:r>
          </a:p>
          <a:p>
            <a:r>
              <a:rPr lang="de-DE" sz="2000" dirty="0">
                <a:latin typeface="+mn-lt"/>
              </a:rPr>
              <a:t>Hinweise / Erklärungen zu einzelnen Bausteinen</a:t>
            </a:r>
          </a:p>
          <a:p>
            <a:pPr marL="0" indent="0">
              <a:buNone/>
            </a:pPr>
            <a:r>
              <a:rPr lang="de-DE" sz="2000" dirty="0">
                <a:latin typeface="+mn-lt"/>
              </a:rPr>
              <a:t>→ Durch „überreichen“ des Bausteins</a:t>
            </a:r>
          </a:p>
          <a:p>
            <a:pPr marL="0" indent="0">
              <a:buNone/>
            </a:pPr>
            <a:endParaRPr lang="de-DE" sz="2000" dirty="0">
              <a:latin typeface="+mn-lt"/>
            </a:endParaRPr>
          </a:p>
          <a:p>
            <a:pPr marL="0" indent="0">
              <a:buNone/>
            </a:pPr>
            <a:r>
              <a:rPr lang="de-DE" sz="2000" dirty="0">
                <a:latin typeface="+mn-lt"/>
              </a:rPr>
              <a:t>→ Parallelen zum „echten“ Lehrer/Dozenten verstärken Aspekt der virtuellen Realität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927B1D-11F1-4D80-87CA-92D784D08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795" y="4301660"/>
            <a:ext cx="2548029" cy="151979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F70F0A0-2476-4C56-8203-6CAD0AFF7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691" y="1640542"/>
            <a:ext cx="3424238" cy="23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77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A3CC2-B3D5-41D3-B74E-C70194AC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1004632"/>
          </a:xfrm>
        </p:spPr>
        <p:txBody>
          <a:bodyPr/>
          <a:lstStyle/>
          <a:p>
            <a:r>
              <a:rPr lang="de-DE" sz="3200" dirty="0"/>
              <a:t>Parallelen zur realen Welt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6DAA5A-3845-4425-AAD6-2845A38D6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71" y="1311966"/>
            <a:ext cx="4912277" cy="2133469"/>
          </a:xfrm>
        </p:spPr>
        <p:txBody>
          <a:bodyPr>
            <a:normAutofit lnSpcReduction="10000"/>
          </a:bodyPr>
          <a:lstStyle/>
          <a:p>
            <a:r>
              <a:rPr lang="de-DE" sz="2000" dirty="0">
                <a:latin typeface="+mn-lt"/>
              </a:rPr>
              <a:t>Einbringen von spielerischen Elementen</a:t>
            </a:r>
          </a:p>
          <a:p>
            <a:r>
              <a:rPr lang="de-DE" sz="2000" dirty="0">
                <a:latin typeface="+mn-lt"/>
              </a:rPr>
              <a:t>Konfrontieren mit Problemen, die gelöst werden müssen, um weiter zu kommen</a:t>
            </a:r>
          </a:p>
          <a:p>
            <a:pPr marL="180975" lvl="1" indent="0">
              <a:buNone/>
            </a:pPr>
            <a:r>
              <a:rPr lang="de-DE" sz="2000" dirty="0">
                <a:latin typeface="+mn-lt"/>
              </a:rPr>
              <a:t>→ Anlehnung an Escape Rooms</a:t>
            </a:r>
          </a:p>
          <a:p>
            <a:endParaRPr lang="de-DE" sz="2000" dirty="0">
              <a:latin typeface="+mn-lt"/>
            </a:endParaRPr>
          </a:p>
          <a:p>
            <a:r>
              <a:rPr lang="de-DE" sz="2000" dirty="0">
                <a:latin typeface="+mn-lt"/>
              </a:rPr>
              <a:t>Bausteine müssen erst gefunden werden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B5FCC6-AB5A-4117-BC37-0FEC63D8B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280" y="1421296"/>
            <a:ext cx="3551649" cy="2024139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D69D3-E71A-4D6B-A448-D1FC2CD1A462}"/>
              </a:ext>
            </a:extLst>
          </p:cNvPr>
          <p:cNvSpPr txBox="1">
            <a:spLocks/>
          </p:cNvSpPr>
          <p:nvPr/>
        </p:nvSpPr>
        <p:spPr bwMode="auto">
          <a:xfrm>
            <a:off x="275526" y="3617330"/>
            <a:ext cx="5060754" cy="262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80975" indent="-180975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0975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42925" indent="-180975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9138" indent="-1762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80975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1352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180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22669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2724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r>
              <a:rPr lang="de-DE" sz="2000" dirty="0" err="1">
                <a:latin typeface="+mn-lt"/>
              </a:rPr>
              <a:t>Minigames</a:t>
            </a:r>
            <a:endParaRPr lang="de-DE" sz="2000" dirty="0">
              <a:latin typeface="+mn-lt"/>
            </a:endParaRPr>
          </a:p>
          <a:p>
            <a:pPr lvl="1"/>
            <a:r>
              <a:rPr lang="de-DE" sz="2000" dirty="0">
                <a:latin typeface="+mn-lt"/>
              </a:rPr>
              <a:t>Werfen auf Zielscheibe, um neuen Baustein zu erhalten</a:t>
            </a:r>
          </a:p>
          <a:p>
            <a:pPr lvl="1"/>
            <a:r>
              <a:rPr lang="de-DE" sz="2000" dirty="0">
                <a:latin typeface="+mn-lt"/>
              </a:rPr>
              <a:t>Hochrutschen des Spielbretts</a:t>
            </a:r>
          </a:p>
          <a:p>
            <a:pPr marL="361950" lvl="2" indent="0">
              <a:buNone/>
            </a:pPr>
            <a:r>
              <a:rPr lang="de-DE" sz="2000" dirty="0">
                <a:latin typeface="+mn-lt"/>
              </a:rPr>
              <a:t>→ Möglichkeiten in der VR entdecken</a:t>
            </a:r>
          </a:p>
          <a:p>
            <a:pPr lvl="1"/>
            <a:r>
              <a:rPr lang="de-DE" sz="2000" dirty="0">
                <a:latin typeface="+mn-lt"/>
              </a:rPr>
              <a:t>Zusammenbauen von Bausteinen, bevor sie benutzt werden können</a:t>
            </a:r>
          </a:p>
          <a:p>
            <a:pPr marL="0" indent="0">
              <a:buFont typeface="Arial" pitchFamily="34" charset="0"/>
              <a:buNone/>
            </a:pPr>
            <a:endParaRPr lang="de-DE" dirty="0"/>
          </a:p>
          <a:p>
            <a:pPr marL="0" indent="0">
              <a:buFont typeface="Arial" pitchFamily="34" charset="0"/>
              <a:buNone/>
            </a:pPr>
            <a:endParaRPr lang="de-DE" dirty="0"/>
          </a:p>
          <a:p>
            <a:pPr marL="0" indent="0">
              <a:buFont typeface="Arial" pitchFamily="34" charset="0"/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5F9C5C6-F348-4C92-B765-F61B2EAA3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280" y="3793975"/>
            <a:ext cx="3551648" cy="226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56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AF177-EB7F-420F-A7AB-CE44222E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Hier </a:t>
            </a:r>
            <a:r>
              <a:rPr lang="de-DE" dirty="0" err="1"/>
              <a:t>dennis</a:t>
            </a:r>
            <a:r>
              <a:rPr lang="de-DE" dirty="0"/>
              <a:t> und </a:t>
            </a:r>
            <a:r>
              <a:rPr lang="de-DE" dirty="0" err="1"/>
              <a:t>lukas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89A08D-6D83-47AE-9123-FB17C8599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20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8112CC3A-BC0A-4AA1-8B1F-89506EA8C18C}"/>
              </a:ext>
            </a:extLst>
          </p:cNvPr>
          <p:cNvSpPr txBox="1">
            <a:spLocks/>
          </p:cNvSpPr>
          <p:nvPr/>
        </p:nvSpPr>
        <p:spPr bwMode="auto">
          <a:xfrm>
            <a:off x="295278" y="464619"/>
            <a:ext cx="9071640" cy="9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de-DE" sz="3200" kern="0" dirty="0"/>
              <a:t>Aufgetretene Probleme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57CC02C3-FC0D-49A2-BDC2-4F2E339E2375}"/>
              </a:ext>
            </a:extLst>
          </p:cNvPr>
          <p:cNvSpPr txBox="1">
            <a:spLocks/>
          </p:cNvSpPr>
          <p:nvPr/>
        </p:nvSpPr>
        <p:spPr bwMode="auto">
          <a:xfrm>
            <a:off x="295278" y="1411058"/>
            <a:ext cx="8553444" cy="478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7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4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3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7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1352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180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22669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2724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pPr hangingPunct="0"/>
            <a:r>
              <a:rPr lang="de-DE" sz="3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</a:rPr>
              <a:t>Entwicklung für VR-System ohne eigene Testmöglichkeit</a:t>
            </a:r>
          </a:p>
          <a:p>
            <a:pPr hangingPunct="0"/>
            <a:r>
              <a:rPr lang="de-DE" sz="3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</a:rPr>
              <a:t>Limitierung auf eine korrekte Lösung</a:t>
            </a:r>
          </a:p>
          <a:p>
            <a:pPr hangingPunct="0"/>
            <a:r>
              <a:rPr lang="de-DE" sz="3200" dirty="0"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</a:rPr>
              <a:t>Unerwartetes Verhalten durch Unity Eventsystem</a:t>
            </a:r>
            <a:endParaRPr lang="de-DE" sz="32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+mn-lt"/>
              <a:ea typeface="Microsoft YaHei" pitchFamily="2"/>
              <a:cs typeface="Arial" pitchFamily="2"/>
            </a:endParaRPr>
          </a:p>
          <a:p>
            <a:endParaRPr lang="de-DE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455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6BA6E06-B486-498D-A0E2-93829B8AB712}"/>
              </a:ext>
            </a:extLst>
          </p:cNvPr>
          <p:cNvSpPr txBox="1">
            <a:spLocks/>
          </p:cNvSpPr>
          <p:nvPr/>
        </p:nvSpPr>
        <p:spPr bwMode="auto">
          <a:xfrm>
            <a:off x="563634" y="345350"/>
            <a:ext cx="9071640" cy="121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de-DE" sz="3200" kern="0" dirty="0"/>
              <a:t>Motivation</a:t>
            </a:r>
            <a:endParaRPr lang="de-DE" sz="2400" kern="0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5AF30F1F-DB0C-4E39-A4BD-A4F00B96082D}"/>
              </a:ext>
            </a:extLst>
          </p:cNvPr>
          <p:cNvSpPr txBox="1">
            <a:spLocks/>
          </p:cNvSpPr>
          <p:nvPr/>
        </p:nvSpPr>
        <p:spPr bwMode="auto">
          <a:xfrm>
            <a:off x="275635" y="1172816"/>
            <a:ext cx="4004727" cy="491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7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4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3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7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1352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180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22669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2724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r>
              <a:rPr lang="de-DE" sz="2400" dirty="0">
                <a:latin typeface="+mn-lt"/>
              </a:rPr>
              <a:t>Digitalisierung der Schulen / des Lernens:</a:t>
            </a:r>
          </a:p>
          <a:p>
            <a:r>
              <a:rPr lang="de-DE" sz="2400" dirty="0">
                <a:latin typeface="+mn-lt"/>
              </a:rPr>
              <a:t>Digitalpakt: 5 Mrd. €</a:t>
            </a:r>
          </a:p>
          <a:p>
            <a:r>
              <a:rPr lang="de-DE" sz="2400" dirty="0">
                <a:latin typeface="+mn-lt"/>
              </a:rPr>
              <a:t>Corona → Tele-Unterricht</a:t>
            </a:r>
          </a:p>
          <a:p>
            <a:r>
              <a:rPr lang="de-DE" sz="2400" dirty="0" err="1">
                <a:latin typeface="+mn-lt"/>
              </a:rPr>
              <a:t>Gameification</a:t>
            </a:r>
            <a:r>
              <a:rPr lang="de-DE" sz="2400" dirty="0">
                <a:latin typeface="+mn-lt"/>
              </a:rPr>
              <a:t> des Lernens: z.B. Sprachlern-Apps</a:t>
            </a:r>
          </a:p>
          <a:p>
            <a:endParaRPr lang="de-DE" sz="2400" dirty="0">
              <a:latin typeface="+mn-lt"/>
            </a:endParaRP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12CB36D0-C2DD-4C6C-BCC1-CB0D4F8816EE}"/>
              </a:ext>
            </a:extLst>
          </p:cNvPr>
          <p:cNvSpPr txBox="1">
            <a:spLocks/>
          </p:cNvSpPr>
          <p:nvPr/>
        </p:nvSpPr>
        <p:spPr bwMode="auto">
          <a:xfrm>
            <a:off x="4439388" y="1172816"/>
            <a:ext cx="4428977" cy="491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7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4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3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7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1352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180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22669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2724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pPr hangingPunct="0"/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</a:rPr>
              <a:t>Fähigkeit zu Programmieren immer wichtiger als Berufsqualifikation:</a:t>
            </a:r>
          </a:p>
          <a:p>
            <a:pPr hangingPunct="0"/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</a:rPr>
              <a:t>Programmierkurse schon für Kinder</a:t>
            </a:r>
          </a:p>
          <a:p>
            <a:pPr hangingPunct="0"/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</a:rPr>
              <a:t>Bald in der Grundschule?</a:t>
            </a:r>
          </a:p>
          <a:p>
            <a:endParaRPr lang="de-DE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480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B498C23-D287-4533-8D64-F225FD6454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02123" y="198782"/>
            <a:ext cx="5830929" cy="46967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Untertitel 2">
            <a:extLst>
              <a:ext uri="{FF2B5EF4-FFF2-40B4-BE49-F238E27FC236}">
                <a16:creationId xmlns:a16="http://schemas.microsoft.com/office/drawing/2014/main" id="{A39602CE-4725-4DB8-8CF6-A9ED90D68AB5}"/>
              </a:ext>
            </a:extLst>
          </p:cNvPr>
          <p:cNvSpPr txBox="1">
            <a:spLocks/>
          </p:cNvSpPr>
          <p:nvPr/>
        </p:nvSpPr>
        <p:spPr bwMode="auto">
          <a:xfrm>
            <a:off x="202123" y="4901008"/>
            <a:ext cx="5108713" cy="1844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7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4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3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7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1352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180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22669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2724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pPr hangingPunct="0"/>
            <a:endParaRPr lang="de-DE" sz="24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+mn-lt"/>
              <a:ea typeface="Microsoft YaHei" pitchFamily="2"/>
              <a:cs typeface="Arial" pitchFamily="2"/>
            </a:endParaRPr>
          </a:p>
          <a:p>
            <a:pPr hangingPunct="0"/>
            <a:r>
              <a:rPr lang="de-DE" sz="20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</a:rPr>
              <a:t>Programmieren für Kinder ab 8 J.</a:t>
            </a:r>
          </a:p>
          <a:p>
            <a:pPr hangingPunct="0"/>
            <a:r>
              <a:rPr lang="de-DE" sz="20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</a:rPr>
              <a:t>Beliebte Kindersendung</a:t>
            </a:r>
          </a:p>
          <a:p>
            <a:pPr hangingPunct="0"/>
            <a:r>
              <a:rPr lang="de-DE" sz="20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</a:rPr>
              <a:t>Öffentlich Rechtliches Fernsehen</a:t>
            </a:r>
          </a:p>
          <a:p>
            <a:pPr hangingPunct="0"/>
            <a:r>
              <a:rPr lang="de-DE" sz="1600" dirty="0"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  <a:hlinkClick r:id="rId3"/>
              </a:rPr>
              <a:t>https://programmieren.wdr.maus.de</a:t>
            </a:r>
            <a:endParaRPr lang="de-DE" sz="1600" dirty="0">
              <a:highlight>
                <a:scrgbClr r="0" g="0" b="0">
                  <a:alpha val="0"/>
                </a:scrgbClr>
              </a:highlight>
              <a:latin typeface="+mn-lt"/>
              <a:ea typeface="Microsoft YaHei" pitchFamily="2"/>
              <a:cs typeface="Arial" pitchFamily="2"/>
            </a:endParaRPr>
          </a:p>
          <a:p>
            <a:pPr hangingPunct="0"/>
            <a:endParaRPr lang="de-DE" sz="24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+mn-lt"/>
              <a:ea typeface="Microsoft YaHei" pitchFamily="2"/>
              <a:cs typeface="Arial" pitchFamily="2"/>
            </a:endParaRPr>
          </a:p>
          <a:p>
            <a:endParaRPr lang="de-DE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242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4594D5C-6DEF-4E3D-BAB5-AA464C0BC67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32239" y="1565827"/>
            <a:ext cx="8679522" cy="4358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77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3E75E26-D990-44BF-A849-FFCFEFA4775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4077" y="2448938"/>
            <a:ext cx="6989855" cy="393198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BFD7C168-03B0-46CA-9F21-B6F94CBB1B37}"/>
              </a:ext>
            </a:extLst>
          </p:cNvPr>
          <p:cNvSpPr txBox="1">
            <a:spLocks/>
          </p:cNvSpPr>
          <p:nvPr/>
        </p:nvSpPr>
        <p:spPr bwMode="auto">
          <a:xfrm>
            <a:off x="224077" y="364664"/>
            <a:ext cx="9071640" cy="9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ts val="1417"/>
              </a:spcBef>
            </a:pPr>
            <a:r>
              <a:rPr lang="de-DE" sz="2400" kern="0" dirty="0"/>
              <a:t>„</a:t>
            </a:r>
            <a:r>
              <a:rPr lang="de-DE" sz="2400" kern="0" dirty="0" err="1"/>
              <a:t>HumanResourceMachine</a:t>
            </a:r>
            <a:r>
              <a:rPr lang="de-DE" sz="2400" kern="0" dirty="0"/>
              <a:t>“ von Tomorrow Corporation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1B12A333-032F-4E70-9E29-3493EB187461}"/>
              </a:ext>
            </a:extLst>
          </p:cNvPr>
          <p:cNvSpPr txBox="1">
            <a:spLocks/>
          </p:cNvSpPr>
          <p:nvPr/>
        </p:nvSpPr>
        <p:spPr bwMode="auto">
          <a:xfrm>
            <a:off x="304904" y="1311104"/>
            <a:ext cx="7020235" cy="350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7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4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3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7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1352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180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22669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2724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pPr>
              <a:buSzPct val="45000"/>
              <a:buFont typeface="StarSymbol"/>
              <a:buChar char="●"/>
            </a:pPr>
            <a:r>
              <a:rPr lang="de-DE" sz="2400" dirty="0">
                <a:latin typeface="+mn-lt"/>
              </a:rPr>
              <a:t>Spielerischer Programmierkurs</a:t>
            </a:r>
          </a:p>
          <a:p>
            <a:pPr>
              <a:buSzPct val="45000"/>
              <a:buFont typeface="StarSymbol"/>
              <a:buChar char="●"/>
            </a:pPr>
            <a:r>
              <a:rPr lang="de-DE" sz="2400" dirty="0">
                <a:latin typeface="+mn-lt"/>
              </a:rPr>
              <a:t>„</a:t>
            </a:r>
            <a:r>
              <a:rPr lang="de-DE" sz="2400" dirty="0" err="1">
                <a:latin typeface="+mn-lt"/>
              </a:rPr>
              <a:t>programming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is</a:t>
            </a:r>
            <a:r>
              <a:rPr lang="de-DE" sz="2400" dirty="0">
                <a:latin typeface="+mn-lt"/>
              </a:rPr>
              <a:t> just puzzle </a:t>
            </a:r>
            <a:r>
              <a:rPr lang="de-DE" sz="2400" dirty="0" err="1">
                <a:latin typeface="+mn-lt"/>
              </a:rPr>
              <a:t>solving</a:t>
            </a:r>
            <a:r>
              <a:rPr lang="de-DE" sz="2400" dirty="0">
                <a:latin typeface="+mn-lt"/>
              </a:rPr>
              <a:t>“</a:t>
            </a:r>
          </a:p>
          <a:p>
            <a:pPr>
              <a:buSzPct val="45000"/>
              <a:buFont typeface="StarSymbol"/>
              <a:buChar char="●"/>
            </a:pPr>
            <a:r>
              <a:rPr lang="de-DE" sz="1000" dirty="0">
                <a:latin typeface="+mn-lt"/>
              </a:rPr>
              <a:t>https://tomorrowcorporation.com/blog/wp-content/themes/tcTheme2/images/hrm/screenshots/hrm_03.png</a:t>
            </a:r>
          </a:p>
        </p:txBody>
      </p:sp>
    </p:spTree>
    <p:extLst>
      <p:ext uri="{BB962C8B-B14F-4D97-AF65-F5344CB8AC3E}">
        <p14:creationId xmlns:p14="http://schemas.microsoft.com/office/powerpoint/2010/main" val="168169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4DA5285-4EFC-4D32-9A33-7DA48D850D95}"/>
              </a:ext>
            </a:extLst>
          </p:cNvPr>
          <p:cNvSpPr txBox="1">
            <a:spLocks/>
          </p:cNvSpPr>
          <p:nvPr/>
        </p:nvSpPr>
        <p:spPr bwMode="auto">
          <a:xfrm>
            <a:off x="275526" y="416664"/>
            <a:ext cx="9071640" cy="9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de-DE" sz="3200" kern="0" dirty="0"/>
              <a:t>Konzept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1F234781-0E2F-4E39-B0D7-1C48E3D9E5BF}"/>
              </a:ext>
            </a:extLst>
          </p:cNvPr>
          <p:cNvSpPr txBox="1">
            <a:spLocks/>
          </p:cNvSpPr>
          <p:nvPr/>
        </p:nvSpPr>
        <p:spPr bwMode="auto">
          <a:xfrm>
            <a:off x="275526" y="1649896"/>
            <a:ext cx="8590178" cy="461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7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4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3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7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1352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180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22669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2724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pPr>
              <a:buSzPct val="45000"/>
              <a:buFont typeface="StarSymbol"/>
              <a:buChar char="●"/>
            </a:pPr>
            <a:r>
              <a:rPr lang="de-DE" sz="3200" dirty="0">
                <a:latin typeface="+mn-lt"/>
              </a:rPr>
              <a:t>Levelbasierter VR-</a:t>
            </a:r>
            <a:r>
              <a:rPr lang="de-DE" sz="3200" dirty="0" err="1">
                <a:latin typeface="+mn-lt"/>
              </a:rPr>
              <a:t>Escaperoom</a:t>
            </a:r>
            <a:r>
              <a:rPr lang="de-DE" sz="3200" dirty="0">
                <a:latin typeface="+mn-lt"/>
              </a:rPr>
              <a:t> mit Programmierrätseln</a:t>
            </a:r>
          </a:p>
          <a:p>
            <a:pPr>
              <a:buSzPct val="45000"/>
              <a:buFont typeface="StarSymbol"/>
              <a:buChar char="●"/>
            </a:pPr>
            <a:r>
              <a:rPr lang="de-DE" sz="3200" dirty="0">
                <a:latin typeface="+mn-lt"/>
              </a:rPr>
              <a:t>Umgebung: Digitaler Hörsaal der Zukunft</a:t>
            </a:r>
          </a:p>
          <a:p>
            <a:pPr>
              <a:buSzPct val="45000"/>
              <a:buFont typeface="StarSymbol"/>
              <a:buChar char="●"/>
            </a:pPr>
            <a:r>
              <a:rPr lang="de-DE" sz="3200" dirty="0">
                <a:latin typeface="+mn-lt"/>
              </a:rPr>
              <a:t>Rätsel lösen durch Programmierblöcke</a:t>
            </a:r>
          </a:p>
          <a:p>
            <a:pPr>
              <a:buSzPct val="45000"/>
              <a:buFont typeface="StarSymbol"/>
              <a:buChar char="●"/>
            </a:pPr>
            <a:r>
              <a:rPr lang="de-DE" sz="3200" dirty="0">
                <a:latin typeface="+mn-lt"/>
              </a:rPr>
              <a:t>Fokus auch auf dem Lerneffekt</a:t>
            </a:r>
          </a:p>
          <a:p>
            <a:pPr>
              <a:buSzPct val="45000"/>
              <a:buFont typeface="StarSymbol"/>
              <a:buChar char="●"/>
            </a:pPr>
            <a:r>
              <a:rPr lang="de-DE" sz="3200" dirty="0">
                <a:latin typeface="+mn-lt"/>
              </a:rPr>
              <a:t>OTH-AW Branding</a:t>
            </a:r>
          </a:p>
        </p:txBody>
      </p:sp>
    </p:spTree>
    <p:extLst>
      <p:ext uri="{BB962C8B-B14F-4D97-AF65-F5344CB8AC3E}">
        <p14:creationId xmlns:p14="http://schemas.microsoft.com/office/powerpoint/2010/main" val="91727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6A16400-2152-4037-9217-4DDFAB1F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1346200"/>
          </a:xfrm>
        </p:spPr>
        <p:txBody>
          <a:bodyPr wrap="square" anchor="t">
            <a:normAutofit/>
          </a:bodyPr>
          <a:lstStyle/>
          <a:p>
            <a:r>
              <a:rPr lang="de-DE" sz="3200" cap="none" dirty="0"/>
              <a:t>Konzeption des VR Raums 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D6639C0-C0E4-4D97-97DA-83C71354E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762094"/>
              </p:ext>
            </p:extLst>
          </p:nvPr>
        </p:nvGraphicFramePr>
        <p:xfrm>
          <a:off x="256071" y="1828800"/>
          <a:ext cx="8003692" cy="4454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161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CADF18B-EAE1-44E5-9BB5-6D2AB148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5" y="1628775"/>
            <a:ext cx="8003694" cy="1362075"/>
          </a:xfrm>
        </p:spPr>
        <p:txBody>
          <a:bodyPr wrap="square" anchor="t">
            <a:normAutofit/>
          </a:bodyPr>
          <a:lstStyle/>
          <a:p>
            <a:r>
              <a:rPr lang="de-DE" sz="3200" cap="none" dirty="0"/>
              <a:t>Modelling des VR Raums 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6E573F1-26E5-442A-8756-E52F3D8B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526" y="3000372"/>
            <a:ext cx="8002588" cy="24860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Saal alleine bot zu wenig Möglichkeiten</a:t>
            </a:r>
          </a:p>
          <a:p>
            <a:endParaRPr lang="de-DE" dirty="0"/>
          </a:p>
          <a:p>
            <a:r>
              <a:rPr lang="de-DE" dirty="0"/>
              <a:t>Erweiterung des Raums durch einen Keller </a:t>
            </a:r>
          </a:p>
          <a:p>
            <a:endParaRPr lang="de-DE" dirty="0"/>
          </a:p>
          <a:p>
            <a:r>
              <a:rPr lang="de-DE" dirty="0"/>
              <a:t>korrekte Skalierung war enorm wichtig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934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6A5CE60-5AFB-4775-A988-B64282EC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1346200"/>
          </a:xfrm>
        </p:spPr>
        <p:txBody>
          <a:bodyPr/>
          <a:lstStyle/>
          <a:p>
            <a:r>
              <a:rPr lang="de-DE" sz="3200" cap="none" dirty="0"/>
              <a:t>Wireframe Modell des Raums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D4CFDB5-08EF-48D7-994D-68AE3CF44EC3}"/>
              </a:ext>
            </a:extLst>
          </p:cNvPr>
          <p:cNvSpPr txBox="1">
            <a:spLocks/>
          </p:cNvSpPr>
          <p:nvPr/>
        </p:nvSpPr>
        <p:spPr bwMode="auto">
          <a:xfrm>
            <a:off x="256071" y="1828800"/>
            <a:ext cx="8003692" cy="4454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lang="de-DE" sz="20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lang="de-DE" sz="14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lang="de-DE" sz="14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lang="de-DE" sz="14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lang="de-DE" sz="14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lang="de-DE" sz="14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lang="de-DE" sz="14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endParaRPr lang="de-DE"/>
          </a:p>
          <a:p>
            <a:endParaRPr lang="de-DE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E2DE06E-622F-4B9D-AFED-B31AC74355F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7" y="1693196"/>
            <a:ext cx="6335168" cy="426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32529"/>
      </p:ext>
    </p:extLst>
  </p:cSld>
  <p:clrMapOvr>
    <a:masterClrMapping/>
  </p:clrMapOvr>
</p:sld>
</file>

<file path=ppt/theme/theme1.xml><?xml version="1.0" encoding="utf-8"?>
<a:theme xmlns:a="http://schemas.openxmlformats.org/drawingml/2006/main" name="HAW_tahoma_grau_2007_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7FA9B6"/>
      </a:accent1>
      <a:accent2>
        <a:srgbClr val="F29400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78A26E"/>
      </a:hlink>
      <a:folHlink>
        <a:srgbClr val="F294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HAW_tahoma_grau_2007_OTH</Template>
  <TotalTime>0</TotalTime>
  <Words>616</Words>
  <Application>Microsoft Office PowerPoint</Application>
  <PresentationFormat>Bildschirmpräsentation (4:3)</PresentationFormat>
  <Paragraphs>119</Paragraphs>
  <Slides>19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StarSymbol</vt:lpstr>
      <vt:lpstr>Tahoma</vt:lpstr>
      <vt:lpstr>HAW_tahoma_grau_2007_OTH</vt:lpstr>
      <vt:lpstr>Escape the vr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Konzeption des VR Raums </vt:lpstr>
      <vt:lpstr>Modelling des VR Raums </vt:lpstr>
      <vt:lpstr>Wireframe Modell des Raums</vt:lpstr>
      <vt:lpstr>Konzeption des VR Raums </vt:lpstr>
      <vt:lpstr>Rigging </vt:lpstr>
      <vt:lpstr>Elementsteine - Design</vt:lpstr>
      <vt:lpstr>Elementsteine – Design </vt:lpstr>
      <vt:lpstr>Elementsteine - Design</vt:lpstr>
      <vt:lpstr>Einrichtung – Design </vt:lpstr>
      <vt:lpstr>Funktion des Dozenten</vt:lpstr>
      <vt:lpstr>Parallelen zur realen Welt</vt:lpstr>
      <vt:lpstr>Hier dennis und lukas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Willkommen!</dc:title>
  <dc:creator>uversch</dc:creator>
  <cp:lastModifiedBy>Moritz</cp:lastModifiedBy>
  <cp:revision>21</cp:revision>
  <dcterms:created xsi:type="dcterms:W3CDTF">2013-09-27T13:58:48Z</dcterms:created>
  <dcterms:modified xsi:type="dcterms:W3CDTF">2021-02-02T10:48:10Z</dcterms:modified>
</cp:coreProperties>
</file>