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3" r:id="rId3"/>
    <p:sldId id="264" r:id="rId4"/>
    <p:sldId id="265" r:id="rId5"/>
    <p:sldId id="266" r:id="rId6"/>
    <p:sldId id="261" r:id="rId7"/>
    <p:sldId id="262" r:id="rId8"/>
    <p:sldId id="256" r:id="rId9"/>
    <p:sldId id="258" r:id="rId10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4" autoAdjust="0"/>
  </p:normalViewPr>
  <p:slideViewPr>
    <p:cSldViewPr snapToGrid="0" showGuides="1">
      <p:cViewPr varScale="1">
        <p:scale>
          <a:sx n="96" d="100"/>
          <a:sy n="96" d="100"/>
        </p:scale>
        <p:origin x="1308" y="72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Evtl. sogar kurz auf „sauer werden“ und räumlichen Sound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Dennis Stangl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4F90-5DAE-410D-A99A-F93C298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Escape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A047-8C7B-4F74-8DA1-E81C9D81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2714628"/>
          </a:xfrm>
        </p:spPr>
        <p:txBody>
          <a:bodyPr/>
          <a:lstStyle/>
          <a:p>
            <a:r>
              <a:rPr lang="de-DE" dirty="0"/>
              <a:t>AR/VR WS2020/21</a:t>
            </a:r>
          </a:p>
        </p:txBody>
      </p:sp>
    </p:spTree>
    <p:extLst>
      <p:ext uri="{BB962C8B-B14F-4D97-AF65-F5344CB8AC3E}">
        <p14:creationId xmlns:p14="http://schemas.microsoft.com/office/powerpoint/2010/main" val="5075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6BA6E06-B486-498D-A0E2-93829B8AB712}"/>
              </a:ext>
            </a:extLst>
          </p:cNvPr>
          <p:cNvSpPr txBox="1">
            <a:spLocks/>
          </p:cNvSpPr>
          <p:nvPr/>
        </p:nvSpPr>
        <p:spPr bwMode="auto">
          <a:xfrm>
            <a:off x="563634" y="345350"/>
            <a:ext cx="9071640" cy="12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2800" kern="0" dirty="0"/>
              <a:t>Motivation</a:t>
            </a:r>
            <a:endParaRPr lang="de-DE" kern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AF30F1F-DB0C-4E39-A4BD-A4F00B96082D}"/>
              </a:ext>
            </a:extLst>
          </p:cNvPr>
          <p:cNvSpPr txBox="1">
            <a:spLocks/>
          </p:cNvSpPr>
          <p:nvPr/>
        </p:nvSpPr>
        <p:spPr bwMode="auto">
          <a:xfrm>
            <a:off x="275635" y="1172816"/>
            <a:ext cx="8600008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400" dirty="0">
                <a:latin typeface="+mn-lt"/>
              </a:rPr>
              <a:t>Digitalisierung der Schulen / des Lernens:</a:t>
            </a:r>
          </a:p>
          <a:p>
            <a:r>
              <a:rPr lang="de-DE" sz="2400" dirty="0">
                <a:latin typeface="+mn-lt"/>
              </a:rPr>
              <a:t>Digitalpakt: 5 Mrd. €</a:t>
            </a:r>
          </a:p>
          <a:p>
            <a:r>
              <a:rPr lang="de-DE" sz="2400" dirty="0">
                <a:latin typeface="+mn-lt"/>
              </a:rPr>
              <a:t>Corona → Tele-Unterricht</a:t>
            </a:r>
          </a:p>
          <a:p>
            <a:r>
              <a:rPr lang="de-DE" sz="2400" dirty="0" err="1">
                <a:latin typeface="+mn-lt"/>
              </a:rPr>
              <a:t>Gameification</a:t>
            </a:r>
            <a:r>
              <a:rPr lang="de-DE" sz="2400" dirty="0">
                <a:latin typeface="+mn-lt"/>
              </a:rPr>
              <a:t> des Lernens: z.B. Sprachlern-Apps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Fähigkeit zu Programmieren immer wichtiger als Berufsqualifikation: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Programmierkurse schon für Kinder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Bald in der Grundschule ??</a:t>
            </a: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498C23-D287-4533-8D64-F225FD6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490" y="320478"/>
            <a:ext cx="605484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FEE2CA-58B4-4B19-9836-9759132AFE12}"/>
              </a:ext>
            </a:extLst>
          </p:cNvPr>
          <p:cNvSpPr txBox="1"/>
          <p:nvPr/>
        </p:nvSpPr>
        <p:spPr>
          <a:xfrm>
            <a:off x="6440557" y="1500809"/>
            <a:ext cx="253447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buSzPct val="45000"/>
            </a:pPr>
            <a:r>
              <a:rPr lang="de-DE" sz="1800" dirty="0"/>
              <a:t>Programmieren für Kinder ab 8 J.</a:t>
            </a:r>
          </a:p>
          <a:p>
            <a:pPr lvl="0" rtl="0">
              <a:buSzPct val="45000"/>
            </a:pPr>
            <a:r>
              <a:rPr lang="de-DE" sz="1800" dirty="0"/>
              <a:t>Beliebte Kindersendung</a:t>
            </a:r>
          </a:p>
          <a:p>
            <a:pPr lvl="0" rtl="0">
              <a:buSzPct val="45000"/>
            </a:pPr>
            <a:r>
              <a:rPr lang="de-DE" sz="1800" dirty="0"/>
              <a:t>Öffentlich Rechtliches Fernsehen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de-DE" sz="1100" dirty="0"/>
              <a:t>https://programmieren.wdrmaus.de/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4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94D5C-6DEF-4E3D-BAB5-AA464C0B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2239" y="1565827"/>
            <a:ext cx="8679522" cy="435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75E26-D990-44BF-A849-FFCFEFA4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4077" y="2448938"/>
            <a:ext cx="6989855" cy="3931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FD7C168-03B0-46CA-9F21-B6F94CBB1B37}"/>
              </a:ext>
            </a:extLst>
          </p:cNvPr>
          <p:cNvSpPr txBox="1">
            <a:spLocks/>
          </p:cNvSpPr>
          <p:nvPr/>
        </p:nvSpPr>
        <p:spPr bwMode="auto">
          <a:xfrm>
            <a:off x="224077" y="364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ts val="1417"/>
              </a:spcBef>
            </a:pPr>
            <a:r>
              <a:rPr lang="de-DE" sz="2400" kern="0" dirty="0"/>
              <a:t>„</a:t>
            </a:r>
            <a:r>
              <a:rPr lang="de-DE" sz="2400" kern="0" dirty="0" err="1"/>
              <a:t>HumanResourceMachine</a:t>
            </a:r>
            <a:r>
              <a:rPr lang="de-DE" sz="2400" kern="0" dirty="0"/>
              <a:t>“ von Tomorrow Corporation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B12A333-032F-4E70-9E29-3493EB187461}"/>
              </a:ext>
            </a:extLst>
          </p:cNvPr>
          <p:cNvSpPr txBox="1">
            <a:spLocks/>
          </p:cNvSpPr>
          <p:nvPr/>
        </p:nvSpPr>
        <p:spPr bwMode="auto">
          <a:xfrm>
            <a:off x="304904" y="1311104"/>
            <a:ext cx="7020235" cy="350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Spielerischer Programmierkurs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„</a:t>
            </a:r>
            <a:r>
              <a:rPr lang="de-DE" sz="2400" dirty="0" err="1">
                <a:latin typeface="+mn-lt"/>
              </a:rPr>
              <a:t>programming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just puzzle </a:t>
            </a:r>
            <a:r>
              <a:rPr lang="de-DE" sz="2400" dirty="0" err="1">
                <a:latin typeface="+mn-lt"/>
              </a:rPr>
              <a:t>solving</a:t>
            </a:r>
            <a:r>
              <a:rPr lang="de-DE" sz="2400" dirty="0">
                <a:latin typeface="+mn-lt"/>
              </a:rPr>
              <a:t>“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1000" dirty="0">
                <a:latin typeface="+mn-lt"/>
              </a:rPr>
              <a:t>https://tomorrowcorporation.com/blog/wp-content/themes/tcTheme2/images/hrm/screenshots/hrm_03.png</a:t>
            </a:r>
          </a:p>
        </p:txBody>
      </p:sp>
    </p:spTree>
    <p:extLst>
      <p:ext uri="{BB962C8B-B14F-4D97-AF65-F5344CB8AC3E}">
        <p14:creationId xmlns:p14="http://schemas.microsoft.com/office/powerpoint/2010/main" val="16816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DA5285-4EFC-4D32-9A33-7DA48D850D95}"/>
              </a:ext>
            </a:extLst>
          </p:cNvPr>
          <p:cNvSpPr txBox="1">
            <a:spLocks/>
          </p:cNvSpPr>
          <p:nvPr/>
        </p:nvSpPr>
        <p:spPr bwMode="auto">
          <a:xfrm>
            <a:off x="275526" y="416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600" kern="0" dirty="0"/>
              <a:t>Konzept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F234781-0E2F-4E39-B0D7-1C48E3D9E5BF}"/>
              </a:ext>
            </a:extLst>
          </p:cNvPr>
          <p:cNvSpPr txBox="1">
            <a:spLocks/>
          </p:cNvSpPr>
          <p:nvPr/>
        </p:nvSpPr>
        <p:spPr bwMode="auto">
          <a:xfrm>
            <a:off x="275526" y="1649896"/>
            <a:ext cx="8590178" cy="46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/>
              <a:t>Levelbasierter VR-</a:t>
            </a:r>
            <a:r>
              <a:rPr lang="de-DE" sz="3200" dirty="0" err="1"/>
              <a:t>Escaperoom</a:t>
            </a:r>
            <a:r>
              <a:rPr lang="de-DE" sz="3200" dirty="0"/>
              <a:t> mit Programmierrätseln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Umgebung: Digitaler Hörsaal der Zukunft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Rätsel lösen durch Programmierblöcke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Fokus auch auf dem Lerneffekt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OTH-AW Branding</a:t>
            </a:r>
          </a:p>
        </p:txBody>
      </p:sp>
    </p:spTree>
    <p:extLst>
      <p:ext uri="{BB962C8B-B14F-4D97-AF65-F5344CB8AC3E}">
        <p14:creationId xmlns:p14="http://schemas.microsoft.com/office/powerpoint/2010/main" val="917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112CC3A-BC0A-4AA1-8B1F-89506EA8C18C}"/>
              </a:ext>
            </a:extLst>
          </p:cNvPr>
          <p:cNvSpPr txBox="1">
            <a:spLocks/>
          </p:cNvSpPr>
          <p:nvPr/>
        </p:nvSpPr>
        <p:spPr bwMode="auto">
          <a:xfrm>
            <a:off x="295278" y="464619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Aufgetretene Probleme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EEF5827-D8BE-4423-918E-39318274022A}"/>
              </a:ext>
            </a:extLst>
          </p:cNvPr>
          <p:cNvSpPr txBox="1">
            <a:spLocks/>
          </p:cNvSpPr>
          <p:nvPr/>
        </p:nvSpPr>
        <p:spPr bwMode="auto">
          <a:xfrm>
            <a:off x="295278" y="1654591"/>
            <a:ext cx="9071640" cy="328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/>
              <a:t>Entwicklung für VR-System ohne eigene Testmöglichkeit</a:t>
            </a:r>
          </a:p>
          <a:p>
            <a:pPr>
              <a:buSzPct val="45000"/>
              <a:buFont typeface="StarSymbol"/>
              <a:buChar char="●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345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01148"/>
          </a:xfrm>
        </p:spPr>
        <p:txBody>
          <a:bodyPr/>
          <a:lstStyle/>
          <a:p>
            <a:r>
              <a:rPr lang="de-DE" dirty="0"/>
              <a:t>Funktion des Dozenten - 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640542"/>
            <a:ext cx="5207620" cy="4642362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Zu Beginn Erklärung des Spielprinzips</a:t>
            </a:r>
          </a:p>
          <a:p>
            <a:r>
              <a:rPr lang="de-DE" sz="2000" dirty="0">
                <a:latin typeface="+mn-lt"/>
              </a:rPr>
              <a:t>Universeller Ansprechpartner bei Problemen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Unterstützt und gibt Hilfestellung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Zwei Verschiedene Arten von Hinweisen:</a:t>
            </a:r>
          </a:p>
          <a:p>
            <a:r>
              <a:rPr lang="de-DE" sz="2000" dirty="0">
                <a:latin typeface="+mn-lt"/>
              </a:rPr>
              <a:t>Hinweise zum Levelablauf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Betätigung des Buttons am Pult</a:t>
            </a:r>
          </a:p>
          <a:p>
            <a:r>
              <a:rPr lang="de-DE" sz="2000" dirty="0">
                <a:latin typeface="+mn-lt"/>
              </a:rPr>
              <a:t>Hinweise / Erklärungen zu einzelnen Bausteinen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„überreichen“ des Bausteins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Parallelen zum „echten“ Lehrer/Dozenten verstärken den Aspekt der virtuellen Realität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927B1D-11F1-4D80-87CA-92D784D0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5" y="4301660"/>
            <a:ext cx="2548029" cy="15197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70F0A0-2476-4C56-8203-6CAD0AFF7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91" y="1640542"/>
            <a:ext cx="3424238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3CC2-B3D5-41D3-B74E-C70194AC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004632"/>
          </a:xfrm>
        </p:spPr>
        <p:txBody>
          <a:bodyPr/>
          <a:lstStyle/>
          <a:p>
            <a:r>
              <a:rPr lang="de-DE" dirty="0"/>
              <a:t>Parallelen zur realen 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DAA5A-3845-4425-AAD6-2845A38D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11966"/>
            <a:ext cx="4912277" cy="2133469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Einbringen von spielerischen Elementen</a:t>
            </a:r>
          </a:p>
          <a:p>
            <a:r>
              <a:rPr lang="de-DE" sz="2000" dirty="0">
                <a:latin typeface="+mn-lt"/>
              </a:rPr>
              <a:t>Konfrontieren mit Problemen, die gelöst werden müssen, um weiter zu kommen</a:t>
            </a:r>
          </a:p>
          <a:p>
            <a:pPr marL="180975" lvl="1" indent="0">
              <a:buNone/>
            </a:pPr>
            <a:r>
              <a:rPr lang="de-DE" sz="2000" dirty="0">
                <a:latin typeface="+mn-lt"/>
              </a:rPr>
              <a:t>→ Anlehnung an Escape Rooms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>
                <a:latin typeface="+mn-lt"/>
              </a:rPr>
              <a:t>Bausteine müssen erst gefunden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B5FCC6-AB5A-4117-BC37-0FEC63D8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80" y="1421296"/>
            <a:ext cx="3551649" cy="202413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D69D3-E71A-4D6B-A448-D1FC2CD1A462}"/>
              </a:ext>
            </a:extLst>
          </p:cNvPr>
          <p:cNvSpPr txBox="1">
            <a:spLocks/>
          </p:cNvSpPr>
          <p:nvPr/>
        </p:nvSpPr>
        <p:spPr bwMode="auto">
          <a:xfrm>
            <a:off x="275526" y="3617330"/>
            <a:ext cx="5060754" cy="26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097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000" dirty="0" err="1">
                <a:latin typeface="+mn-lt"/>
              </a:rPr>
              <a:t>Minigames</a:t>
            </a:r>
            <a:endParaRPr lang="de-DE" sz="2000" dirty="0">
              <a:latin typeface="+mn-lt"/>
            </a:endParaRPr>
          </a:p>
          <a:p>
            <a:pPr lvl="1"/>
            <a:r>
              <a:rPr lang="de-DE" sz="2000" dirty="0">
                <a:latin typeface="+mn-lt"/>
              </a:rPr>
              <a:t>Werfen auf Zielscheibe, um neuen Baustein zu erhalten</a:t>
            </a:r>
          </a:p>
          <a:p>
            <a:pPr lvl="1"/>
            <a:r>
              <a:rPr lang="de-DE" sz="2000" dirty="0">
                <a:latin typeface="+mn-lt"/>
              </a:rPr>
              <a:t>Hochrutschen des Spielbretts</a:t>
            </a:r>
          </a:p>
          <a:p>
            <a:pPr marL="361950" lvl="2" indent="0">
              <a:buNone/>
            </a:pPr>
            <a:r>
              <a:rPr lang="de-DE" sz="2000" dirty="0">
                <a:latin typeface="+mn-lt"/>
              </a:rPr>
              <a:t>→ Möglichkeiten in der VR entdecken</a:t>
            </a:r>
          </a:p>
          <a:p>
            <a:pPr lvl="1"/>
            <a:r>
              <a:rPr lang="de-DE" sz="2000" dirty="0">
                <a:latin typeface="+mn-lt"/>
              </a:rPr>
              <a:t>Zusammenbauen von Bausteinen, bevor sie benutzt werden können</a:t>
            </a:r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F9C5C6-F348-4C92-B765-F61B2EA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80" y="3793975"/>
            <a:ext cx="3551648" cy="22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683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HAW_tahoma_grau_2007_OTH</Template>
  <TotalTime>0</TotalTime>
  <Words>277</Words>
  <Application>Microsoft Office PowerPoint</Application>
  <PresentationFormat>Bildschirmpräsentation 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StarSymbol</vt:lpstr>
      <vt:lpstr>Tahoma</vt:lpstr>
      <vt:lpstr>HAW_tahoma_grau_2007_OTH</vt:lpstr>
      <vt:lpstr>Escape the vr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Funktion des Dozenten - Hinweise</vt:lpstr>
      <vt:lpstr>Parallelen zur realen Welt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uversch</dc:creator>
  <cp:lastModifiedBy>Moritz</cp:lastModifiedBy>
  <cp:revision>13</cp:revision>
  <dcterms:created xsi:type="dcterms:W3CDTF">2013-09-27T13:58:48Z</dcterms:created>
  <dcterms:modified xsi:type="dcterms:W3CDTF">2021-02-02T09:57:26Z</dcterms:modified>
</cp:coreProperties>
</file>