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Ramiro de Rivero Manrique" initials="ERdRM" lastIdx="1" clrIdx="0">
    <p:extLst>
      <p:ext uri="{19B8F6BF-5375-455C-9EA6-DF929625EA0E}">
        <p15:presenceInfo xmlns:p15="http://schemas.microsoft.com/office/powerpoint/2012/main" userId="9c2ed8e85d0617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30T14:55:00.84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4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34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9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57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46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70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65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856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6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0025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2415C5B-6417-4495-AEA0-23242E70DD08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2E9DB2D-5221-4A6C-B7F5-84F550BB30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37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lyrriEzx3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iso/es/manifest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rY2CJ5wiW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600D-0F7C-4FA8-B497-5E681BA42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SCRUM y el Agilismo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8A320C-DDA6-4D16-940B-38B9ADFE4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29A75B-12A4-4E3E-9B5B-F2502E404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79" y="770468"/>
            <a:ext cx="12257279" cy="52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2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73600-00D1-4D70-921F-7373BBDA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DECLARACIÓN DE INTERDEPENDENCIA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1F034-529F-42C6-84EF-938FD74A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1. Aumentamos el retorno de inversión, al enfocarnos en el flujo continuo de valor. </a:t>
            </a:r>
          </a:p>
          <a:p>
            <a:r>
              <a:rPr lang="es-MX" dirty="0"/>
              <a:t>Ofrecemos resultados fiables mediante la participación del cliente en las iteraciones frecuentes, donde también son responsables por el trabajo. </a:t>
            </a:r>
          </a:p>
          <a:p>
            <a:r>
              <a:rPr lang="es-MX" dirty="0"/>
              <a:t>Asumimos que habrá incertidumbre y las superamos a través de iteraciones, anticipación y adaptación. </a:t>
            </a:r>
          </a:p>
          <a:p>
            <a:r>
              <a:rPr lang="es-MX" dirty="0"/>
              <a:t>Damos rienda suelta a la creatividad y la innovación al reconocer que las personas son la fuente máxima de valor y creamos un entorno en el que puedan tener un impacto positivo. </a:t>
            </a:r>
          </a:p>
          <a:p>
            <a:r>
              <a:rPr lang="es-MX" dirty="0"/>
              <a:t>Aumentamos el rendimiento a través de la rendición de cuentas por parte del grupo en cuestión de resultados y eficacia del equipo, responsabilidades que todos comparten. </a:t>
            </a:r>
          </a:p>
          <a:p>
            <a:r>
              <a:rPr lang="es-MX" dirty="0"/>
              <a:t>Mejoramos la eficacia y la fiabilidad a través de estrategias situacionalmente específicas, procesos y prácticas.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584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B20A4-2287-4693-BFE5-E78BCB6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Introduccion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304F3-9FAA-4D34-B73B-E9C696A5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proyectos se ven afectados por las limitaciones de tiempo, costo, alcance, calidad, recursos, capacidades organizativas y otras limitaciones que los hacen difíciles de planificar, ejecutar, administrar éxito.</a:t>
            </a:r>
          </a:p>
          <a:p>
            <a:r>
              <a:rPr lang="es-PE" dirty="0">
                <a:hlinkClick r:id="rId2"/>
              </a:rPr>
              <a:t>https://www.youtube.com/watch?v=MlyrriEzx3o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726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33EF3-FD52-4665-A0BA-6DAFC78C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PROYECTOS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6CBAB-D339-430B-B7F3-2D1C59C9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22287"/>
            <a:ext cx="5277286" cy="3636511"/>
          </a:xfrm>
        </p:spPr>
        <p:txBody>
          <a:bodyPr/>
          <a:lstStyle/>
          <a:p>
            <a:r>
              <a:rPr lang="es-MX" dirty="0"/>
              <a:t>En el eje horizontal tenemos la experiencia y nuestro conocimiento sobre una herramienta; en el de eje vertical se plasma los requerimientos.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651C14-3FCB-4561-96FE-0AD1445D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57" y="2279532"/>
            <a:ext cx="4174997" cy="41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1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FC58F-F964-4001-836C-8FA6C7C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MANIFIESTO ÁGIL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8A9C3-DB10-405D-AAD1-FD147A60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manifiesto Ágil surge el 17 de febrero del 2001, cuando se reunieron diecisiete críticos del desarrollo de software, y acuñaron el término “metodología Ágil” para definir los métodos que estaban surgiendo como alternativa a las metodologías formales. </a:t>
            </a:r>
          </a:p>
          <a:p>
            <a:r>
              <a:rPr lang="es-MX" dirty="0"/>
              <a:t>El manifiesto Ágil está conformado pilares por 12 principios asociados a 4 aspectos o pilares</a:t>
            </a:r>
          </a:p>
          <a:p>
            <a:r>
              <a:rPr lang="es-PE" dirty="0"/>
              <a:t>REF: </a:t>
            </a:r>
            <a:r>
              <a:rPr lang="es-PE" dirty="0">
                <a:hlinkClick r:id="rId2"/>
              </a:rPr>
              <a:t>http://agilemanifesto.org/iso/es/manifesto.html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7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3B9DB-61A2-40F7-9F97-F7A2169A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MANIFIESTO ÁGIL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C9948C5-F62E-465E-93EC-7A63631B2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667" y="2011363"/>
            <a:ext cx="7156941" cy="37671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E7E63F-A9C4-4A55-95FA-C96187C06FD2}"/>
              </a:ext>
            </a:extLst>
          </p:cNvPr>
          <p:cNvSpPr txBox="1"/>
          <p:nvPr/>
        </p:nvSpPr>
        <p:spPr>
          <a:xfrm>
            <a:off x="1023457" y="6241409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hlinkClick r:id="rId3"/>
              </a:rPr>
              <a:t>https://www.youtube.com/watch?v=BrY2CJ5wiWk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73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37C8-0F4E-43CE-988C-F4BF3636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MANIFIESTO ÁGIL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ED7EE-BD63-4C71-862B-AA3B7BF6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681046" cy="3636511"/>
          </a:xfrm>
        </p:spPr>
        <p:txBody>
          <a:bodyPr/>
          <a:lstStyle/>
          <a:p>
            <a:r>
              <a:rPr lang="es-MX" dirty="0"/>
              <a:t>A los individuos y su interacción, por encima de los procesos y las herramientas. </a:t>
            </a:r>
          </a:p>
          <a:p>
            <a:r>
              <a:rPr lang="es-MX" dirty="0"/>
              <a:t>El software que funciona, por encima de la documentación detallada. </a:t>
            </a:r>
          </a:p>
          <a:p>
            <a:r>
              <a:rPr lang="es-MX" dirty="0"/>
              <a:t>La colaboración con el cliente, por encima de la negociación contractual. </a:t>
            </a:r>
          </a:p>
          <a:p>
            <a:r>
              <a:rPr lang="es-MX" dirty="0"/>
              <a:t>La respuesta al cambio, por encima del seguimiento de un plan.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A69E5B-8BD3-4DEB-8958-B6334942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106" y="766391"/>
            <a:ext cx="435353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AD32-8A93-42B2-A025-9F47427A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PRINCIPIOS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B0B07-61C2-4E20-A3B0-6C45613E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555211" cy="4337904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La mayor prioridad es satisfacer al cliente a través de la entrega temprana y continua de software útil. </a:t>
            </a:r>
          </a:p>
          <a:p>
            <a:r>
              <a:rPr lang="es-MX" dirty="0"/>
              <a:t>Bienvenidos los cambios a los requerimientos, incluso los tardíos. </a:t>
            </a:r>
          </a:p>
          <a:p>
            <a:r>
              <a:rPr lang="es-MX" dirty="0"/>
              <a:t>Liberar frecuentemente software funcionando, desde un par de semanas a un par de meses, con preferencia por los periodos más cortos. </a:t>
            </a:r>
          </a:p>
          <a:p>
            <a:r>
              <a:rPr lang="es-MX" dirty="0"/>
              <a:t>Los responsables del negocio y los desarrolladores deben trabajar juntos diariamente durante el proyecto. </a:t>
            </a:r>
          </a:p>
          <a:p>
            <a:r>
              <a:rPr lang="es-MX" dirty="0"/>
              <a:t>Construir los proyectos motivados. alrededor de individuos</a:t>
            </a:r>
          </a:p>
          <a:p>
            <a:r>
              <a:rPr lang="es-MX" dirty="0"/>
              <a:t>Proporcionar el ambiente y el soporte que necesiten, y confiar en que conseguirán realizar el trabajo. </a:t>
            </a:r>
          </a:p>
          <a:p>
            <a:r>
              <a:rPr lang="es-MX" dirty="0"/>
              <a:t>La conversación directa es el método más eficiente y efectivo de transmitir información, tanto al equipo como dentro de éste. 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78BB49-7B39-43C9-9876-B9499DBF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68" y="1954634"/>
            <a:ext cx="4713673" cy="47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6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84C32-1FF4-43BF-A86E-1D17E692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PRINCIPIOS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B24DD-FF93-433A-B2FB-5012A31DE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337097" cy="43882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La </a:t>
            </a:r>
            <a:r>
              <a:rPr lang="pt-BR" dirty="0" err="1"/>
              <a:t>mayor</a:t>
            </a:r>
            <a:r>
              <a:rPr lang="pt-BR" dirty="0"/>
              <a:t> </a:t>
            </a:r>
            <a:r>
              <a:rPr lang="pt-BR" dirty="0" err="1"/>
              <a:t>prioridad</a:t>
            </a:r>
            <a:r>
              <a:rPr lang="pt-BR" dirty="0"/>
              <a:t> es </a:t>
            </a:r>
            <a:r>
              <a:rPr lang="pt-BR" dirty="0" err="1"/>
              <a:t>satisfacer</a:t>
            </a:r>
            <a:r>
              <a:rPr lang="pt-BR" dirty="0"/>
              <a:t> al cliente a través de </a:t>
            </a:r>
            <a:r>
              <a:rPr lang="pt-BR" dirty="0" err="1"/>
              <a:t>la</a:t>
            </a:r>
            <a:r>
              <a:rPr lang="pt-BR" dirty="0"/>
              <a:t> entrega </a:t>
            </a:r>
            <a:r>
              <a:rPr lang="pt-BR" dirty="0" err="1"/>
              <a:t>temprana</a:t>
            </a:r>
            <a:r>
              <a:rPr lang="pt-BR" dirty="0"/>
              <a:t> y continua de software útil. </a:t>
            </a:r>
          </a:p>
          <a:p>
            <a:r>
              <a:rPr lang="pt-BR" dirty="0" err="1"/>
              <a:t>Bienvenidos</a:t>
            </a:r>
            <a:r>
              <a:rPr lang="pt-BR" dirty="0"/>
              <a:t>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cambios</a:t>
            </a:r>
            <a:r>
              <a:rPr lang="pt-BR" dirty="0"/>
              <a:t> a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requerimientos</a:t>
            </a:r>
            <a:r>
              <a:rPr lang="pt-BR" dirty="0"/>
              <a:t>, incluso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tardíos</a:t>
            </a:r>
            <a:r>
              <a:rPr lang="pt-BR" dirty="0"/>
              <a:t>. </a:t>
            </a:r>
          </a:p>
          <a:p>
            <a:r>
              <a:rPr lang="pt-BR" dirty="0"/>
              <a:t>Liberar </a:t>
            </a:r>
            <a:r>
              <a:rPr lang="pt-BR" dirty="0" err="1"/>
              <a:t>frecuentemente</a:t>
            </a:r>
            <a:r>
              <a:rPr lang="pt-BR" dirty="0"/>
              <a:t> software funcionando, desde </a:t>
            </a:r>
            <a:r>
              <a:rPr lang="pt-BR" dirty="0" err="1"/>
              <a:t>un</a:t>
            </a:r>
            <a:r>
              <a:rPr lang="pt-BR" dirty="0"/>
              <a:t> par de semanas a </a:t>
            </a:r>
            <a:r>
              <a:rPr lang="pt-BR" dirty="0" err="1"/>
              <a:t>un</a:t>
            </a:r>
            <a:r>
              <a:rPr lang="pt-BR" dirty="0"/>
              <a:t> par de meses, </a:t>
            </a:r>
            <a:r>
              <a:rPr lang="pt-BR" dirty="0" err="1"/>
              <a:t>con</a:t>
            </a:r>
            <a:r>
              <a:rPr lang="pt-BR" dirty="0"/>
              <a:t> preferencia por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periodos</a:t>
            </a:r>
            <a:r>
              <a:rPr lang="pt-BR" dirty="0"/>
              <a:t> más </a:t>
            </a:r>
            <a:r>
              <a:rPr lang="pt-BR" dirty="0" err="1"/>
              <a:t>cortos</a:t>
            </a:r>
            <a:r>
              <a:rPr lang="pt-BR" dirty="0"/>
              <a:t>.</a:t>
            </a:r>
          </a:p>
          <a:p>
            <a:r>
              <a:rPr lang="pt-BR" dirty="0"/>
              <a:t>Los </a:t>
            </a:r>
            <a:r>
              <a:rPr lang="pt-BR" dirty="0" err="1"/>
              <a:t>responsables</a:t>
            </a:r>
            <a:r>
              <a:rPr lang="pt-BR" dirty="0"/>
              <a:t> </a:t>
            </a:r>
            <a:r>
              <a:rPr lang="pt-BR" dirty="0" err="1"/>
              <a:t>del</a:t>
            </a:r>
            <a:r>
              <a:rPr lang="pt-BR" dirty="0"/>
              <a:t> negocio y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desarrolladores</a:t>
            </a:r>
            <a:r>
              <a:rPr lang="pt-BR" dirty="0"/>
              <a:t> </a:t>
            </a:r>
            <a:r>
              <a:rPr lang="pt-BR" dirty="0" err="1"/>
              <a:t>deben</a:t>
            </a:r>
            <a:r>
              <a:rPr lang="pt-BR" dirty="0"/>
              <a:t> </a:t>
            </a:r>
            <a:r>
              <a:rPr lang="pt-BR" dirty="0" err="1"/>
              <a:t>trabajar</a:t>
            </a:r>
            <a:r>
              <a:rPr lang="pt-BR" dirty="0"/>
              <a:t> juntos diariamente durante </a:t>
            </a:r>
            <a:r>
              <a:rPr lang="pt-BR" dirty="0" err="1"/>
              <a:t>el</a:t>
            </a:r>
            <a:r>
              <a:rPr lang="pt-BR" dirty="0"/>
              <a:t> </a:t>
            </a:r>
            <a:r>
              <a:rPr lang="pt-BR" dirty="0" err="1"/>
              <a:t>proyecto</a:t>
            </a:r>
            <a:r>
              <a:rPr lang="pt-BR" dirty="0"/>
              <a:t>. </a:t>
            </a:r>
          </a:p>
          <a:p>
            <a:r>
              <a:rPr lang="pt-BR" dirty="0"/>
              <a:t>Construir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proyectos</a:t>
            </a:r>
            <a:r>
              <a:rPr lang="pt-BR" dirty="0"/>
              <a:t> </a:t>
            </a:r>
            <a:r>
              <a:rPr lang="pt-BR" dirty="0" err="1"/>
              <a:t>alrededor</a:t>
            </a:r>
            <a:r>
              <a:rPr lang="pt-BR" dirty="0"/>
              <a:t> de </a:t>
            </a:r>
            <a:r>
              <a:rPr lang="pt-BR" dirty="0" err="1"/>
              <a:t>individuos</a:t>
            </a:r>
            <a:r>
              <a:rPr lang="pt-BR" dirty="0"/>
              <a:t> motivados.  </a:t>
            </a:r>
          </a:p>
          <a:p>
            <a:r>
              <a:rPr lang="pt-BR" dirty="0"/>
              <a:t>Proporcionar </a:t>
            </a:r>
            <a:r>
              <a:rPr lang="pt-BR" dirty="0" err="1"/>
              <a:t>el</a:t>
            </a:r>
            <a:r>
              <a:rPr lang="pt-BR" dirty="0"/>
              <a:t> ambiente y </a:t>
            </a:r>
            <a:r>
              <a:rPr lang="pt-BR" dirty="0" err="1"/>
              <a:t>el</a:t>
            </a:r>
            <a:r>
              <a:rPr lang="pt-BR" dirty="0"/>
              <a:t> </a:t>
            </a:r>
            <a:r>
              <a:rPr lang="pt-BR" dirty="0" err="1"/>
              <a:t>soporte</a:t>
            </a:r>
            <a:r>
              <a:rPr lang="pt-BR" dirty="0"/>
              <a:t> que </a:t>
            </a:r>
            <a:r>
              <a:rPr lang="pt-BR" dirty="0" err="1"/>
              <a:t>necesiten</a:t>
            </a:r>
            <a:r>
              <a:rPr lang="pt-BR" dirty="0"/>
              <a:t>, y confiar </a:t>
            </a:r>
            <a:r>
              <a:rPr lang="pt-BR" dirty="0" err="1"/>
              <a:t>en</a:t>
            </a:r>
            <a:r>
              <a:rPr lang="pt-BR" dirty="0"/>
              <a:t> que </a:t>
            </a:r>
            <a:r>
              <a:rPr lang="pt-BR" dirty="0" err="1"/>
              <a:t>conseguirán</a:t>
            </a:r>
            <a:r>
              <a:rPr lang="pt-BR" dirty="0"/>
              <a:t> realizar </a:t>
            </a:r>
            <a:r>
              <a:rPr lang="pt-BR" dirty="0" err="1"/>
              <a:t>el</a:t>
            </a:r>
            <a:r>
              <a:rPr lang="pt-BR" dirty="0"/>
              <a:t> </a:t>
            </a:r>
            <a:r>
              <a:rPr lang="pt-BR" dirty="0" err="1"/>
              <a:t>trabajo</a:t>
            </a:r>
            <a:r>
              <a:rPr lang="pt-BR" dirty="0"/>
              <a:t>. </a:t>
            </a:r>
          </a:p>
          <a:p>
            <a:r>
              <a:rPr lang="pt-BR" dirty="0"/>
              <a:t>La </a:t>
            </a:r>
            <a:r>
              <a:rPr lang="pt-BR" dirty="0" err="1"/>
              <a:t>conversación</a:t>
            </a:r>
            <a:r>
              <a:rPr lang="pt-BR" dirty="0"/>
              <a:t> </a:t>
            </a:r>
            <a:r>
              <a:rPr lang="pt-BR" dirty="0" err="1"/>
              <a:t>directa</a:t>
            </a:r>
            <a:r>
              <a:rPr lang="pt-BR" dirty="0"/>
              <a:t> es </a:t>
            </a:r>
            <a:r>
              <a:rPr lang="pt-BR" dirty="0" err="1"/>
              <a:t>el</a:t>
            </a:r>
            <a:r>
              <a:rPr lang="pt-BR" dirty="0"/>
              <a:t> método más eficiente y </a:t>
            </a:r>
            <a:r>
              <a:rPr lang="pt-BR" dirty="0" err="1"/>
              <a:t>efectivo</a:t>
            </a:r>
            <a:r>
              <a:rPr lang="pt-BR" dirty="0"/>
              <a:t> de transmitir </a:t>
            </a:r>
            <a:r>
              <a:rPr lang="pt-BR" dirty="0" err="1"/>
              <a:t>información</a:t>
            </a:r>
            <a:r>
              <a:rPr lang="pt-BR" dirty="0"/>
              <a:t>, tanto al equipo como dentro de </a:t>
            </a:r>
            <a:r>
              <a:rPr lang="pt-BR" dirty="0" err="1"/>
              <a:t>éste</a:t>
            </a:r>
            <a:r>
              <a:rPr lang="pt-BR" dirty="0"/>
              <a:t> 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A4372E-8A16-459E-8DC8-E743C13F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51" y="1996579"/>
            <a:ext cx="4741949" cy="46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82806-F4F5-4F5D-805B-93D232BE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DECLARACIÓN DE INTERDEPENDENCIA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02A11-B144-45E4-8F26-FC027348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5514976" cy="4363071"/>
          </a:xfrm>
        </p:spPr>
        <p:txBody>
          <a:bodyPr/>
          <a:lstStyle/>
          <a:p>
            <a:r>
              <a:rPr lang="es-MX" dirty="0"/>
              <a:t>La Declaración de interdependencia en la gestión de proyectos fue escrita a principios del 2005 por un grupo de 15 líderes de proyectos como un suplemento al “Manifiesto Ágil”. </a:t>
            </a:r>
          </a:p>
          <a:p>
            <a:r>
              <a:rPr lang="es-MX" dirty="0"/>
              <a:t>Enumera </a:t>
            </a:r>
            <a:r>
              <a:rPr lang="es-MX" b="1" dirty="0"/>
              <a:t>seis valores de gestión </a:t>
            </a:r>
            <a:r>
              <a:rPr lang="es-MX" dirty="0"/>
              <a:t>necesarios para reforzar una mentalidad de gestión desarrollo ágil, particularmente en la de proyectos complejos e inciertos.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4B5BA0-5F14-401D-84C4-90E3358C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22" y="2290194"/>
            <a:ext cx="5653499" cy="44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0334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49</TotalTime>
  <Words>656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Metropolitano</vt:lpstr>
      <vt:lpstr>SCRUM y el Agilismo</vt:lpstr>
      <vt:lpstr>Introduccion</vt:lpstr>
      <vt:lpstr>TIPOS DE PROYECTOS</vt:lpstr>
      <vt:lpstr>MANIFIESTO ÁGIL</vt:lpstr>
      <vt:lpstr>MANIFIESTO ÁGIL</vt:lpstr>
      <vt:lpstr>MANIFIESTO ÁGIL</vt:lpstr>
      <vt:lpstr>PRINCIPIOS</vt:lpstr>
      <vt:lpstr>PRINCIPIOS</vt:lpstr>
      <vt:lpstr>DECLARACIÓN DE INTERDEPENDENCIA</vt:lpstr>
      <vt:lpstr>DECLARACIÓN DE INTERDEPENDENCIA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y el Agilismo</dc:title>
  <dc:creator>Eduardo Ramiro de Rivero Manrique</dc:creator>
  <cp:lastModifiedBy>Eduardo Ramiro de Rivero Manrique</cp:lastModifiedBy>
  <cp:revision>6</cp:revision>
  <dcterms:created xsi:type="dcterms:W3CDTF">2019-09-30T19:44:43Z</dcterms:created>
  <dcterms:modified xsi:type="dcterms:W3CDTF">2019-09-30T21:06:58Z</dcterms:modified>
</cp:coreProperties>
</file>