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61" r:id="rId5"/>
    <p:sldId id="262" r:id="rId6"/>
    <p:sldId id="264" r:id="rId7"/>
    <p:sldId id="266" r:id="rId8"/>
    <p:sldId id="271" r:id="rId9"/>
    <p:sldId id="267" r:id="rId10"/>
    <p:sldId id="260" r:id="rId11"/>
    <p:sldId id="268" r:id="rId12"/>
    <p:sldId id="269" r:id="rId13"/>
    <p:sldId id="270" r:id="rId14"/>
    <p:sldId id="263" r:id="rId15"/>
    <p:sldId id="25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RY7lTPnCgY+NnJI5jJpW4Pzma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9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3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39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78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f401509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a1f4015098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232" name="Google Shape;232;ga1f4015098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2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6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37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86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92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63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6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f4015098_0_3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a1f4015098_0_3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a1f4015098_0_3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1f4015098_0_3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a1f4015098_0_3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a1f4015098_0_3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a1f4015098_0_3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a1f4015098_0_3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f4015098_0_3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1f4015098_0_3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1f4015098_0_3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a1f4015098_0_3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f4015098_0_3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a1f4015098_0_3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1f4015098_0_3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f4015098_0_3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a1f4015098_0_3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a1f4015098_0_3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a1f4015098_0_3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a1f4015098_0_3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1f4015098_0_3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f4015098_0_3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a1f4015098_0_3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a1f4015098_0_3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a1f4015098_0_3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a1f4015098_0_3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a1f4015098_0_3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f4015098_0_3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1f4015098_0_36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a1f4015098_0_3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a1f4015098_0_3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1f4015098_0_3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f4015098_0_37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a1f4015098_0_37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a1f4015098_0_3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1f4015098_0_3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1f4015098_0_3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f4015098_0_3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a1f4015098_0_3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a1f4015098_0_3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a1f4015098_0_3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a1f4015098_0_3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f4015098_0_3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a1f4015098_0_3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ga1f4015098_0_3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a1f4015098_0_3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a1f4015098_0_3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f4015098_0_3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a1f4015098_0_3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a1f4015098_0_3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a1f4015098_0_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a1f4015098_0_3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f4015098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a1f4015098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a1f4015098_0_3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a1f4015098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a1f4015098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a1f4015098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f4015098_0_3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a1f4015098_0_3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a1f4015098_0_3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a1f4015098_0_3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a1f4015098_0_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ragonjar.org/sqlmap-herramienta-automatica-de-inyeccion-sql.xhtml" TargetMode="External"/><Relationship Id="rId5" Type="http://schemas.openxmlformats.org/officeDocument/2006/relationships/hyperlink" Target="https://www.usmp.edu.pe/publicaciones/boletin/fia/info41/procedimiento.html" TargetMode="External"/><Relationship Id="rId4" Type="http://schemas.openxmlformats.org/officeDocument/2006/relationships/hyperlink" Target="https://www.w3schools.com/sql/sql_injection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Gabriela Cortés Mejia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Carlos </a:t>
            </a:r>
            <a:r>
              <a:rPr lang="es-ES" sz="2400" b="1" dirty="0" err="1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Sebastian</a:t>
            </a: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 Martínez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David Santiago Moreno 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Seguridad En el Ciclo de Desarrollo de Software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MACC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988350" y="2104788"/>
            <a:ext cx="4427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600" dirty="0">
                <a:solidFill>
                  <a:schemeClr val="lt1"/>
                </a:solidFill>
              </a:rPr>
              <a:t>Aplicación Móvil Vulnerable a Inyecciones SQL</a:t>
            </a:r>
            <a:endParaRPr sz="2600" dirty="0">
              <a:solidFill>
                <a:schemeClr val="lt1"/>
              </a:solidFill>
            </a:endParaRPr>
          </a:p>
        </p:txBody>
      </p:sp>
      <p:pic>
        <p:nvPicPr>
          <p:cNvPr id="179" name="Google Shape;179;ga1f4015098_0_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162838" y="147288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Desarrollo de la App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D8628-D5DF-EC95-C860-AB8BBEFE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78" y="1618945"/>
            <a:ext cx="6527104" cy="4700435"/>
          </a:xfrm>
        </p:spPr>
        <p:txBody>
          <a:bodyPr/>
          <a:lstStyle/>
          <a:p>
            <a:r>
              <a:rPr lang="es-ES" dirty="0"/>
              <a:t>La aplicación fue desarrollada para el </a:t>
            </a:r>
            <a:r>
              <a:rPr lang="es-ES" dirty="0" err="1"/>
              <a:t>frontend</a:t>
            </a:r>
            <a:r>
              <a:rPr lang="es-ES" dirty="0"/>
              <a:t> en </a:t>
            </a:r>
            <a:r>
              <a:rPr lang="es-ES" b="1" dirty="0"/>
              <a:t>Android </a:t>
            </a:r>
            <a:r>
              <a:rPr lang="es-ES" dirty="0"/>
              <a:t>con </a:t>
            </a:r>
            <a:r>
              <a:rPr lang="es-ES" b="1" dirty="0" err="1"/>
              <a:t>Flutter</a:t>
            </a:r>
            <a:r>
              <a:rPr lang="es-ES" b="1" dirty="0"/>
              <a:t>.</a:t>
            </a:r>
            <a:endParaRPr lang="es-ES" dirty="0"/>
          </a:p>
          <a:p>
            <a:r>
              <a:rPr lang="es-ES" dirty="0"/>
              <a:t>Con un servidor </a:t>
            </a:r>
            <a:r>
              <a:rPr lang="es-ES" b="1" dirty="0"/>
              <a:t>SQLITE3</a:t>
            </a:r>
            <a:r>
              <a:rPr lang="es-ES" dirty="0"/>
              <a:t> para la implementación de las consultas.</a:t>
            </a:r>
          </a:p>
          <a:p>
            <a:r>
              <a:rPr lang="es-ES" dirty="0"/>
              <a:t>Se realizaron formularios como campo de entrada, y es en donde se va a realizar la inyección SQL con </a:t>
            </a:r>
            <a:r>
              <a:rPr lang="es-ES" b="1" dirty="0" err="1"/>
              <a:t>SQLmap</a:t>
            </a:r>
            <a:r>
              <a:rPr lang="es-ES" dirty="0"/>
              <a:t>.</a:t>
            </a:r>
          </a:p>
          <a:p>
            <a:pPr marL="114300" indent="0">
              <a:buNone/>
            </a:pPr>
            <a:endParaRPr lang="es-ES" dirty="0"/>
          </a:p>
          <a:p>
            <a:endParaRPr dirty="0"/>
          </a:p>
        </p:txBody>
      </p:sp>
      <p:pic>
        <p:nvPicPr>
          <p:cNvPr id="1026" name="Picture 2" descr="De Web a Flutter. Estas inseguro si deseas aprender dart… | by Fernando  Quinteros Gutierrez | Medium">
            <a:extLst>
              <a:ext uri="{FF2B5EF4-FFF2-40B4-BE49-F238E27FC236}">
                <a16:creationId xmlns:a16="http://schemas.microsoft.com/office/drawing/2014/main" id="{873A749A-D644-8156-AF7E-F5D81F55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88" y="1052163"/>
            <a:ext cx="4276480" cy="2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BFD92F-A0FD-C9A5-A459-A667F93E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2" y="3663916"/>
            <a:ext cx="4645692" cy="22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243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100208" y="657799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Visualización de la Aplicación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D8628-D5DF-EC95-C860-AB8BBEFE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998" y="2254923"/>
            <a:ext cx="6527104" cy="4700435"/>
          </a:xfrm>
        </p:spPr>
        <p:txBody>
          <a:bodyPr/>
          <a:lstStyle/>
          <a:p>
            <a:endParaRPr lang="es-ES" dirty="0"/>
          </a:p>
          <a:p>
            <a:endParaRPr dirty="0"/>
          </a:p>
        </p:txBody>
      </p:sp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B0A9DE70-A3D7-64A9-1C50-E1794399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93" y="1389098"/>
            <a:ext cx="2483154" cy="5295326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B543BBA-983F-266F-2E43-186784928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026" y="1110236"/>
            <a:ext cx="2661972" cy="54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919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100208" y="657799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Visualización de la Aplicación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D8628-D5DF-EC95-C860-AB8BBEFE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998" y="2254923"/>
            <a:ext cx="6527104" cy="4700435"/>
          </a:xfrm>
        </p:spPr>
        <p:txBody>
          <a:bodyPr/>
          <a:lstStyle/>
          <a:p>
            <a:endParaRPr lang="es-ES" dirty="0"/>
          </a:p>
          <a:p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C36FE5-E62A-BE00-DE21-B0A23560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171" y="1375609"/>
            <a:ext cx="2534238" cy="5295326"/>
          </a:xfrm>
          <a:prstGeom prst="rect">
            <a:avLst/>
          </a:prstGeom>
        </p:spPr>
      </p:pic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778CD15-BD54-E116-76D4-4FB2B6FFE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252" y="1375609"/>
            <a:ext cx="2568391" cy="52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812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526092" y="122236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091" y="1737943"/>
            <a:ext cx="10910171" cy="4351338"/>
          </a:xfrm>
        </p:spPr>
        <p:txBody>
          <a:bodyPr/>
          <a:lstStyle/>
          <a:p>
            <a:r>
              <a:rPr lang="es-ES" dirty="0">
                <a:hlinkClick r:id="rId4"/>
              </a:rPr>
              <a:t>https://www.w3schools.com/sql/sql_injection.asp</a:t>
            </a:r>
            <a:r>
              <a:rPr lang="es-ES" dirty="0"/>
              <a:t>.</a:t>
            </a:r>
          </a:p>
          <a:p>
            <a:r>
              <a:rPr lang="es-ES" dirty="0">
                <a:hlinkClick r:id="rId5"/>
              </a:rPr>
              <a:t>https://www.usmp.edu.pe/publicaciones/boletin/fia/info41/procedimiento.html</a:t>
            </a:r>
            <a:r>
              <a:rPr lang="es-ES" dirty="0"/>
              <a:t>.</a:t>
            </a:r>
          </a:p>
          <a:p>
            <a:r>
              <a:rPr lang="es-ES" dirty="0">
                <a:hlinkClick r:id="rId6"/>
              </a:rPr>
              <a:t>https://www.dragonjar.org/sqlmap-herramienta-automatica-de-inyeccion-sql.xhtml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321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a1f4015098_0_28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1f4015098_0_28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a1f4015098_0_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1f4015098_0_2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a1f4015098_0_285"/>
          <p:cNvSpPr/>
          <p:nvPr/>
        </p:nvSpPr>
        <p:spPr>
          <a:xfrm>
            <a:off x="985991" y="1990413"/>
            <a:ext cx="386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pic>
        <p:nvPicPr>
          <p:cNvPr id="248" name="Google Shape;248;ga1f4015098_0_2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7;ga1f4015098_0_95">
            <a:extLst>
              <a:ext uri="{FF2B5EF4-FFF2-40B4-BE49-F238E27FC236}">
                <a16:creationId xmlns:a16="http://schemas.microsoft.com/office/drawing/2014/main" id="{9B016008-2D58-C1D1-BD54-2A821647E139}"/>
              </a:ext>
            </a:extLst>
          </p:cNvPr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Gabriela Cortés Mejia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Carlos </a:t>
            </a:r>
            <a:r>
              <a:rPr lang="es-ES" sz="2400" b="1" dirty="0" err="1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Sebastian</a:t>
            </a: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 Martínez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David Santiago Moreno 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Seguridad En el Ciclo de Desarrollo de Software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MACC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112734" y="122236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 del Proyecto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95" y="2088672"/>
            <a:ext cx="5257800" cy="4351338"/>
          </a:xfrm>
        </p:spPr>
        <p:txBody>
          <a:bodyPr/>
          <a:lstStyle/>
          <a:p>
            <a:r>
              <a:rPr lang="es-ES" dirty="0"/>
              <a:t>El objetivo de nuestro proyecto consiste en desarrollar una aplicación móvil la cual contenga información sensible de los usuarios y </a:t>
            </a:r>
            <a:r>
              <a:rPr lang="es-ES"/>
              <a:t>que esta sea </a:t>
            </a:r>
            <a:r>
              <a:rPr lang="es-ES" dirty="0"/>
              <a:t>vulnerable a ataques por inyección SQL.</a:t>
            </a:r>
          </a:p>
        </p:txBody>
      </p:sp>
      <p:pic>
        <p:nvPicPr>
          <p:cNvPr id="1026" name="Picture 2" descr="Qué es la inyección de SQL? | Explicación y protección | Avast">
            <a:extLst>
              <a:ext uri="{FF2B5EF4-FFF2-40B4-BE49-F238E27FC236}">
                <a16:creationId xmlns:a16="http://schemas.microsoft.com/office/drawing/2014/main" id="{B2D7C6D2-54CD-B89C-7141-0F77EDDD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07" y="2088672"/>
            <a:ext cx="6095768" cy="27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227495" y="122236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95" y="1600199"/>
            <a:ext cx="6812133" cy="3479081"/>
          </a:xfrm>
        </p:spPr>
        <p:txBody>
          <a:bodyPr>
            <a:noAutofit/>
          </a:bodyPr>
          <a:lstStyle/>
          <a:p>
            <a:r>
              <a:rPr lang="es-ES" dirty="0"/>
              <a:t>La inyección SQL es un tipo de ciberataque en el cual el hacker usa una parte de un código SQL para modificar una base de datos y acceder a la información que aparece en esta.</a:t>
            </a:r>
          </a:p>
          <a:p>
            <a:pPr fontAlgn="base"/>
            <a:r>
              <a:rPr lang="es-CO" dirty="0"/>
              <a:t>Un ejemplo es cuando la información de inicio de sesión se envía a través de un formulario web antes de que el usuario pueda acceder al sitio.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100" name="Picture 4" descr="Plantilla de login | Vector Gratis">
            <a:extLst>
              <a:ext uri="{FF2B5EF4-FFF2-40B4-BE49-F238E27FC236}">
                <a16:creationId xmlns:a16="http://schemas.microsoft.com/office/drawing/2014/main" id="{824BCA0D-E78F-8337-D6E9-A8303F68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08" y="1600199"/>
            <a:ext cx="3998873" cy="39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043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227495" y="122236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95" y="1788090"/>
            <a:ext cx="6148253" cy="3479081"/>
          </a:xfrm>
        </p:spPr>
        <p:txBody>
          <a:bodyPr>
            <a:noAutofit/>
          </a:bodyPr>
          <a:lstStyle/>
          <a:p>
            <a:pPr fontAlgn="base"/>
            <a:r>
              <a:rPr lang="es-CO" dirty="0"/>
              <a:t>Los posibles problemas ocurren porque la mayoría de los formularios web no tienen forma de detener el ingreso de información adicional. Y con esto los hackers pueden aprovechar esta debilidad y utilizar los cuadros de entrada del formulario para enviar sus propias solicitudes a la base de datos.</a:t>
            </a:r>
          </a:p>
          <a:p>
            <a:pPr marL="114300" indent="0" fontAlgn="base">
              <a:buNone/>
            </a:pPr>
            <a:endParaRPr lang="es-CO" dirty="0"/>
          </a:p>
          <a:p>
            <a:endParaRPr lang="es-ES" dirty="0"/>
          </a:p>
        </p:txBody>
      </p:sp>
      <p:pic>
        <p:nvPicPr>
          <p:cNvPr id="6146" name="Picture 2" descr="Introduction to Database Queries | edX">
            <a:extLst>
              <a:ext uri="{FF2B5EF4-FFF2-40B4-BE49-F238E27FC236}">
                <a16:creationId xmlns:a16="http://schemas.microsoft.com/office/drawing/2014/main" id="{7C8B0B97-E99D-EC1C-4C9C-D0BC9005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60" y="2098880"/>
            <a:ext cx="4800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161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0" y="127340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Tipos de 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07" y="1162556"/>
            <a:ext cx="11047956" cy="5246064"/>
          </a:xfrm>
        </p:spPr>
        <p:txBody>
          <a:bodyPr>
            <a:noAutofit/>
          </a:bodyPr>
          <a:lstStyle/>
          <a:p>
            <a:pPr marL="114300" indent="0" fontAlgn="base">
              <a:buNone/>
            </a:pPr>
            <a:endParaRPr lang="es-CO" dirty="0"/>
          </a:p>
          <a:p>
            <a:r>
              <a:rPr lang="es-ES" dirty="0"/>
              <a:t>Si tenemos un campo de entrada como “</a:t>
            </a:r>
            <a:r>
              <a:rPr lang="es-ES" dirty="0" err="1"/>
              <a:t>Userid</a:t>
            </a:r>
            <a:r>
              <a:rPr lang="es-ES" dirty="0"/>
              <a:t>” podemos poner la siguiente sentencia:</a:t>
            </a:r>
          </a:p>
          <a:p>
            <a:endParaRPr lang="es-ES" dirty="0"/>
          </a:p>
          <a:p>
            <a:r>
              <a:rPr lang="es-ES" dirty="0"/>
              <a:t>En este caso la sentencia en SQL se vería de la siguiente manera:</a:t>
            </a:r>
          </a:p>
          <a:p>
            <a:endParaRPr lang="es-ES" dirty="0"/>
          </a:p>
          <a:p>
            <a:r>
              <a:rPr lang="es-ES" dirty="0"/>
              <a:t>La anterior sentencia devolverá todas las filas de la tabla ”Usuarios” ya que ‘1=1 OR’ es siempre verdadero </a:t>
            </a:r>
          </a:p>
          <a:p>
            <a:r>
              <a:rPr lang="es-ES" dirty="0"/>
              <a:t>Un hacker podrá obtener la información de todos los usuarios registrados en la base de datos solo con la sentencia previamente mostrada.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Google Shape;184;p2">
            <a:extLst>
              <a:ext uri="{FF2B5EF4-FFF2-40B4-BE49-F238E27FC236}">
                <a16:creationId xmlns:a16="http://schemas.microsoft.com/office/drawing/2014/main" id="{3431EE49-F9B0-3989-AE77-3AD1A7067988}"/>
              </a:ext>
            </a:extLst>
          </p:cNvPr>
          <p:cNvSpPr txBox="1"/>
          <p:nvPr/>
        </p:nvSpPr>
        <p:spPr>
          <a:xfrm>
            <a:off x="0" y="795926"/>
            <a:ext cx="8192022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Basada en ‘1=1’ es Siempre Cierta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89AF1336-F0A3-A0A6-D52E-423ABE5F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32" y="2414367"/>
            <a:ext cx="3365500" cy="673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4E17C5-38B6-DC37-B9A2-501DE14E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648310"/>
            <a:ext cx="7772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98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0" y="127340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Tipos de 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07" y="1162556"/>
            <a:ext cx="11047956" cy="5246064"/>
          </a:xfrm>
        </p:spPr>
        <p:txBody>
          <a:bodyPr>
            <a:noAutofit/>
          </a:bodyPr>
          <a:lstStyle/>
          <a:p>
            <a:pPr marL="114300" indent="0" fontAlgn="base">
              <a:buNone/>
            </a:pPr>
            <a:endParaRPr lang="es-CO" dirty="0"/>
          </a:p>
          <a:p>
            <a:r>
              <a:rPr lang="es-ES" dirty="0"/>
              <a:t>El hacker al ingresar en los campos de entrada del formulario “</a:t>
            </a:r>
            <a:r>
              <a:rPr lang="es-ES" dirty="0" err="1"/>
              <a:t>or</a:t>
            </a:r>
            <a:r>
              <a:rPr lang="es-ES" dirty="0"/>
              <a:t> “”= ” obtendrá toda la información de nombres y contraseñas almacenadas en la base de datos: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este caso la sentencia en SQL se vería de la siguiente manera:</a:t>
            </a:r>
          </a:p>
          <a:p>
            <a:endParaRPr lang="es-ES" dirty="0"/>
          </a:p>
          <a:p>
            <a:r>
              <a:rPr lang="es-ES" dirty="0"/>
              <a:t>La sentencia SQL anterior es válida y devolverá todas las filas de la tabla "Usuarios", ya que OR ""="" siempre es verdadero.</a:t>
            </a:r>
          </a:p>
          <a:p>
            <a:endParaRPr lang="es-ES" dirty="0"/>
          </a:p>
        </p:txBody>
      </p:sp>
      <p:sp>
        <p:nvSpPr>
          <p:cNvPr id="6" name="Google Shape;184;p2">
            <a:extLst>
              <a:ext uri="{FF2B5EF4-FFF2-40B4-BE49-F238E27FC236}">
                <a16:creationId xmlns:a16="http://schemas.microsoft.com/office/drawing/2014/main" id="{3431EE49-F9B0-3989-AE77-3AD1A7067988}"/>
              </a:ext>
            </a:extLst>
          </p:cNvPr>
          <p:cNvSpPr txBox="1"/>
          <p:nvPr/>
        </p:nvSpPr>
        <p:spPr>
          <a:xfrm>
            <a:off x="0" y="795926"/>
            <a:ext cx="8192022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Basada en “”=“” es Siempre Cierta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706151-3273-10FC-F50F-7E0181E22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36" y="2732326"/>
            <a:ext cx="2080208" cy="13933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8D8C23-C99C-200B-B289-A9F73160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685" y="4581346"/>
            <a:ext cx="7569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27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0" y="127340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Tipos de 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07" y="1162556"/>
            <a:ext cx="11047956" cy="5246064"/>
          </a:xfrm>
        </p:spPr>
        <p:txBody>
          <a:bodyPr>
            <a:noAutofit/>
          </a:bodyPr>
          <a:lstStyle/>
          <a:p>
            <a:pPr marL="114300" indent="0" fontAlgn="base">
              <a:buNone/>
            </a:pPr>
            <a:endParaRPr lang="es-CO" dirty="0"/>
          </a:p>
          <a:p>
            <a:r>
              <a:rPr lang="es-ES" dirty="0"/>
              <a:t>La mayoría de las bases de datos admiten sentencias SQL por lotes. Un lote de sentencias SQL es un grupo de dos o más sentencias SQL, separadas por punto y coma.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este caso la sentencia en SQL se vería de la siguiente manera:</a:t>
            </a:r>
          </a:p>
          <a:p>
            <a:endParaRPr lang="es-ES" dirty="0"/>
          </a:p>
          <a:p>
            <a:r>
              <a:rPr lang="es-ES" dirty="0"/>
              <a:t>La sentencia SQL anterior devolverá todas las filas de la tabla "Usuarios", luego eliminará la tabla "Proveedores".</a:t>
            </a:r>
          </a:p>
        </p:txBody>
      </p:sp>
      <p:sp>
        <p:nvSpPr>
          <p:cNvPr id="6" name="Google Shape;184;p2">
            <a:extLst>
              <a:ext uri="{FF2B5EF4-FFF2-40B4-BE49-F238E27FC236}">
                <a16:creationId xmlns:a16="http://schemas.microsoft.com/office/drawing/2014/main" id="{3431EE49-F9B0-3989-AE77-3AD1A7067988}"/>
              </a:ext>
            </a:extLst>
          </p:cNvPr>
          <p:cNvSpPr txBox="1"/>
          <p:nvPr/>
        </p:nvSpPr>
        <p:spPr>
          <a:xfrm>
            <a:off x="0" y="795926"/>
            <a:ext cx="8192022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Basada en Sentencias SQL por lotes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602BD8-A490-6341-1AEF-6F08600B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530" y="3226788"/>
            <a:ext cx="4191000" cy="558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F0D81E-D2FB-64E0-01FE-84CB9FA22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485" y="4578213"/>
            <a:ext cx="7213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74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0" y="127340"/>
            <a:ext cx="64383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Tipos de inyección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D176-268D-5FF4-648B-48EBEDDD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379" y="1714813"/>
            <a:ext cx="5872621" cy="3980632"/>
          </a:xfrm>
        </p:spPr>
        <p:txBody>
          <a:bodyPr>
            <a:noAutofit/>
          </a:bodyPr>
          <a:lstStyle/>
          <a:p>
            <a:r>
              <a:rPr lang="es-CO" b="1" dirty="0" err="1"/>
              <a:t>SQLmap</a:t>
            </a:r>
            <a:r>
              <a:rPr lang="es-CO" dirty="0"/>
              <a:t> es una herramienta desarrollada en Python para realizar </a:t>
            </a:r>
            <a:r>
              <a:rPr lang="es-CO" b="1" dirty="0"/>
              <a:t>inyección</a:t>
            </a:r>
            <a:r>
              <a:rPr lang="es-CO" dirty="0"/>
              <a:t> de código SQL automáticamente.</a:t>
            </a:r>
          </a:p>
          <a:p>
            <a:r>
              <a:rPr lang="es-CO" dirty="0"/>
              <a:t>Una vez que se detecta una o más inyecciones SQL en el host de destino, el hacker puede elegir entre varias opciones entre ellas, enumerar los usuarios, los hashes de contraseñas, los privilegios, las bases de.</a:t>
            </a:r>
          </a:p>
          <a:p>
            <a:endParaRPr lang="es-ES" dirty="0"/>
          </a:p>
        </p:txBody>
      </p:sp>
      <p:sp>
        <p:nvSpPr>
          <p:cNvPr id="6" name="Google Shape;184;p2">
            <a:extLst>
              <a:ext uri="{FF2B5EF4-FFF2-40B4-BE49-F238E27FC236}">
                <a16:creationId xmlns:a16="http://schemas.microsoft.com/office/drawing/2014/main" id="{3431EE49-F9B0-3989-AE77-3AD1A7067988}"/>
              </a:ext>
            </a:extLst>
          </p:cNvPr>
          <p:cNvSpPr txBox="1"/>
          <p:nvPr/>
        </p:nvSpPr>
        <p:spPr>
          <a:xfrm>
            <a:off x="87682" y="809938"/>
            <a:ext cx="10095978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Inyección SQL con </a:t>
            </a:r>
            <a:r>
              <a:rPr lang="es-CO" sz="4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SQLmap</a:t>
            </a:r>
            <a:endParaRPr lang="es-CO" sz="4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Explotación de la vulnerabilidad SQL Injection con sqlmap - Byte Mind">
            <a:extLst>
              <a:ext uri="{FF2B5EF4-FFF2-40B4-BE49-F238E27FC236}">
                <a16:creationId xmlns:a16="http://schemas.microsoft.com/office/drawing/2014/main" id="{8DA45C15-359D-65E1-056D-FF657BD4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0063"/>
            <a:ext cx="5869861" cy="303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29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346553" y="681037"/>
            <a:ext cx="11498894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para evitar inyecciones SQL</a:t>
            </a: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-34449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D8628-D5DF-EC95-C860-AB8BBEFE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01398"/>
            <a:ext cx="10515600" cy="4351338"/>
          </a:xfrm>
        </p:spPr>
        <p:txBody>
          <a:bodyPr/>
          <a:lstStyle/>
          <a:p>
            <a:r>
              <a:rPr lang="es-ES" dirty="0"/>
              <a:t>Los procedimientos almacenados </a:t>
            </a:r>
            <a:r>
              <a:rPr lang="es-CO" dirty="0"/>
              <a:t>se utilizan para agrupar las instrucciones de SQL para llevar a cabo una tarea.</a:t>
            </a:r>
          </a:p>
          <a:p>
            <a:r>
              <a:rPr lang="es-CO" dirty="0"/>
              <a:t>Cuando un procedimiento almacenado es ejecutado por primera vez se compila, se crea y se guarda en memoria su plan de ejecución, luego SQL utiliza ese plan de ejecución cuando se vuelve a llamar al procedimiento sin volver a compilarlo nuevamente.</a:t>
            </a:r>
          </a:p>
          <a:p>
            <a:r>
              <a:rPr lang="es-CO" dirty="0"/>
              <a:t>Con esto en la ”función” del procedimiento almacenado puede verificar el tipo de variable que fue ingresado en el campo.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96224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17053</TotalTime>
  <Words>723</Words>
  <Application>Microsoft Office PowerPoint</Application>
  <PresentationFormat>Panorámica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Candara</vt:lpstr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Valerie Elisabeth Gauthier Umana</dc:creator>
  <cp:lastModifiedBy>Carlos Sebastian Martinez Vidal</cp:lastModifiedBy>
  <cp:revision>23</cp:revision>
  <dcterms:modified xsi:type="dcterms:W3CDTF">2022-05-27T17:02:06Z</dcterms:modified>
</cp:coreProperties>
</file>