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7" r:id="rId4"/>
  </p:sldMasterIdLst>
  <p:notesMasterIdLst>
    <p:notesMasterId r:id="rId20"/>
  </p:notesMasterIdLst>
  <p:handoutMasterIdLst>
    <p:handoutMasterId r:id="rId21"/>
  </p:handoutMasterIdLst>
  <p:sldIdLst>
    <p:sldId id="342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8" r:id="rId14"/>
    <p:sldId id="356" r:id="rId15"/>
    <p:sldId id="362" r:id="rId16"/>
    <p:sldId id="359" r:id="rId17"/>
    <p:sldId id="360" r:id="rId18"/>
    <p:sldId id="361" r:id="rId19"/>
  </p:sldIdLst>
  <p:sldSz cx="9144000" cy="5143500" type="screen16x9"/>
  <p:notesSz cx="6858000" cy="9144000"/>
  <p:embeddedFontLst>
    <p:embeddedFont>
      <p:font typeface="Verdana Pro SemiBold" panose="020B0704030504040204" pitchFamily="34" charset="0"/>
      <p:bold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305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orient="horz" pos="1892">
          <p15:clr>
            <a:srgbClr val="A4A3A4"/>
          </p15:clr>
        </p15:guide>
        <p15:guide id="6" orient="horz" pos="112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atzenberg, Stephanie" initials="KS" lastIdx="8" clrIdx="0"/>
  <p:cmAuthor id="1" name="Heinze, Nina" initials="HN" lastIdx="18" clrIdx="1"/>
  <p:cmAuthor id="2" name="Lindner, Stephanie" initials="LS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E6"/>
    <a:srgbClr val="BE0000"/>
    <a:srgbClr val="005F82"/>
    <a:srgbClr val="C8CFE0"/>
    <a:srgbClr val="B90A19"/>
    <a:srgbClr val="EBEEF1"/>
    <a:srgbClr val="0082B4"/>
    <a:srgbClr val="730000"/>
    <a:srgbClr val="0069A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849"/>
        <p:guide orient="horz" pos="3072"/>
        <p:guide orient="horz" pos="305"/>
        <p:guide orient="horz" pos="2935"/>
        <p:guide orient="horz" pos="1892"/>
        <p:guide orient="horz" pos="1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3021-B3F6-4B3A-BD9D-21A9C023F270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CEC6-721E-449B-B68E-DEABC0F39B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103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E16D0-DC6F-4F02-A943-5255AE4DC4E2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A36CA-0E84-49C7-9916-70693D85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0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ustermann@ferchau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1944278"/>
            <a:ext cx="5868652" cy="8697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100"/>
              </a:lnSpc>
              <a:defRPr sz="3000">
                <a:solidFill>
                  <a:srgbClr val="BE000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634343"/>
            <a:ext cx="8352000" cy="1764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700"/>
              </a:lnSpc>
              <a:buNone/>
              <a:defRPr sz="1200" b="1" i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757285-A4C0-42D4-A372-D13828D94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6" y="249974"/>
            <a:ext cx="1383254" cy="3079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4DEABC-F8E6-41F3-A5BA-672ED8EA4C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0304" y="286544"/>
            <a:ext cx="2232630" cy="2398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9F83BD5-EB79-4390-929E-F0B727936B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697" b="-32"/>
          <a:stretch/>
        </p:blipFill>
        <p:spPr>
          <a:xfrm>
            <a:off x="7812071" y="2777025"/>
            <a:ext cx="1331641" cy="16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54FE-A09D-B1B8-758A-62D3C0CA2E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2613" y="431800"/>
            <a:ext cx="7978775" cy="42846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34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 +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135637" y="432494"/>
            <a:ext cx="6872727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135637" y="987574"/>
            <a:ext cx="6872727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AB4C5-6549-45C9-1A08-372E3B522F4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45284" y="1535113"/>
            <a:ext cx="7253432" cy="3181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 Überschrift/Text +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133961" y="432494"/>
            <a:ext cx="6872727" cy="912741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Seitenüberschrift </a:t>
            </a:r>
            <a:br>
              <a:rPr lang="de-DE"/>
            </a:br>
            <a:r>
              <a:rPr lang="de-DE"/>
              <a:t>eintragen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133961" y="1414924"/>
            <a:ext cx="6872727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4F7F3-76D9-383D-134A-CA955C238E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45284" y="1952625"/>
            <a:ext cx="7253432" cy="276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12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 Überschrift +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790324" y="432494"/>
            <a:ext cx="7560000" cy="912741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Seitenüberschrift </a:t>
            </a:r>
            <a:br>
              <a:rPr lang="de-DE"/>
            </a:br>
            <a:r>
              <a:rPr lang="de-DE"/>
              <a:t>eintragen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E58D1-25EE-83D9-DC0B-32F7461969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2613" y="1679575"/>
            <a:ext cx="7978775" cy="303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9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85549" y="2597150"/>
            <a:ext cx="3384988" cy="1329538"/>
          </a:xfrm>
        </p:spPr>
        <p:txBody>
          <a:bodyPr/>
          <a:lstStyle>
            <a:lvl1pPr marL="0" indent="0" algn="r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85549" y="1646559"/>
            <a:ext cx="3384988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r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1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183604" y="2597469"/>
            <a:ext cx="3375995" cy="1316838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183604" y="1646559"/>
            <a:ext cx="3375995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Überschrift/Inhalt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183604" y="1852082"/>
            <a:ext cx="3375995" cy="713730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183604" y="891821"/>
            <a:ext cx="3375995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1FEEA-BEC8-6CC6-A1FC-77EBAEFF36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179042" y="2667000"/>
            <a:ext cx="3375995" cy="20592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356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-4762" y="0"/>
            <a:ext cx="4572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91B4E-4175-A4D5-08DE-E705295ACC3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859338" y="484186"/>
            <a:ext cx="3690937" cy="41751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239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 links + Überschrift/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5E29399-21E3-4727-9606-B0684D0E7AC3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183604" y="2597469"/>
            <a:ext cx="3375995" cy="1316838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183604" y="1646559"/>
            <a:ext cx="3375995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42D2DBAD-311C-49D2-9F06-84F971793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458" y="2597469"/>
            <a:ext cx="3375995" cy="1316838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07E207D-28CD-44B7-901A-983AEFA4E8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775" y="1646558"/>
            <a:ext cx="3375678" cy="893442"/>
          </a:xfr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 b="1" i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Seitenüberschrift eintragen</a:t>
            </a:r>
          </a:p>
        </p:txBody>
      </p:sp>
    </p:spTree>
    <p:extLst>
      <p:ext uri="{BB962C8B-B14F-4D97-AF65-F5344CB8AC3E}">
        <p14:creationId xmlns:p14="http://schemas.microsoft.com/office/powerpoint/2010/main" val="14746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/Inhalt links + Überschrift/Text/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9779383-F7E5-4393-9DB5-953FE4F922EA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183604" y="1852082"/>
            <a:ext cx="3375995" cy="713730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183604" y="891821"/>
            <a:ext cx="3375995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3D64F83C-5941-4135-9495-71D8AC26C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401" y="1851597"/>
            <a:ext cx="3375995" cy="713730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63D1C-33A3-46E2-83F3-C4F416F772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364" y="891821"/>
            <a:ext cx="3376032" cy="893441"/>
          </a:xfr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 b="1" i="1">
                <a:solidFill>
                  <a:schemeClr val="tx1"/>
                </a:solidFill>
              </a:defRPr>
            </a:lvl1pPr>
            <a:lvl2pPr marL="263775" indent="0">
              <a:buNone/>
              <a:defRPr/>
            </a:lvl2pPr>
            <a:lvl3pPr marL="561300" indent="0">
              <a:buNone/>
              <a:defRPr/>
            </a:lvl3pPr>
            <a:lvl4pPr marL="813300" indent="0">
              <a:buNone/>
              <a:defRPr/>
            </a:lvl4pPr>
            <a:lvl5pPr marL="1070062" indent="0">
              <a:buNone/>
              <a:defRPr/>
            </a:lvl5pPr>
          </a:lstStyle>
          <a:p>
            <a:pPr lvl="0"/>
            <a:r>
              <a:rPr lang="de-DE"/>
              <a:t>Seitenüberschrift eintragen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ED735-8217-301E-AE02-49F2A2F8E29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0829" y="2667000"/>
            <a:ext cx="3375995" cy="20592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961F918-339C-97C6-583E-E87A624F9A6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87176" y="2672716"/>
            <a:ext cx="3375995" cy="20592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65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0009D-B509-4364-A44A-9A0F50F79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BFF202E-B34C-41EA-B46A-0C9C6D2C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78" y="2072323"/>
            <a:ext cx="6611644" cy="998854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600"/>
              </a:lnSpc>
              <a:defRPr sz="35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13EBA5-03F4-49C9-9287-4BBA4EA36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+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5E0681-C3D7-444C-AA7B-C8300F201F60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9469FE9-AB0D-AB53-47E8-8034D60EA7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3" y="434975"/>
            <a:ext cx="3779837" cy="4291013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5AE1BC-A0FA-F5DB-16C8-D7F7D5843B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5200" y="435262"/>
            <a:ext cx="3779837" cy="4291013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48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 + Grafik/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E8B278FB-116E-46F1-B17E-D83894C2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5637" y="432494"/>
            <a:ext cx="6872727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D31C3938-78E7-4DC6-8065-2945ED7B5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5637" y="987574"/>
            <a:ext cx="6872727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extplatzhalter 28">
            <a:extLst>
              <a:ext uri="{FF2B5EF4-FFF2-40B4-BE49-F238E27FC236}">
                <a16:creationId xmlns:a16="http://schemas.microsoft.com/office/drawing/2014/main" id="{ABD8653D-FA53-47C0-9F75-8A5DE35B0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0214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7" name="Textplatzhalter 28">
            <a:extLst>
              <a:ext uri="{FF2B5EF4-FFF2-40B4-BE49-F238E27FC236}">
                <a16:creationId xmlns:a16="http://schemas.microsoft.com/office/drawing/2014/main" id="{DB97FA3A-E7FD-439C-B36B-5881CC979D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16374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E3E43A2C-112A-4F27-96EB-F6E6011E02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62534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9" name="Textplatzhalter 28">
            <a:extLst>
              <a:ext uri="{FF2B5EF4-FFF2-40B4-BE49-F238E27FC236}">
                <a16:creationId xmlns:a16="http://schemas.microsoft.com/office/drawing/2014/main" id="{D5935C1E-DDF0-4617-B165-37EE95708B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08694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0" name="Bildplatzhalter 25">
            <a:extLst>
              <a:ext uri="{FF2B5EF4-FFF2-40B4-BE49-F238E27FC236}">
                <a16:creationId xmlns:a16="http://schemas.microsoft.com/office/drawing/2014/main" id="{EFFC1317-A05A-454C-9064-D8039A5718D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65654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5">
            <a:extLst>
              <a:ext uri="{FF2B5EF4-FFF2-40B4-BE49-F238E27FC236}">
                <a16:creationId xmlns:a16="http://schemas.microsoft.com/office/drawing/2014/main" id="{9EFF6BE3-46A4-4B56-B35D-04D211314127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2011812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5">
            <a:extLst>
              <a:ext uri="{FF2B5EF4-FFF2-40B4-BE49-F238E27FC236}">
                <a16:creationId xmlns:a16="http://schemas.microsoft.com/office/drawing/2014/main" id="{A1D05172-F26F-471F-95A0-A544E602AC28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3357974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5">
            <a:extLst>
              <a:ext uri="{FF2B5EF4-FFF2-40B4-BE49-F238E27FC236}">
                <a16:creationId xmlns:a16="http://schemas.microsoft.com/office/drawing/2014/main" id="{F25121D0-3169-482C-AEB1-372790D2A213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04134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C9725B30-C218-45C0-A8B6-ECDF54868B3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054854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5" name="Bildplatzhalter 25">
            <a:extLst>
              <a:ext uri="{FF2B5EF4-FFF2-40B4-BE49-F238E27FC236}">
                <a16:creationId xmlns:a16="http://schemas.microsoft.com/office/drawing/2014/main" id="{A4DB4D0C-2687-4025-843C-84908A4B85AB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6050294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8283AE8E-E4DF-4A83-BC03-EF1A1D8BC625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65654" y="433461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9531F79-1A73-4CBD-B179-A52A0357AFED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2011812" y="433461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FA9B0ECE-644A-4917-B330-5649E074790B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3357974" y="433461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2971D650-A63D-47DB-905F-85D02471C13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704134" y="433461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0" name="Bildplatzhalter 25">
            <a:extLst>
              <a:ext uri="{FF2B5EF4-FFF2-40B4-BE49-F238E27FC236}">
                <a16:creationId xmlns:a16="http://schemas.microsoft.com/office/drawing/2014/main" id="{5D2CD627-ED41-44B1-9344-270C4BC49400}"/>
              </a:ext>
            </a:extLst>
          </p:cNvPr>
          <p:cNvSpPr>
            <a:spLocks noGrp="1"/>
          </p:cNvSpPr>
          <p:nvPr>
            <p:ph type="pic" sz="quarter" idx="95"/>
          </p:nvPr>
        </p:nvSpPr>
        <p:spPr>
          <a:xfrm>
            <a:off x="665654" y="327761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5">
            <a:extLst>
              <a:ext uri="{FF2B5EF4-FFF2-40B4-BE49-F238E27FC236}">
                <a16:creationId xmlns:a16="http://schemas.microsoft.com/office/drawing/2014/main" id="{34C84DB1-2623-44AF-94E7-6494BC8680EB}"/>
              </a:ext>
            </a:extLst>
          </p:cNvPr>
          <p:cNvSpPr>
            <a:spLocks noGrp="1"/>
          </p:cNvSpPr>
          <p:nvPr>
            <p:ph type="pic" sz="quarter" idx="96"/>
          </p:nvPr>
        </p:nvSpPr>
        <p:spPr>
          <a:xfrm>
            <a:off x="2011812" y="327761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5">
            <a:extLst>
              <a:ext uri="{FF2B5EF4-FFF2-40B4-BE49-F238E27FC236}">
                <a16:creationId xmlns:a16="http://schemas.microsoft.com/office/drawing/2014/main" id="{6C646E18-4F0D-44C9-B9E6-F7CD75FD2E96}"/>
              </a:ext>
            </a:extLst>
          </p:cNvPr>
          <p:cNvSpPr>
            <a:spLocks noGrp="1"/>
          </p:cNvSpPr>
          <p:nvPr>
            <p:ph type="pic" sz="quarter" idx="97"/>
          </p:nvPr>
        </p:nvSpPr>
        <p:spPr>
          <a:xfrm>
            <a:off x="3357974" y="327761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5">
            <a:extLst>
              <a:ext uri="{FF2B5EF4-FFF2-40B4-BE49-F238E27FC236}">
                <a16:creationId xmlns:a16="http://schemas.microsoft.com/office/drawing/2014/main" id="{048E97E2-8DC0-449A-A670-62E20F543F0B}"/>
              </a:ext>
            </a:extLst>
          </p:cNvPr>
          <p:cNvSpPr>
            <a:spLocks noGrp="1"/>
          </p:cNvSpPr>
          <p:nvPr>
            <p:ph type="pic" sz="quarter" idx="98"/>
          </p:nvPr>
        </p:nvSpPr>
        <p:spPr>
          <a:xfrm>
            <a:off x="4704134" y="327761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28">
            <a:extLst>
              <a:ext uri="{FF2B5EF4-FFF2-40B4-BE49-F238E27FC236}">
                <a16:creationId xmlns:a16="http://schemas.microsoft.com/office/drawing/2014/main" id="{B89A4013-D0F2-47D8-B78D-DBDAB032F84E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050294" y="433461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5" name="Bildplatzhalter 25">
            <a:extLst>
              <a:ext uri="{FF2B5EF4-FFF2-40B4-BE49-F238E27FC236}">
                <a16:creationId xmlns:a16="http://schemas.microsoft.com/office/drawing/2014/main" id="{F6BE0010-66AB-4B38-B902-54A9EFA064C0}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6050294" y="327761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Textplatzhalter 28">
            <a:extLst>
              <a:ext uri="{FF2B5EF4-FFF2-40B4-BE49-F238E27FC236}">
                <a16:creationId xmlns:a16="http://schemas.microsoft.com/office/drawing/2014/main" id="{F5935C11-676B-48B5-A44C-4D530DA1F07D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7401012" y="2643758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8" name="Bildplatzhalter 25">
            <a:extLst>
              <a:ext uri="{FF2B5EF4-FFF2-40B4-BE49-F238E27FC236}">
                <a16:creationId xmlns:a16="http://schemas.microsoft.com/office/drawing/2014/main" id="{742E3756-06BB-4056-B0EC-D4F1B93A9B4E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7396452" y="1586759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Textplatzhalter 28">
            <a:extLst>
              <a:ext uri="{FF2B5EF4-FFF2-40B4-BE49-F238E27FC236}">
                <a16:creationId xmlns:a16="http://schemas.microsoft.com/office/drawing/2014/main" id="{51D42C99-8163-4C42-84E8-781553CEB37C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7396452" y="4336039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1" i="1" cap="none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31" name="Bildplatzhalter 25">
            <a:extLst>
              <a:ext uri="{FF2B5EF4-FFF2-40B4-BE49-F238E27FC236}">
                <a16:creationId xmlns:a16="http://schemas.microsoft.com/office/drawing/2014/main" id="{08C22E2A-BAA4-46AD-A396-4BC33D7C6163}"/>
              </a:ext>
            </a:extLst>
          </p:cNvPr>
          <p:cNvSpPr>
            <a:spLocks noGrp="1"/>
          </p:cNvSpPr>
          <p:nvPr>
            <p:ph type="pic" sz="quarter" idx="104"/>
          </p:nvPr>
        </p:nvSpPr>
        <p:spPr>
          <a:xfrm>
            <a:off x="7396452" y="3279040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9471B418-D21C-48A7-9BD4-4040615C1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53" b="-1047"/>
          <a:stretch/>
        </p:blipFill>
        <p:spPr>
          <a:xfrm flipH="1">
            <a:off x="-1118" y="0"/>
            <a:ext cx="1100530" cy="11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Grafik/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E8B278FB-116E-46F1-B17E-D83894C2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5637" y="432494"/>
            <a:ext cx="6872727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6" name="Textplatzhalter 28">
            <a:extLst>
              <a:ext uri="{FF2B5EF4-FFF2-40B4-BE49-F238E27FC236}">
                <a16:creationId xmlns:a16="http://schemas.microsoft.com/office/drawing/2014/main" id="{ABD8653D-FA53-47C0-9F75-8A5DE35B0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654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7" name="Textplatzhalter 28">
            <a:extLst>
              <a:ext uri="{FF2B5EF4-FFF2-40B4-BE49-F238E27FC236}">
                <a16:creationId xmlns:a16="http://schemas.microsoft.com/office/drawing/2014/main" id="{DB97FA3A-E7FD-439C-B36B-5881CC979D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11814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E3E43A2C-112A-4F27-96EB-F6E6011E02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7974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9" name="Textplatzhalter 28">
            <a:extLst>
              <a:ext uri="{FF2B5EF4-FFF2-40B4-BE49-F238E27FC236}">
                <a16:creationId xmlns:a16="http://schemas.microsoft.com/office/drawing/2014/main" id="{D5935C1E-DDF0-4617-B165-37EE95708B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04134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0" name="Bildplatzhalter 25">
            <a:extLst>
              <a:ext uri="{FF2B5EF4-FFF2-40B4-BE49-F238E27FC236}">
                <a16:creationId xmlns:a16="http://schemas.microsoft.com/office/drawing/2014/main" id="{EFFC1317-A05A-454C-9064-D8039A5718D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65654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5">
            <a:extLst>
              <a:ext uri="{FF2B5EF4-FFF2-40B4-BE49-F238E27FC236}">
                <a16:creationId xmlns:a16="http://schemas.microsoft.com/office/drawing/2014/main" id="{9EFF6BE3-46A4-4B56-B35D-04D211314127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2011812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5">
            <a:extLst>
              <a:ext uri="{FF2B5EF4-FFF2-40B4-BE49-F238E27FC236}">
                <a16:creationId xmlns:a16="http://schemas.microsoft.com/office/drawing/2014/main" id="{A1D05172-F26F-471F-95A0-A544E602AC28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3357974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5">
            <a:extLst>
              <a:ext uri="{FF2B5EF4-FFF2-40B4-BE49-F238E27FC236}">
                <a16:creationId xmlns:a16="http://schemas.microsoft.com/office/drawing/2014/main" id="{F25121D0-3169-482C-AEB1-372790D2A213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04134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C9725B30-C218-45C0-A8B6-ECDF54868B3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050294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5" name="Bildplatzhalter 25">
            <a:extLst>
              <a:ext uri="{FF2B5EF4-FFF2-40B4-BE49-F238E27FC236}">
                <a16:creationId xmlns:a16="http://schemas.microsoft.com/office/drawing/2014/main" id="{A4DB4D0C-2687-4025-843C-84908A4B85AB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6050294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8283AE8E-E4DF-4A83-BC03-EF1A1D8BC625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65654" y="4160546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9531F79-1A73-4CBD-B179-A52A0357AFED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2011812" y="4160546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8" name="Textplatzhalter 28">
            <a:extLst>
              <a:ext uri="{FF2B5EF4-FFF2-40B4-BE49-F238E27FC236}">
                <a16:creationId xmlns:a16="http://schemas.microsoft.com/office/drawing/2014/main" id="{FA9B0ECE-644A-4917-B330-5649E074790B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3357974" y="4160546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19" name="Textplatzhalter 28">
            <a:extLst>
              <a:ext uri="{FF2B5EF4-FFF2-40B4-BE49-F238E27FC236}">
                <a16:creationId xmlns:a16="http://schemas.microsoft.com/office/drawing/2014/main" id="{2971D650-A63D-47DB-905F-85D02471C13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704134" y="4160546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0" name="Bildplatzhalter 25">
            <a:extLst>
              <a:ext uri="{FF2B5EF4-FFF2-40B4-BE49-F238E27FC236}">
                <a16:creationId xmlns:a16="http://schemas.microsoft.com/office/drawing/2014/main" id="{5D2CD627-ED41-44B1-9344-270C4BC49400}"/>
              </a:ext>
            </a:extLst>
          </p:cNvPr>
          <p:cNvSpPr>
            <a:spLocks noGrp="1"/>
          </p:cNvSpPr>
          <p:nvPr>
            <p:ph type="pic" sz="quarter" idx="95"/>
          </p:nvPr>
        </p:nvSpPr>
        <p:spPr>
          <a:xfrm>
            <a:off x="665654" y="3103547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5">
            <a:extLst>
              <a:ext uri="{FF2B5EF4-FFF2-40B4-BE49-F238E27FC236}">
                <a16:creationId xmlns:a16="http://schemas.microsoft.com/office/drawing/2014/main" id="{34C84DB1-2623-44AF-94E7-6494BC8680EB}"/>
              </a:ext>
            </a:extLst>
          </p:cNvPr>
          <p:cNvSpPr>
            <a:spLocks noGrp="1"/>
          </p:cNvSpPr>
          <p:nvPr>
            <p:ph type="pic" sz="quarter" idx="96"/>
          </p:nvPr>
        </p:nvSpPr>
        <p:spPr>
          <a:xfrm>
            <a:off x="2011812" y="3103547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5">
            <a:extLst>
              <a:ext uri="{FF2B5EF4-FFF2-40B4-BE49-F238E27FC236}">
                <a16:creationId xmlns:a16="http://schemas.microsoft.com/office/drawing/2014/main" id="{6C646E18-4F0D-44C9-B9E6-F7CD75FD2E96}"/>
              </a:ext>
            </a:extLst>
          </p:cNvPr>
          <p:cNvSpPr>
            <a:spLocks noGrp="1"/>
          </p:cNvSpPr>
          <p:nvPr>
            <p:ph type="pic" sz="quarter" idx="97"/>
          </p:nvPr>
        </p:nvSpPr>
        <p:spPr>
          <a:xfrm>
            <a:off x="3357974" y="3103547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5">
            <a:extLst>
              <a:ext uri="{FF2B5EF4-FFF2-40B4-BE49-F238E27FC236}">
                <a16:creationId xmlns:a16="http://schemas.microsoft.com/office/drawing/2014/main" id="{048E97E2-8DC0-449A-A670-62E20F543F0B}"/>
              </a:ext>
            </a:extLst>
          </p:cNvPr>
          <p:cNvSpPr>
            <a:spLocks noGrp="1"/>
          </p:cNvSpPr>
          <p:nvPr>
            <p:ph type="pic" sz="quarter" idx="98"/>
          </p:nvPr>
        </p:nvSpPr>
        <p:spPr>
          <a:xfrm>
            <a:off x="4704134" y="3103547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28">
            <a:extLst>
              <a:ext uri="{FF2B5EF4-FFF2-40B4-BE49-F238E27FC236}">
                <a16:creationId xmlns:a16="http://schemas.microsoft.com/office/drawing/2014/main" id="{B89A4013-D0F2-47D8-B78D-DBDAB032F84E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050294" y="4160546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5" name="Bildplatzhalter 25">
            <a:extLst>
              <a:ext uri="{FF2B5EF4-FFF2-40B4-BE49-F238E27FC236}">
                <a16:creationId xmlns:a16="http://schemas.microsoft.com/office/drawing/2014/main" id="{F6BE0010-66AB-4B38-B902-54A9EFA064C0}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6050294" y="3103547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Textplatzhalter 28">
            <a:extLst>
              <a:ext uri="{FF2B5EF4-FFF2-40B4-BE49-F238E27FC236}">
                <a16:creationId xmlns:a16="http://schemas.microsoft.com/office/drawing/2014/main" id="{F5935C11-676B-48B5-A44C-4D530DA1F07D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7396452" y="2469692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28" name="Bildplatzhalter 25">
            <a:extLst>
              <a:ext uri="{FF2B5EF4-FFF2-40B4-BE49-F238E27FC236}">
                <a16:creationId xmlns:a16="http://schemas.microsoft.com/office/drawing/2014/main" id="{742E3756-06BB-4056-B0EC-D4F1B93A9B4E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7396452" y="1412693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Textplatzhalter 28">
            <a:extLst>
              <a:ext uri="{FF2B5EF4-FFF2-40B4-BE49-F238E27FC236}">
                <a16:creationId xmlns:a16="http://schemas.microsoft.com/office/drawing/2014/main" id="{51D42C99-8163-4C42-84E8-781553CEB37C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7396452" y="4161973"/>
            <a:ext cx="1081894" cy="184666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  <a:latin typeface="Verdana Pro SemiBold" panose="020B07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Bezeichnung</a:t>
            </a:r>
          </a:p>
        </p:txBody>
      </p:sp>
      <p:sp>
        <p:nvSpPr>
          <p:cNvPr id="31" name="Bildplatzhalter 25">
            <a:extLst>
              <a:ext uri="{FF2B5EF4-FFF2-40B4-BE49-F238E27FC236}">
                <a16:creationId xmlns:a16="http://schemas.microsoft.com/office/drawing/2014/main" id="{08C22E2A-BAA4-46AD-A396-4BC33D7C6163}"/>
              </a:ext>
            </a:extLst>
          </p:cNvPr>
          <p:cNvSpPr>
            <a:spLocks noGrp="1"/>
          </p:cNvSpPr>
          <p:nvPr>
            <p:ph type="pic" sz="quarter" idx="104"/>
          </p:nvPr>
        </p:nvSpPr>
        <p:spPr>
          <a:xfrm>
            <a:off x="7396452" y="3104974"/>
            <a:ext cx="1081894" cy="1042023"/>
          </a:xfrm>
          <a:ln w="6350">
            <a:noFill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BC943F96-E7D4-5F7B-D492-77B2E5D52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53" b="-1047"/>
          <a:stretch/>
        </p:blipFill>
        <p:spPr>
          <a:xfrm flipH="1">
            <a:off x="-1118" y="0"/>
            <a:ext cx="1100530" cy="11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/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E8B278FB-116E-46F1-B17E-D83894C2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5637" y="432494"/>
            <a:ext cx="6872727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34" name="Bildplatzhalter 25">
            <a:extLst>
              <a:ext uri="{FF2B5EF4-FFF2-40B4-BE49-F238E27FC236}">
                <a16:creationId xmlns:a16="http://schemas.microsoft.com/office/drawing/2014/main" id="{DF862CA9-38E1-499A-8FC9-B5E44EA3B2E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3356" y="1284528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25">
            <a:extLst>
              <a:ext uri="{FF2B5EF4-FFF2-40B4-BE49-F238E27FC236}">
                <a16:creationId xmlns:a16="http://schemas.microsoft.com/office/drawing/2014/main" id="{7CDE7E06-BA1A-4902-88D9-D11E254FC58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211070" y="1284528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25">
            <a:extLst>
              <a:ext uri="{FF2B5EF4-FFF2-40B4-BE49-F238E27FC236}">
                <a16:creationId xmlns:a16="http://schemas.microsoft.com/office/drawing/2014/main" id="{EEBC894D-E38D-403C-B13D-8B2652616F2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178785" y="1279798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EBCA0FA9-F977-4CDB-8E72-C88E15C5F7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05456" y="2154811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8C1A8713-7534-4B02-8719-1C86FA57946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5456" y="2401942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43" name="Textplatzhalter 37">
            <a:extLst>
              <a:ext uri="{FF2B5EF4-FFF2-40B4-BE49-F238E27FC236}">
                <a16:creationId xmlns:a16="http://schemas.microsoft.com/office/drawing/2014/main" id="{B15CBC94-6EA0-435A-9F24-5C3F3754C8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5456" y="2571750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sp>
        <p:nvSpPr>
          <p:cNvPr id="47" name="Textplatzhalter 37">
            <a:extLst>
              <a:ext uri="{FF2B5EF4-FFF2-40B4-BE49-F238E27FC236}">
                <a16:creationId xmlns:a16="http://schemas.microsoft.com/office/drawing/2014/main" id="{0F916AD3-339C-4F60-AE63-9E1D864947E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373170" y="2154811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37">
            <a:extLst>
              <a:ext uri="{FF2B5EF4-FFF2-40B4-BE49-F238E27FC236}">
                <a16:creationId xmlns:a16="http://schemas.microsoft.com/office/drawing/2014/main" id="{54E1E58C-E2CF-456A-A298-6B604AD09BD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73170" y="2401942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49" name="Textplatzhalter 37">
            <a:extLst>
              <a:ext uri="{FF2B5EF4-FFF2-40B4-BE49-F238E27FC236}">
                <a16:creationId xmlns:a16="http://schemas.microsoft.com/office/drawing/2014/main" id="{1B404CAC-6812-49DF-966F-ABC555FC7E1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373170" y="2571750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sp>
        <p:nvSpPr>
          <p:cNvPr id="50" name="Textplatzhalter 37">
            <a:extLst>
              <a:ext uri="{FF2B5EF4-FFF2-40B4-BE49-F238E27FC236}">
                <a16:creationId xmlns:a16="http://schemas.microsoft.com/office/drawing/2014/main" id="{10B13D1D-63A5-4F7B-9E44-D615D4CAD13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340885" y="2154811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1" name="Textplatzhalter 37">
            <a:extLst>
              <a:ext uri="{FF2B5EF4-FFF2-40B4-BE49-F238E27FC236}">
                <a16:creationId xmlns:a16="http://schemas.microsoft.com/office/drawing/2014/main" id="{91638E25-8058-4A77-AF63-3B90B591B87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340885" y="2401942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52" name="Textplatzhalter 37">
            <a:extLst>
              <a:ext uri="{FF2B5EF4-FFF2-40B4-BE49-F238E27FC236}">
                <a16:creationId xmlns:a16="http://schemas.microsoft.com/office/drawing/2014/main" id="{AEDD9D28-955A-4303-A15C-DF6E62B4730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40885" y="2571750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sp>
        <p:nvSpPr>
          <p:cNvPr id="55" name="Bildplatzhalter 25">
            <a:extLst>
              <a:ext uri="{FF2B5EF4-FFF2-40B4-BE49-F238E27FC236}">
                <a16:creationId xmlns:a16="http://schemas.microsoft.com/office/drawing/2014/main" id="{F0AFD49C-F1A8-438E-AEDF-38E76A55B99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43356" y="3050957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5">
            <a:extLst>
              <a:ext uri="{FF2B5EF4-FFF2-40B4-BE49-F238E27FC236}">
                <a16:creationId xmlns:a16="http://schemas.microsoft.com/office/drawing/2014/main" id="{82CC1C6E-0768-423F-B5E7-7DB47D922B37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4211070" y="3050957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5">
            <a:extLst>
              <a:ext uri="{FF2B5EF4-FFF2-40B4-BE49-F238E27FC236}">
                <a16:creationId xmlns:a16="http://schemas.microsoft.com/office/drawing/2014/main" id="{9AF05AA7-0387-4585-952D-F56E4CB4F4F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178785" y="3046227"/>
            <a:ext cx="720000" cy="7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8" name="Textplatzhalter 37">
            <a:extLst>
              <a:ext uri="{FF2B5EF4-FFF2-40B4-BE49-F238E27FC236}">
                <a16:creationId xmlns:a16="http://schemas.microsoft.com/office/drawing/2014/main" id="{3DF03D83-FFBE-483D-BD55-C5B24187608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05456" y="3921240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9" name="Textplatzhalter 37">
            <a:extLst>
              <a:ext uri="{FF2B5EF4-FFF2-40B4-BE49-F238E27FC236}">
                <a16:creationId xmlns:a16="http://schemas.microsoft.com/office/drawing/2014/main" id="{6A7B11E2-14FA-453E-91AE-FF402918D7E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05456" y="4168371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60" name="Textplatzhalter 37">
            <a:extLst>
              <a:ext uri="{FF2B5EF4-FFF2-40B4-BE49-F238E27FC236}">
                <a16:creationId xmlns:a16="http://schemas.microsoft.com/office/drawing/2014/main" id="{FB381249-CDB0-4CC9-B934-8A1D701DFF2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5456" y="4338179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sp>
        <p:nvSpPr>
          <p:cNvPr id="61" name="Textplatzhalter 37">
            <a:extLst>
              <a:ext uri="{FF2B5EF4-FFF2-40B4-BE49-F238E27FC236}">
                <a16:creationId xmlns:a16="http://schemas.microsoft.com/office/drawing/2014/main" id="{A832B58B-9FAF-4AEF-9F73-2A91A0A94F0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373170" y="3921240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2" name="Textplatzhalter 37">
            <a:extLst>
              <a:ext uri="{FF2B5EF4-FFF2-40B4-BE49-F238E27FC236}">
                <a16:creationId xmlns:a16="http://schemas.microsoft.com/office/drawing/2014/main" id="{140FB46C-E43A-4145-ACE1-B3B99FAE3DC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373170" y="4168371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63" name="Textplatzhalter 37">
            <a:extLst>
              <a:ext uri="{FF2B5EF4-FFF2-40B4-BE49-F238E27FC236}">
                <a16:creationId xmlns:a16="http://schemas.microsoft.com/office/drawing/2014/main" id="{9CF094D3-A80B-4D05-B6E0-5256BC9935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73170" y="4338179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sp>
        <p:nvSpPr>
          <p:cNvPr id="64" name="Textplatzhalter 37">
            <a:extLst>
              <a:ext uri="{FF2B5EF4-FFF2-40B4-BE49-F238E27FC236}">
                <a16:creationId xmlns:a16="http://schemas.microsoft.com/office/drawing/2014/main" id="{E102F89F-AE00-4378-8828-F573680DF62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340885" y="3921240"/>
            <a:ext cx="2395800" cy="196290"/>
          </a:xfrm>
        </p:spPr>
        <p:txBody>
          <a:bodyPr anchor="ctr"/>
          <a:lstStyle>
            <a:lvl1pPr marL="0" indent="0" algn="ctr">
              <a:buNone/>
              <a:defRPr sz="1200" b="1" i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5" name="Textplatzhalter 37">
            <a:extLst>
              <a:ext uri="{FF2B5EF4-FFF2-40B4-BE49-F238E27FC236}">
                <a16:creationId xmlns:a16="http://schemas.microsoft.com/office/drawing/2014/main" id="{C44D6B7B-7FD3-47F0-9448-DB1B682526F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40885" y="4168371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/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Musterposition</a:t>
            </a:r>
          </a:p>
        </p:txBody>
      </p:sp>
      <p:sp>
        <p:nvSpPr>
          <p:cNvPr id="66" name="Textplatzhalter 37">
            <a:extLst>
              <a:ext uri="{FF2B5EF4-FFF2-40B4-BE49-F238E27FC236}">
                <a16:creationId xmlns:a16="http://schemas.microsoft.com/office/drawing/2014/main" id="{0935EE74-97D8-4F3B-8B00-FBB56990178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40885" y="4338179"/>
            <a:ext cx="2395800" cy="147475"/>
          </a:xfrm>
        </p:spPr>
        <p:txBody>
          <a:bodyPr anchor="ctr"/>
          <a:lstStyle>
            <a:lvl1pPr marL="0" indent="0" algn="ctr">
              <a:buNone/>
              <a:defRPr sz="1000" b="0" i="0" u="sng">
                <a:solidFill>
                  <a:srgbClr val="0069AF"/>
                </a:solidFill>
              </a:defRPr>
            </a:lvl1pPr>
            <a:lvl2pPr marL="263775" indent="0" algn="ctr">
              <a:buNone/>
              <a:defRPr/>
            </a:lvl2pPr>
            <a:lvl3pPr marL="561300" indent="0" algn="ctr">
              <a:buNone/>
              <a:defRPr u="sng">
                <a:solidFill>
                  <a:srgbClr val="0069AF"/>
                </a:solidFill>
              </a:defRPr>
            </a:lvl3pPr>
            <a:lvl4pPr marL="813300" indent="0" algn="ctr">
              <a:buNone/>
              <a:defRPr/>
            </a:lvl4pPr>
            <a:lvl5pPr marL="1070062" indent="0" algn="ctr">
              <a:buNone/>
              <a:defRPr/>
            </a:lvl5pPr>
          </a:lstStyle>
          <a:p>
            <a:pPr lvl="0"/>
            <a:r>
              <a:rPr lang="de-DE"/>
              <a:t>mustermann@ferchau.com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9DD6F8-5D06-0FEA-C1A9-98818440A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53" b="-1047"/>
          <a:stretch/>
        </p:blipFill>
        <p:spPr>
          <a:xfrm flipH="1">
            <a:off x="-1118" y="0"/>
            <a:ext cx="1100530" cy="11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Links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7">
            <a:extLst>
              <a:ext uri="{FF2B5EF4-FFF2-40B4-BE49-F238E27FC236}">
                <a16:creationId xmlns:a16="http://schemas.microsoft.com/office/drawing/2014/main" id="{99CA50ED-655C-42D6-B670-B6CCF5742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6800" y="2295599"/>
            <a:ext cx="3985200" cy="1513235"/>
          </a:xfrm>
        </p:spPr>
        <p:txBody>
          <a:bodyPr>
            <a:spAutoFit/>
          </a:bodyPr>
          <a:lstStyle>
            <a:lvl1pPr marL="0" indent="0" algn="r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Musterposition</a:t>
            </a:r>
          </a:p>
          <a:p>
            <a:r>
              <a:rPr lang="de-DE"/>
              <a:t>Aufgaben</a:t>
            </a:r>
          </a:p>
          <a:p>
            <a:r>
              <a:rPr lang="de-DE"/>
              <a:t>Erfahrung/Kompetenz</a:t>
            </a:r>
          </a:p>
          <a:p>
            <a:r>
              <a:rPr lang="de-DE"/>
              <a:t>+49 123 45678-9</a:t>
            </a:r>
          </a:p>
          <a:p>
            <a:r>
              <a:rPr lang="de-DE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mustermann@ferchau.com</a:t>
            </a:r>
            <a:endParaRPr lang="de-DE"/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D430868C-43AA-4B75-8917-D7DD1491A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" y="1402654"/>
            <a:ext cx="3985200" cy="842145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BE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6" name="Bildplatzhalter 25">
            <a:extLst>
              <a:ext uri="{FF2B5EF4-FFF2-40B4-BE49-F238E27FC236}">
                <a16:creationId xmlns:a16="http://schemas.microsoft.com/office/drawing/2014/main" id="{B5074BF0-AA0F-4DDF-87D7-B8A384D355D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220072" y="1353964"/>
            <a:ext cx="2448272" cy="24482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6B661C-0C6B-48F6-9BFC-47BFAB470F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696" b="12648"/>
          <a:stretch/>
        </p:blipFill>
        <p:spPr>
          <a:xfrm flipH="1">
            <a:off x="-4" y="3723879"/>
            <a:ext cx="1331641" cy="1419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B62CC0-5CCF-461C-ABED-BDD0E7B7D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2632"/>
          <a:stretch/>
        </p:blipFill>
        <p:spPr>
          <a:xfrm>
            <a:off x="7956376" y="771550"/>
            <a:ext cx="1187624" cy="16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lfolie (rot)">
    <p:bg>
      <p:bgPr>
        <a:solidFill>
          <a:srgbClr val="B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F44507-4EEB-4823-BDD4-10019C827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03" y="134273"/>
            <a:ext cx="367596" cy="2544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C6DD0B-2794-4EC6-AE78-38DC55BBB1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96C7F15-8D81-4344-A994-1F52352B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78" y="2072323"/>
            <a:ext cx="6611644" cy="998854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6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2551DE2-4451-42AB-A28B-586C246CA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lfolie (graublau)">
    <p:bg>
      <p:bgPr>
        <a:solidFill>
          <a:srgbClr val="C8C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6A912904-27A3-4135-A324-36EA00367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02" y="134273"/>
            <a:ext cx="367597" cy="2544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D035D3B-C16D-489A-B0F1-FC650B8688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C791408-50F1-4A63-B0EE-179DAAF9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78" y="2072323"/>
            <a:ext cx="6611644" cy="998854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600"/>
              </a:lnSpc>
              <a:defRPr sz="35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858BAB-A42A-421B-92DC-28144A251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lfolie (blau)">
    <p:bg>
      <p:bgPr>
        <a:solidFill>
          <a:srgbClr val="005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7CDBB88-A079-4CC6-91DE-912395D1A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03" y="134273"/>
            <a:ext cx="367596" cy="2544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CC3A03-6CAD-4EB2-A45C-38227AA75F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DAB5FEF-D6D4-4F65-8709-A4F06CA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78" y="2072323"/>
            <a:ext cx="6611644" cy="998854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6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7B47D6-4C8A-4B69-AA5F-156C9B9B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Webadres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931342" y="2358623"/>
            <a:ext cx="7272808" cy="554117"/>
          </a:xfrm>
          <a:prstGeom prst="rect">
            <a:avLst/>
          </a:prstGeom>
        </p:spPr>
        <p:txBody>
          <a:bodyPr/>
          <a:lstStyle>
            <a:lvl1pPr>
              <a:lnSpc>
                <a:spcPts val="3600"/>
              </a:lnSpc>
              <a:defRPr sz="3800" baseline="0">
                <a:solidFill>
                  <a:srgbClr val="BE0000"/>
                </a:solidFill>
              </a:defRPr>
            </a:lvl1pPr>
          </a:lstStyle>
          <a:p>
            <a:r>
              <a:rPr lang="de-DE"/>
              <a:t>Webadresse einfügen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09773A-1050-465C-98FB-F5FE9E96C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77" y="247593"/>
            <a:ext cx="1383254" cy="3079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EE0115C-DA55-4F84-82FC-02E749A92B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4520927"/>
            <a:ext cx="2016224" cy="43669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69272B9-C660-477E-A2F2-514597C75E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77" y="247593"/>
            <a:ext cx="1383254" cy="3079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3814C6-48B3-4CB7-9047-5B85DBBCA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E9D3C0D-4C6B-40DD-9215-78844885D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Clai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E09773A-1050-465C-98FB-F5FE9E96C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77" y="247593"/>
            <a:ext cx="1383254" cy="30793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69272B9-C660-477E-A2F2-514597C75E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77" y="247593"/>
            <a:ext cx="1383254" cy="3079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EE0115C-DA55-4F84-82FC-02E749A92B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758" y="2029145"/>
            <a:ext cx="5010484" cy="10852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0D9D58-01A2-4F12-B70F-E52BA079CB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7213" b="8265"/>
          <a:stretch/>
        </p:blipFill>
        <p:spPr>
          <a:xfrm>
            <a:off x="7674916" y="2571750"/>
            <a:ext cx="1469083" cy="2571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D5572A-A226-4F68-8E3A-48BB63FF6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3541"/>
          <a:stretch/>
        </p:blipFill>
        <p:spPr>
          <a:xfrm flipH="1">
            <a:off x="-4" y="-1"/>
            <a:ext cx="1631233" cy="1707655"/>
          </a:xfrm>
          <a:prstGeom prst="rect">
            <a:avLst/>
          </a:prstGeom>
        </p:spPr>
      </p:pic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EF2B2D0-86EF-48FF-859A-DF780108C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345" y="4795644"/>
            <a:ext cx="6807897" cy="17565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700"/>
              </a:lnSpc>
              <a:buNone/>
              <a:defRPr sz="1200" b="1" i="1" baseline="0">
                <a:solidFill>
                  <a:srgbClr val="BE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065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 links + Text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86800" y="1645967"/>
            <a:ext cx="3780000" cy="893441"/>
          </a:xfrm>
          <a:prstGeom prst="rect">
            <a:avLst/>
          </a:prstGeom>
          <a:noFill/>
        </p:spPr>
        <p:txBody>
          <a:bodyPr vert="horz" wrap="square" lIns="0" tIns="36000" rIns="0" bIns="36000" rtlCol="0" anchor="b">
            <a:spAutoFit/>
          </a:bodyPr>
          <a:lstStyle>
            <a:lvl1pPr marL="0" marR="0" indent="0" algn="r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3936B1-BF3D-43D1-A5A0-BFF3C976C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96" b="12648"/>
          <a:stretch/>
        </p:blipFill>
        <p:spPr>
          <a:xfrm flipH="1">
            <a:off x="-4" y="3723879"/>
            <a:ext cx="1331641" cy="1419622"/>
          </a:xfrm>
          <a:prstGeom prst="rect">
            <a:avLst/>
          </a:prstGeom>
        </p:spPr>
      </p:pic>
      <p:sp>
        <p:nvSpPr>
          <p:cNvPr id="2" name="Textplatzhalter 7">
            <a:extLst>
              <a:ext uri="{FF2B5EF4-FFF2-40B4-BE49-F238E27FC236}">
                <a16:creationId xmlns:a16="http://schemas.microsoft.com/office/drawing/2014/main" id="{104C725E-781B-7E59-1BA5-EB5882DAD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098" y="2636112"/>
            <a:ext cx="3780000" cy="1316760"/>
          </a:xfrm>
        </p:spPr>
        <p:txBody>
          <a:bodyPr/>
          <a:lstStyle>
            <a:lvl1pPr marL="0" indent="0" algn="r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3BDCE-FCC9-79CC-2168-42CCBDEDDD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5200" y="423863"/>
            <a:ext cx="3779838" cy="429895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64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5870C14-D054-4752-81F6-C1CE51791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96" b="7252"/>
          <a:stretch/>
        </p:blipFill>
        <p:spPr>
          <a:xfrm>
            <a:off x="7571365" y="3364210"/>
            <a:ext cx="1572635" cy="17792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5EDE91-2F4A-4640-985A-0F13B87BD5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2125"/>
          <a:stretch/>
        </p:blipFill>
        <p:spPr>
          <a:xfrm flipH="1">
            <a:off x="-4" y="383023"/>
            <a:ext cx="1763691" cy="23944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4544" y="-492844"/>
            <a:ext cx="9749002" cy="628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6357" y="432494"/>
            <a:ext cx="6247934" cy="483072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Videoname</a:t>
            </a:r>
          </a:p>
        </p:txBody>
      </p:sp>
      <p:sp>
        <p:nvSpPr>
          <p:cNvPr id="3" name="Medienplatzhalter 2"/>
          <p:cNvSpPr>
            <a:spLocks noGrp="1"/>
          </p:cNvSpPr>
          <p:nvPr>
            <p:ph type="media" sz="quarter" idx="10"/>
          </p:nvPr>
        </p:nvSpPr>
        <p:spPr>
          <a:xfrm>
            <a:off x="1234232" y="987574"/>
            <a:ext cx="6625481" cy="36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gale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790324" y="432494"/>
            <a:ext cx="7560000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Seitenüberschrift eintragen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-1" y="1720850"/>
            <a:ext cx="3034119" cy="3420000"/>
          </a:xfrm>
        </p:spPr>
        <p:txBody>
          <a:bodyPr/>
          <a:lstStyle>
            <a:lvl1pPr marL="0" indent="0">
              <a:buNone/>
              <a:defRPr sz="1300" b="0"/>
            </a:lvl1pPr>
          </a:lstStyle>
          <a:p>
            <a:endParaRPr lang="de-DE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3041022" y="1720850"/>
            <a:ext cx="3049200" cy="1710000"/>
          </a:xfrm>
        </p:spPr>
        <p:txBody>
          <a:bodyPr/>
          <a:lstStyle>
            <a:lvl1pPr marL="0" indent="0">
              <a:buNone/>
              <a:defRPr sz="1300" b="0"/>
            </a:lvl1pPr>
          </a:lstStyle>
          <a:p>
            <a:endParaRPr lang="de-DE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6098400" y="1720850"/>
            <a:ext cx="3045600" cy="3420000"/>
          </a:xfrm>
        </p:spPr>
        <p:txBody>
          <a:bodyPr/>
          <a:lstStyle>
            <a:lvl1pPr marL="0" indent="0">
              <a:buNone/>
              <a:defRPr sz="1300" b="0"/>
            </a:lvl1pPr>
          </a:lstStyle>
          <a:p>
            <a:endParaRPr lang="de-DE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3041022" y="3437369"/>
            <a:ext cx="3049200" cy="1710000"/>
          </a:xfrm>
        </p:spPr>
        <p:txBody>
          <a:bodyPr/>
          <a:lstStyle>
            <a:lvl1pPr marL="0" indent="0">
              <a:buNone/>
              <a:defRPr sz="1300" b="0"/>
            </a:lvl1pPr>
          </a:lstStyle>
          <a:p>
            <a:endParaRPr lang="de-DE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790324" y="987574"/>
            <a:ext cx="7560000" cy="216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06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/Text +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6357" y="432494"/>
            <a:ext cx="6247934" cy="483072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48033" y="987574"/>
            <a:ext cx="6247934" cy="216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74FA685-87CF-58F4-A1B0-74D4D3CC04C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2613" y="1533525"/>
            <a:ext cx="3779837" cy="3178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983ED5-9544-4AF2-40B7-08DA69D4180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88543" y="1532831"/>
            <a:ext cx="3779837" cy="3178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399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5DEDB64-DE4C-497F-B574-B9587015E2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3" y="434975"/>
            <a:ext cx="3779837" cy="4291013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DF16691-1573-9A93-F605-970B033C6F7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5200" y="435262"/>
            <a:ext cx="3779837" cy="4291013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31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6357" y="432494"/>
            <a:ext cx="6247934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DFE8C21-8966-9B3D-AA40-1E424F3D8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63" y="1268126"/>
            <a:ext cx="3779837" cy="3457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E06819-0BF8-5838-02DC-99593EF00F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75200" y="1268413"/>
            <a:ext cx="3779837" cy="3457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500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 Überschrift/Text+ Inhalt 2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6357" y="432494"/>
            <a:ext cx="6247934" cy="912741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Seitenüberschrift </a:t>
            </a:r>
            <a:br>
              <a:rPr lang="de-DE"/>
            </a:br>
            <a:r>
              <a:rPr lang="de-DE"/>
              <a:t>eintragen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790324" y="1414924"/>
            <a:ext cx="7560000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buNone/>
              <a:defRPr sz="1400" b="1" i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5882F5D-52B4-77DB-52AC-DA1D32A5E98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8963" y="1950302"/>
            <a:ext cx="3779837" cy="27756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331978F-389F-56DB-8A78-300593CCEF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75200" y="1950589"/>
            <a:ext cx="3779837" cy="27756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91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 Überschrift + Inhalt 2-spalt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6357" y="432494"/>
            <a:ext cx="6247934" cy="912741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Seitenüberschrift </a:t>
            </a:r>
            <a:br>
              <a:rPr lang="de-DE"/>
            </a:br>
            <a:r>
              <a:rPr lang="de-DE"/>
              <a:t>eintragen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6709224-7D4D-D0D4-D866-E241D9ED38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8963" y="1679288"/>
            <a:ext cx="3779837" cy="30466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F394501-397B-0426-88A2-20A6446F5D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75200" y="1679575"/>
            <a:ext cx="3779837" cy="30466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6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448033" y="432494"/>
            <a:ext cx="6247934" cy="502373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7F9751-C170-16CC-D859-386E1554721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2613" y="1268413"/>
            <a:ext cx="7978775" cy="3448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927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2612" y="1347613"/>
            <a:ext cx="7978777" cy="3372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792000" y="432000"/>
            <a:ext cx="7560000" cy="483072"/>
          </a:xfrm>
          <a:prstGeom prst="rect">
            <a:avLst/>
          </a:prstGeom>
          <a:noFill/>
        </p:spPr>
        <p:txBody>
          <a:bodyPr vert="horz" wrap="square" lIns="0" tIns="36000" rIns="0" bIns="36000" rtlCol="0" anchor="t">
            <a:spAutoFit/>
          </a:bodyPr>
          <a:lstStyle/>
          <a:p>
            <a:r>
              <a:rPr lang="de-DE"/>
              <a:t>Seitenüberschrift eintragen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241DB8-D5F8-486E-A4F5-A43E51CFFF56}"/>
              </a:ext>
            </a:extLst>
          </p:cNvPr>
          <p:cNvSpPr txBox="1">
            <a:spLocks/>
          </p:cNvSpPr>
          <p:nvPr userDrawn="1"/>
        </p:nvSpPr>
        <p:spPr>
          <a:xfrm>
            <a:off x="8744510" y="4941918"/>
            <a:ext cx="26129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900" b="0" 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i="1">
                <a:solidFill>
                  <a:schemeClr val="tx1"/>
                </a:solidFill>
              </a:rPr>
              <a:t>#</a:t>
            </a:r>
            <a:fld id="{949B9628-8F08-4E60-A0A4-D7E4FB2B96B1}" type="slidenum">
              <a:rPr lang="de-DE" sz="800" i="1">
                <a:solidFill>
                  <a:schemeClr val="tx1"/>
                </a:solidFill>
              </a:rPr>
              <a:pPr/>
              <a:t>‹#›</a:t>
            </a:fld>
            <a:endParaRPr lang="de-DE" sz="800" i="1">
              <a:solidFill>
                <a:schemeClr val="tx1"/>
              </a:solidFill>
            </a:endParaRPr>
          </a:p>
        </p:txBody>
      </p:sp>
      <p:sp>
        <p:nvSpPr>
          <p:cNvPr id="2" name="empower - DO NOT DELETE!!!" hidden="1">
            <a:extLst>
              <a:ext uri="{FF2B5EF4-FFF2-40B4-BE49-F238E27FC236}">
                <a16:creationId xmlns:a16="http://schemas.microsoft.com/office/drawing/2014/main" id="{64C18BF6-E469-34DB-282E-1EA74C204440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B392A2-467E-2C34-7A0C-AB035B754BF7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441" y="134273"/>
            <a:ext cx="365121" cy="2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763" r:id="rId3"/>
    <p:sldLayoutId id="2147483749" r:id="rId4"/>
    <p:sldLayoutId id="2147483750" r:id="rId5"/>
    <p:sldLayoutId id="2147483800" r:id="rId6"/>
    <p:sldLayoutId id="2147483753" r:id="rId7"/>
    <p:sldLayoutId id="2147483801" r:id="rId8"/>
    <p:sldLayoutId id="2147483802" r:id="rId9"/>
    <p:sldLayoutId id="2147483803" r:id="rId10"/>
    <p:sldLayoutId id="2147483756" r:id="rId11"/>
    <p:sldLayoutId id="2147483794" r:id="rId12"/>
    <p:sldLayoutId id="2147483804" r:id="rId13"/>
    <p:sldLayoutId id="2147483773" r:id="rId14"/>
    <p:sldLayoutId id="2147483774" r:id="rId15"/>
    <p:sldLayoutId id="2147483762" r:id="rId16"/>
    <p:sldLayoutId id="2147483790" r:id="rId17"/>
    <p:sldLayoutId id="2147483864" r:id="rId18"/>
    <p:sldLayoutId id="2147483865" r:id="rId19"/>
    <p:sldLayoutId id="2147483866" r:id="rId20"/>
    <p:sldLayoutId id="2147483833" r:id="rId21"/>
    <p:sldLayoutId id="2147483834" r:id="rId22"/>
    <p:sldLayoutId id="2147483835" r:id="rId23"/>
    <p:sldLayoutId id="2147483836" r:id="rId24"/>
    <p:sldLayoutId id="2147483811" r:id="rId25"/>
    <p:sldLayoutId id="2147483823" r:id="rId26"/>
    <p:sldLayoutId id="2147483817" r:id="rId27"/>
    <p:sldLayoutId id="2147483759" r:id="rId28"/>
    <p:sldLayoutId id="2147483857" r:id="rId29"/>
    <p:sldLayoutId id="2147483728" r:id="rId30"/>
    <p:sldLayoutId id="2147483782" r:id="rId31"/>
    <p:sldLayoutId id="2147483723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ctr" defTabSz="914400" rtl="0" eaLnBrk="1" latinLnBrk="0" hangingPunct="1">
        <a:lnSpc>
          <a:spcPts val="3200"/>
        </a:lnSpc>
        <a:spcBef>
          <a:spcPct val="0"/>
        </a:spcBef>
        <a:buNone/>
        <a:defRPr sz="3000" b="1" i="1" kern="1200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─"/>
        <a:defRPr sz="1200" b="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eveloper.hashicorp.com/terraform/language/syntax/json#block-type-specific-excep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B34454-8294-4805-B86E-ACF47824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108029"/>
            <a:ext cx="5868652" cy="470248"/>
          </a:xfrm>
        </p:spPr>
        <p:txBody>
          <a:bodyPr/>
          <a:lstStyle/>
          <a:p>
            <a:r>
              <a:rPr lang="de-DE" dirty="0"/>
              <a:t>Terraform Workshop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9ECBF-32BF-14F4-2F1B-B2FE30A8E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D83E-A489-0281-0544-CCA81F14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FA3524-012A-D15F-3101-585AF1D93519}"/>
              </a:ext>
            </a:extLst>
          </p:cNvPr>
          <p:cNvSpPr/>
          <p:nvPr/>
        </p:nvSpPr>
        <p:spPr>
          <a:xfrm>
            <a:off x="5458691" y="1289070"/>
            <a:ext cx="3442854" cy="3490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672C6-8D72-1CFA-4D6F-97B43B84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04" y="431800"/>
            <a:ext cx="7237091" cy="483072"/>
          </a:xfrm>
        </p:spPr>
        <p:txBody>
          <a:bodyPr/>
          <a:lstStyle/>
          <a:p>
            <a:r>
              <a:rPr lang="en-US" dirty="0" err="1"/>
              <a:t>Zurück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D06B-B20A-B53D-3C3C-2381388747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Weiteres</a:t>
            </a:r>
            <a:r>
              <a:rPr lang="en-US" dirty="0"/>
              <a:t>, oft </a:t>
            </a:r>
            <a:r>
              <a:rPr lang="en-US" dirty="0" err="1"/>
              <a:t>benötigtes</a:t>
            </a:r>
            <a:r>
              <a:rPr lang="en-US" dirty="0"/>
              <a:t> </a:t>
            </a:r>
            <a:r>
              <a:rPr lang="en-US" dirty="0" err="1"/>
              <a:t>Szenario</a:t>
            </a:r>
            <a:r>
              <a:rPr lang="en-US" dirty="0"/>
              <a:t> - </a:t>
            </a:r>
            <a:r>
              <a:rPr lang="en-US" sz="1400" dirty="0"/>
              <a:t>Infrastructure Replication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3DEE9-986C-BD60-4DA6-A676ABD1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5507" y="1982743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8FF98-5947-9D7F-4DE4-C5BE270C4E63}"/>
              </a:ext>
            </a:extLst>
          </p:cNvPr>
          <p:cNvSpPr txBox="1"/>
          <p:nvPr/>
        </p:nvSpPr>
        <p:spPr>
          <a:xfrm>
            <a:off x="5775507" y="12890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Infrastruktur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4EE65B4-A00C-F03F-114E-5A1C80F46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9923" y="3619634"/>
            <a:ext cx="852648" cy="85264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27746AA-992E-7A70-0CC7-F9D9E938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507" y="2609121"/>
            <a:ext cx="402144" cy="4021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E9277D-C8EA-8742-CF76-243E1F5514DB}"/>
              </a:ext>
            </a:extLst>
          </p:cNvPr>
          <p:cNvSpPr txBox="1"/>
          <p:nvPr/>
        </p:nvSpPr>
        <p:spPr>
          <a:xfrm>
            <a:off x="5684531" y="3011265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2274BE4-0252-5655-CA7E-F1FF2B984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958" y="1900174"/>
            <a:ext cx="402144" cy="402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21D45EE-53D8-BC31-DCDE-88068B23F571}"/>
              </a:ext>
            </a:extLst>
          </p:cNvPr>
          <p:cNvSpPr txBox="1"/>
          <p:nvPr/>
        </p:nvSpPr>
        <p:spPr>
          <a:xfrm>
            <a:off x="8051982" y="2299407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8B6F663-18A3-3520-BC43-6E4A18A048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936" y="3680574"/>
            <a:ext cx="914872" cy="9148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836C113-E6E0-D111-3C18-CF63A407646E}"/>
              </a:ext>
            </a:extLst>
          </p:cNvPr>
          <p:cNvSpPr txBox="1"/>
          <p:nvPr/>
        </p:nvSpPr>
        <p:spPr>
          <a:xfrm>
            <a:off x="5708516" y="236619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104155-E819-B5B8-FB55-683A53FC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7335" y="1953581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7E95A08-816F-4485-A61E-BD2639CB1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35" y="2579959"/>
            <a:ext cx="402144" cy="4021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880669-6B22-D6E4-EBF0-BC293F306CC8}"/>
              </a:ext>
            </a:extLst>
          </p:cNvPr>
          <p:cNvSpPr txBox="1"/>
          <p:nvPr/>
        </p:nvSpPr>
        <p:spPr>
          <a:xfrm>
            <a:off x="6416359" y="2982103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89A584-5CF0-5AE4-1AA2-AF50B182DA24}"/>
              </a:ext>
            </a:extLst>
          </p:cNvPr>
          <p:cNvSpPr txBox="1"/>
          <p:nvPr/>
        </p:nvSpPr>
        <p:spPr>
          <a:xfrm>
            <a:off x="6440344" y="233703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6F1B06-B128-9117-4F64-3A2BA352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5412" y="1944037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96170B03-2511-1ECF-3DCC-8C44F44A1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5412" y="2570415"/>
            <a:ext cx="402144" cy="40214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BD9D60F-0839-D117-4733-FDA793B0B3DB}"/>
              </a:ext>
            </a:extLst>
          </p:cNvPr>
          <p:cNvSpPr txBox="1"/>
          <p:nvPr/>
        </p:nvSpPr>
        <p:spPr>
          <a:xfrm>
            <a:off x="7094436" y="2972559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B13D45-CB9D-0AF7-207A-D797DFD18D68}"/>
              </a:ext>
            </a:extLst>
          </p:cNvPr>
          <p:cNvSpPr txBox="1"/>
          <p:nvPr/>
        </p:nvSpPr>
        <p:spPr>
          <a:xfrm>
            <a:off x="7118421" y="232749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01226-17A3-4029-4F12-72BBEE5FD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745" y="2384887"/>
            <a:ext cx="497205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6D9FF-4963-5693-B989-AD7DC0F44D55}"/>
              </a:ext>
            </a:extLst>
          </p:cNvPr>
          <p:cNvSpPr txBox="1"/>
          <p:nvPr/>
        </p:nvSpPr>
        <p:spPr>
          <a:xfrm>
            <a:off x="631718" y="3418066"/>
            <a:ext cx="3536584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Terraform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automatisiert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werden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2B5B6-41CA-5296-4AEF-56263B92B29F}"/>
              </a:ext>
            </a:extLst>
          </p:cNvPr>
          <p:cNvSpPr txBox="1"/>
          <p:nvPr/>
        </p:nvSpPr>
        <p:spPr>
          <a:xfrm>
            <a:off x="183269" y="1577008"/>
            <a:ext cx="484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 </a:t>
            </a:r>
            <a:r>
              <a:rPr lang="en-US" dirty="0" err="1"/>
              <a:t>benötigt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mehrere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40DFD-E9B7-939B-1698-6D318510F74F}"/>
              </a:ext>
            </a:extLst>
          </p:cNvPr>
          <p:cNvSpPr txBox="1"/>
          <p:nvPr/>
        </p:nvSpPr>
        <p:spPr>
          <a:xfrm>
            <a:off x="8449102" y="983377"/>
            <a:ext cx="617477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10094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271115-5DCB-7709-34EE-DFE6579A06C4}"/>
              </a:ext>
            </a:extLst>
          </p:cNvPr>
          <p:cNvSpPr/>
          <p:nvPr/>
        </p:nvSpPr>
        <p:spPr>
          <a:xfrm>
            <a:off x="6102927" y="1302327"/>
            <a:ext cx="2306782" cy="355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E3EAB-B5FF-1DDC-9EB0-34213A08EC5E}"/>
              </a:ext>
            </a:extLst>
          </p:cNvPr>
          <p:cNvSpPr/>
          <p:nvPr/>
        </p:nvSpPr>
        <p:spPr>
          <a:xfrm>
            <a:off x="1018309" y="1316182"/>
            <a:ext cx="4481946" cy="350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40C76-1644-8EB1-4D4B-F2E643B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Funktionsweise</a:t>
            </a:r>
            <a:r>
              <a:rPr lang="en-US" dirty="0"/>
              <a:t> 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AF1B-6873-4220-E32B-7DE445AF5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das Terraform </a:t>
            </a:r>
            <a:r>
              <a:rPr lang="en-US" dirty="0" err="1"/>
              <a:t>überhaupt</a:t>
            </a:r>
            <a:r>
              <a:rPr lang="en-US" dirty="0"/>
              <a:t>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B57C5-168C-4F4D-C96E-D627C241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00" y="1494826"/>
            <a:ext cx="6490391" cy="31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211B-756E-C8B0-75FF-497AC9B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E3C9-11ED-FD88-BA7D-A7B695337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main.tf file </a:t>
            </a:r>
            <a:r>
              <a:rPr lang="en-US" dirty="0" err="1"/>
              <a:t>aus</a:t>
            </a:r>
            <a:r>
              <a:rPr lang="en-US" dirty="0"/>
              <a:t> dem hands-on Teil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75FAF-651E-29CB-5D5C-9F6112FE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18" y="1392832"/>
            <a:ext cx="6046501" cy="3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913D-E325-9098-6DC6-9A347098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33" y="165422"/>
            <a:ext cx="6247934" cy="483072"/>
          </a:xfrm>
        </p:spPr>
        <p:txBody>
          <a:bodyPr/>
          <a:lstStyle/>
          <a:p>
            <a:r>
              <a:rPr lang="en-US" dirty="0"/>
              <a:t>Configuration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849E-7862-95DF-40F9-7BCDF56C4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8033" y="617415"/>
            <a:ext cx="6247934" cy="216000"/>
          </a:xfrm>
        </p:spPr>
        <p:txBody>
          <a:bodyPr/>
          <a:lstStyle/>
          <a:p>
            <a:r>
              <a:rPr lang="en-US" dirty="0"/>
              <a:t>What are all these things in a .</a:t>
            </a:r>
            <a:r>
              <a:rPr lang="en-US" dirty="0" err="1"/>
              <a:t>tf</a:t>
            </a:r>
            <a:r>
              <a:rPr lang="en-US" dirty="0"/>
              <a:t> file? – Low Level 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19751-EAE0-D275-8ACC-0893B7603D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2613" y="943125"/>
            <a:ext cx="3779837" cy="3768576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Arguments</a:t>
            </a:r>
            <a:r>
              <a:rPr lang="de-DE" dirty="0"/>
              <a:t>: Weisen bestimmten Namen innerhalb einer Konfiguration Werte zu.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Blocks</a:t>
            </a:r>
            <a:r>
              <a:rPr lang="de-DE" dirty="0"/>
              <a:t>: </a:t>
            </a:r>
            <a:r>
              <a:rPr lang="de-DE" b="1" dirty="0"/>
              <a:t>Container</a:t>
            </a:r>
            <a:r>
              <a:rPr lang="de-DE" dirty="0"/>
              <a:t> für andere Inhalte, die eine Hierarchie definieren.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FF0000"/>
                </a:solidFill>
              </a:rPr>
              <a:t>Identifiers</a:t>
            </a:r>
            <a:r>
              <a:rPr lang="de-DE" dirty="0"/>
              <a:t>: Namen für Argumente, Blocktypen und andere Konstrukte. Sie können </a:t>
            </a:r>
            <a:r>
              <a:rPr lang="de-DE" b="1" dirty="0"/>
              <a:t>Buchstaben</a:t>
            </a:r>
            <a:r>
              <a:rPr lang="de-DE" dirty="0"/>
              <a:t>, </a:t>
            </a:r>
            <a:r>
              <a:rPr lang="de-DE" b="1" dirty="0"/>
              <a:t>Ziffern</a:t>
            </a:r>
            <a:r>
              <a:rPr lang="de-DE" dirty="0"/>
              <a:t>, </a:t>
            </a:r>
            <a:r>
              <a:rPr lang="de-DE" b="1" dirty="0"/>
              <a:t>Unterstriche</a:t>
            </a:r>
            <a:r>
              <a:rPr lang="de-DE" dirty="0"/>
              <a:t> und </a:t>
            </a:r>
            <a:r>
              <a:rPr lang="de-DE" b="1" dirty="0"/>
              <a:t>Bindestriche</a:t>
            </a:r>
            <a:r>
              <a:rPr lang="de-DE" dirty="0"/>
              <a:t> enthalten, dürfen aber </a:t>
            </a:r>
            <a:r>
              <a:rPr lang="de-DE" b="1" dirty="0"/>
              <a:t>nicht mit einer Ziffer beginnen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Comments</a:t>
            </a:r>
            <a:r>
              <a:rPr lang="de-DE" dirty="0"/>
              <a:t>: Notizen innerhalb der Konfiguration, die von Terraform ignoriert werden. Einzeilige Kommentare beginnen mit </a:t>
            </a:r>
            <a:r>
              <a:rPr lang="de-DE" b="1" dirty="0"/>
              <a:t>#</a:t>
            </a:r>
            <a:r>
              <a:rPr lang="de-DE" dirty="0"/>
              <a:t> oder </a:t>
            </a:r>
            <a:r>
              <a:rPr lang="de-DE" b="1" dirty="0"/>
              <a:t>//</a:t>
            </a:r>
            <a:r>
              <a:rPr lang="de-DE" dirty="0"/>
              <a:t>, und mehrzeilige Kommentare werden in</a:t>
            </a:r>
            <a:r>
              <a:rPr lang="de-DE" b="1" dirty="0"/>
              <a:t> /* ... */ </a:t>
            </a:r>
            <a:r>
              <a:rPr lang="de-DE" dirty="0"/>
              <a:t>eingeschlossen.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Character Encoding and Line Endings</a:t>
            </a:r>
            <a:r>
              <a:rPr lang="de-DE" dirty="0"/>
              <a:t>: Konfigurationsdateien müssen </a:t>
            </a:r>
            <a:r>
              <a:rPr lang="de-DE" b="1" dirty="0"/>
              <a:t>UTF-8</a:t>
            </a:r>
            <a:r>
              <a:rPr lang="de-DE" dirty="0"/>
              <a:t>-kodiert sein und können entweder Unix-Stil (</a:t>
            </a:r>
            <a:r>
              <a:rPr lang="de-DE" b="1" dirty="0"/>
              <a:t>LF</a:t>
            </a:r>
            <a:r>
              <a:rPr lang="de-DE" dirty="0"/>
              <a:t>) oder Windows-Stil (</a:t>
            </a:r>
            <a:r>
              <a:rPr lang="de-DE" b="1" dirty="0"/>
              <a:t>CRLF</a:t>
            </a:r>
            <a:r>
              <a:rPr lang="de-DE" dirty="0"/>
              <a:t>) Zeilenenden verwenden, wobei Unix-Stil bevorzugt wird.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B74FB-2220-ED87-766F-DB8637C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53" y="953598"/>
            <a:ext cx="1524213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E88B5-3EA9-0AD7-95E5-9DD970A5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53" y="1402348"/>
            <a:ext cx="2543530" cy="13813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024C32-8EAB-CA20-431D-A065BE567D8E}"/>
              </a:ext>
            </a:extLst>
          </p:cNvPr>
          <p:cNvCxnSpPr/>
          <p:nvPr/>
        </p:nvCxnSpPr>
        <p:spPr>
          <a:xfrm flipV="1">
            <a:off x="3927764" y="1143000"/>
            <a:ext cx="921327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BF5EF9-7E6F-A299-CEC6-469F59E3B331}"/>
              </a:ext>
            </a:extLst>
          </p:cNvPr>
          <p:cNvCxnSpPr/>
          <p:nvPr/>
        </p:nvCxnSpPr>
        <p:spPr>
          <a:xfrm>
            <a:off x="3851564" y="1530927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519C1F-EF3E-9DC7-065E-5E5AA8D26EE2}"/>
              </a:ext>
            </a:extLst>
          </p:cNvPr>
          <p:cNvCxnSpPr/>
          <p:nvPr/>
        </p:nvCxnSpPr>
        <p:spPr>
          <a:xfrm flipV="1">
            <a:off x="4362450" y="2306782"/>
            <a:ext cx="82607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5D6E-4B8D-6E91-FA4F-EB5D1DFCD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34B-77E3-6BB9-ED7F-0C802FF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33" y="165422"/>
            <a:ext cx="6247934" cy="483072"/>
          </a:xfrm>
        </p:spPr>
        <p:txBody>
          <a:bodyPr/>
          <a:lstStyle/>
          <a:p>
            <a:r>
              <a:rPr lang="en-US" dirty="0"/>
              <a:t>JSON Configuration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3F77-6EAA-827A-CC7E-0E682975A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8033" y="617415"/>
            <a:ext cx="6247934" cy="216000"/>
          </a:xfrm>
        </p:spPr>
        <p:txBody>
          <a:bodyPr/>
          <a:lstStyle/>
          <a:p>
            <a:r>
              <a:rPr lang="en-US" dirty="0"/>
              <a:t>Terraform language VS. JSON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AD06-BC8C-9587-9EDE-D5D339A813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2613" y="943125"/>
            <a:ext cx="3779837" cy="3768576"/>
          </a:xfrm>
        </p:spPr>
        <p:txBody>
          <a:bodyPr/>
          <a:lstStyle/>
          <a:p>
            <a:r>
              <a:rPr lang="en-US" dirty="0"/>
              <a:t>Die Terraform Language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JSON syntax </a:t>
            </a:r>
            <a:r>
              <a:rPr lang="en-US" dirty="0" err="1"/>
              <a:t>ausgedrückt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/>
              <a:t>Pro: </a:t>
            </a:r>
            <a:r>
              <a:rPr lang="en-US" dirty="0" err="1"/>
              <a:t>einfacher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parsen</a:t>
            </a:r>
            <a:r>
              <a:rPr lang="en-US" dirty="0"/>
              <a:t> u. </a:t>
            </a:r>
            <a:r>
              <a:rPr lang="en-US" dirty="0" err="1"/>
              <a:t>generieren</a:t>
            </a:r>
            <a:endParaRPr lang="en-US" dirty="0"/>
          </a:p>
          <a:p>
            <a:r>
              <a:rPr lang="en-US" dirty="0"/>
              <a:t>Contra: “</a:t>
            </a:r>
            <a:r>
              <a:rPr lang="en-US" dirty="0" err="1"/>
              <a:t>schwieriger</a:t>
            </a:r>
            <a:r>
              <a:rPr lang="en-US" dirty="0"/>
              <a:t>”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r>
              <a:rPr lang="en-US" dirty="0"/>
              <a:t>Wie </a:t>
            </a:r>
            <a:r>
              <a:rPr lang="en-US" dirty="0" err="1"/>
              <a:t>verwendet</a:t>
            </a:r>
            <a:r>
              <a:rPr lang="en-US" dirty="0"/>
              <a:t> man das </a:t>
            </a:r>
            <a:r>
              <a:rPr lang="en-US" dirty="0" err="1"/>
              <a:t>dann</a:t>
            </a:r>
            <a:r>
              <a:rPr lang="en-US" dirty="0"/>
              <a:t>? Andere File </a:t>
            </a:r>
            <a:r>
              <a:rPr lang="en-US" dirty="0" err="1"/>
              <a:t>Suffixe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tf.json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Nicht</a:t>
            </a:r>
            <a:r>
              <a:rPr lang="en-US" dirty="0">
                <a:solidFill>
                  <a:schemeClr val="tx1"/>
                </a:solidFill>
              </a:rPr>
              <a:t> immer die </a:t>
            </a:r>
            <a:r>
              <a:rPr lang="en-US" dirty="0" err="1">
                <a:solidFill>
                  <a:schemeClr val="tx1"/>
                </a:solidFill>
              </a:rPr>
              <a:t>gleiche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Umwandlung</a:t>
            </a:r>
            <a:r>
              <a:rPr lang="en-US" dirty="0">
                <a:solidFill>
                  <a:schemeClr val="tx1"/>
                </a:solidFill>
              </a:rPr>
              <a:t> von Terraform Syntax </a:t>
            </a:r>
            <a:r>
              <a:rPr lang="en-US" dirty="0" err="1">
                <a:solidFill>
                  <a:schemeClr val="tx1"/>
                </a:solidFill>
              </a:rPr>
              <a:t>zu</a:t>
            </a:r>
            <a:r>
              <a:rPr lang="en-US" dirty="0">
                <a:solidFill>
                  <a:schemeClr val="tx1"/>
                </a:solidFill>
              </a:rPr>
              <a:t> Json </a:t>
            </a:r>
            <a:r>
              <a:rPr lang="en-US" dirty="0" err="1">
                <a:solidFill>
                  <a:schemeClr val="tx1"/>
                </a:solidFill>
              </a:rPr>
              <a:t>Repräsentation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en-US" dirty="0">
                <a:hlinkClick r:id="rId2"/>
              </a:rPr>
              <a:t>Block-type-</a:t>
            </a:r>
            <a:r>
              <a:rPr lang="en-US" dirty="0" err="1">
                <a:hlinkClick r:id="rId2"/>
              </a:rPr>
              <a:t>specifix</a:t>
            </a:r>
            <a:r>
              <a:rPr lang="en-US" dirty="0">
                <a:hlinkClick r:id="rId2"/>
              </a:rPr>
              <a:t> Exceptions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871C2-3015-4B2A-2DE1-5805A1E3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75" y="2758803"/>
            <a:ext cx="2600688" cy="1952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72446-B0B6-04EB-6F13-6D5511FD3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43" y="725415"/>
            <a:ext cx="2572109" cy="156231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D5B263A-5311-A594-8B0C-7695278AA557}"/>
              </a:ext>
            </a:extLst>
          </p:cNvPr>
          <p:cNvSpPr/>
          <p:nvPr/>
        </p:nvSpPr>
        <p:spPr>
          <a:xfrm rot="2419010">
            <a:off x="6432496" y="1945434"/>
            <a:ext cx="354889" cy="1511803"/>
          </a:xfrm>
          <a:prstGeom prst="upDownArrow">
            <a:avLst>
              <a:gd name="adj1" fmla="val 3254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4C9E-33E8-0BFD-E33A-F53498CD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Themen</a:t>
            </a:r>
            <a:r>
              <a:rPr lang="en-US" dirty="0"/>
              <a:t> für das </a:t>
            </a:r>
            <a:r>
              <a:rPr lang="en-US" dirty="0" err="1"/>
              <a:t>nächste</a:t>
            </a:r>
            <a:r>
              <a:rPr lang="en-US" dirty="0"/>
              <a:t> mal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05CCD-AA0E-29A3-4F85-AD57B55F087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5620" y="915567"/>
            <a:ext cx="3779837" cy="3567768"/>
          </a:xfrm>
        </p:spPr>
        <p:txBody>
          <a:bodyPr/>
          <a:lstStyle/>
          <a:p>
            <a:r>
              <a:rPr lang="de-DE" dirty="0"/>
              <a:t>Erweitertes Beispiel (Praktische Übung)</a:t>
            </a:r>
          </a:p>
          <a:p>
            <a:pPr lvl="1"/>
            <a:r>
              <a:rPr lang="de-DE" dirty="0"/>
              <a:t>Bereitstellung Ihrer eigenen Infrastruktur lokal -&gt; </a:t>
            </a:r>
            <a:r>
              <a:rPr lang="de-DE" dirty="0" err="1"/>
              <a:t>nginx</a:t>
            </a:r>
            <a:r>
              <a:rPr lang="de-DE" dirty="0"/>
              <a:t> in einem Docker-Container</a:t>
            </a:r>
          </a:p>
          <a:p>
            <a:pPr lvl="1"/>
            <a:r>
              <a:rPr lang="de-DE" dirty="0"/>
              <a:t>Lokales Dateisystem "Infrastruktur"</a:t>
            </a:r>
          </a:p>
          <a:p>
            <a:r>
              <a:rPr lang="de-DE" dirty="0"/>
              <a:t>Wo soll das State </a:t>
            </a:r>
            <a:r>
              <a:rPr lang="de-DE" dirty="0" err="1"/>
              <a:t>file</a:t>
            </a:r>
            <a:r>
              <a:rPr lang="de-DE" dirty="0"/>
              <a:t> gespeichert werden? Warum ist das wichtig?</a:t>
            </a:r>
          </a:p>
          <a:p>
            <a:r>
              <a:rPr lang="de-DE" dirty="0"/>
              <a:t>GCP Cloud-Anbieter (und möglicherweise andere?) -&gt; Betrachtung der Otto-Infrastruktur und Beantwortung der Frage …</a:t>
            </a:r>
          </a:p>
          <a:p>
            <a:pPr lvl="1"/>
            <a:r>
              <a:rPr lang="de-DE" dirty="0"/>
              <a:t>Wie erstellt man </a:t>
            </a:r>
            <a:r>
              <a:rPr lang="de-DE" dirty="0" err="1"/>
              <a:t>Buckets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Importieren von Ressourcen und vorhandenen </a:t>
            </a:r>
            <a:r>
              <a:rPr lang="de-DE" dirty="0" err="1"/>
              <a:t>TFstates</a:t>
            </a:r>
            <a:endParaRPr lang="de-DE" dirty="0"/>
          </a:p>
          <a:p>
            <a:pPr lvl="1"/>
            <a:r>
              <a:rPr lang="de-DE" dirty="0"/>
              <a:t>Verwaltung von VMs</a:t>
            </a:r>
          </a:p>
          <a:p>
            <a:pPr lvl="1"/>
            <a:r>
              <a:rPr lang="de-DE" dirty="0"/>
              <a:t>Erstellen von Benutzern</a:t>
            </a:r>
          </a:p>
          <a:p>
            <a:pPr lvl="1"/>
            <a:r>
              <a:rPr lang="de-DE" dirty="0"/>
              <a:t>Erstellen von Netzwerken</a:t>
            </a:r>
          </a:p>
          <a:p>
            <a:pPr lvl="1"/>
            <a:r>
              <a:rPr lang="de-DE" dirty="0"/>
              <a:t>Best </a:t>
            </a:r>
            <a:r>
              <a:rPr lang="de-DE" dirty="0" err="1"/>
              <a:t>practices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CC1232-63BC-049E-A6FA-AFD8405A957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Any other topics?</a:t>
            </a:r>
          </a:p>
        </p:txBody>
      </p:sp>
    </p:spTree>
    <p:extLst>
      <p:ext uri="{BB962C8B-B14F-4D97-AF65-F5344CB8AC3E}">
        <p14:creationId xmlns:p14="http://schemas.microsoft.com/office/powerpoint/2010/main" val="348060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CEC2E-0D54-6F92-F776-A1067A3A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Terraform?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21B02-E7D2-6FA6-CA1E-9648DADA9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32E20-25F9-A596-F133-960E063C7A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Tool zur Automatisierung und verwalten der</a:t>
            </a:r>
          </a:p>
          <a:p>
            <a:pPr lvl="1"/>
            <a:r>
              <a:rPr lang="de-DE" dirty="0"/>
              <a:t>Infrastruktur</a:t>
            </a:r>
          </a:p>
          <a:p>
            <a:pPr lvl="1"/>
            <a:r>
              <a:rPr lang="de-DE" dirty="0"/>
              <a:t>Plattform</a:t>
            </a:r>
          </a:p>
          <a:p>
            <a:pPr lvl="1"/>
            <a:r>
              <a:rPr lang="de-DE" dirty="0"/>
              <a:t>Services, die auf der Plattform laufen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Open source</a:t>
            </a:r>
          </a:p>
          <a:p>
            <a:pPr lvl="1"/>
            <a:r>
              <a:rPr lang="de-DE" dirty="0"/>
              <a:t>Deklarativ -&gt; </a:t>
            </a:r>
            <a:r>
              <a:rPr lang="de-DE" b="1" dirty="0"/>
              <a:t>WHAT</a:t>
            </a:r>
          </a:p>
          <a:p>
            <a:pPr lvl="2"/>
            <a:r>
              <a:rPr lang="de-DE" dirty="0"/>
              <a:t>Definition des Endresultats</a:t>
            </a:r>
          </a:p>
          <a:p>
            <a:pPr lvl="3"/>
            <a:r>
              <a:rPr lang="de-DE" dirty="0"/>
              <a:t>Terraform findet heraus, was man will, und erstellt es</a:t>
            </a:r>
          </a:p>
          <a:p>
            <a:r>
              <a:rPr lang="de-DE" dirty="0"/>
              <a:t>Was wäre Imperativ? -&gt; </a:t>
            </a:r>
            <a:r>
              <a:rPr lang="de-DE" b="1" dirty="0"/>
              <a:t>HOW</a:t>
            </a:r>
          </a:p>
          <a:p>
            <a:pPr lvl="1"/>
            <a:r>
              <a:rPr lang="de-DE" dirty="0"/>
              <a:t>Definition der genauen Schritte</a:t>
            </a:r>
          </a:p>
          <a:p>
            <a:endParaRPr lang="de-A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C2B55-ACEE-2CC9-C331-42E57BA30E6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626" y="3276384"/>
            <a:ext cx="1080000" cy="1080000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4556C93-3DB0-DE79-94AC-F6AE0AC5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893" y="3274104"/>
            <a:ext cx="1059582" cy="105958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BFEEAB-8183-BA0A-919F-7462FB2D2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1500" y="1413079"/>
            <a:ext cx="1651520" cy="16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E204-B9D3-25C4-4AA2-FB7EBEDC7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E7FED-5AE9-6B7E-A3E5-7901EDE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zur Provisionierung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59AA03-258F-3193-6443-E5BD2A22396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  <a:p>
            <a:pPr lvl="1"/>
            <a:r>
              <a:rPr lang="de-DE" dirty="0"/>
              <a:t>Erstellung einer App, die auf GCP (Google Cloud </a:t>
            </a:r>
            <a:r>
              <a:rPr lang="de-DE" dirty="0" err="1"/>
              <a:t>Platform</a:t>
            </a:r>
            <a:r>
              <a:rPr lang="de-DE" dirty="0"/>
              <a:t>) laufen soll</a:t>
            </a:r>
          </a:p>
          <a:p>
            <a:pPr lvl="1"/>
            <a:r>
              <a:rPr lang="de-DE" dirty="0"/>
              <a:t>Wie sieht die Infrastruktur aus?</a:t>
            </a:r>
          </a:p>
          <a:p>
            <a:pPr lvl="1"/>
            <a:endParaRPr lang="de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364689-509B-BCBD-91BC-E73EFDAE4A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bedeutet</a:t>
            </a:r>
            <a:r>
              <a:rPr lang="en-US" dirty="0"/>
              <a:t> das?</a:t>
            </a:r>
          </a:p>
        </p:txBody>
      </p:sp>
    </p:spTree>
    <p:extLst>
      <p:ext uri="{BB962C8B-B14F-4D97-AF65-F5344CB8AC3E}">
        <p14:creationId xmlns:p14="http://schemas.microsoft.com/office/powerpoint/2010/main" val="1481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2986-95FE-9821-17D3-5DE41AD0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04" y="431800"/>
            <a:ext cx="7237091" cy="483072"/>
          </a:xfrm>
        </p:spPr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Microservice Software in GCP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01FD4-D2CE-6A24-65F4-DDE935B7A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580C5C-744D-0D45-92B2-63106BB01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871" y="1522404"/>
            <a:ext cx="670241" cy="6702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FBFA78-D583-8F8C-12D9-040D7FF494D7}"/>
              </a:ext>
            </a:extLst>
          </p:cNvPr>
          <p:cNvSpPr txBox="1"/>
          <p:nvPr/>
        </p:nvSpPr>
        <p:spPr>
          <a:xfrm>
            <a:off x="3983937" y="2192645"/>
            <a:ext cx="954107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my-app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23E7C-662E-0CFD-7D0E-D66CA4C98D14}"/>
              </a:ext>
            </a:extLst>
          </p:cNvPr>
          <p:cNvSpPr txBox="1"/>
          <p:nvPr/>
        </p:nvSpPr>
        <p:spPr>
          <a:xfrm>
            <a:off x="3366358" y="2977784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97D56-CA99-A28E-F387-80787D64762D}"/>
              </a:ext>
            </a:extLst>
          </p:cNvPr>
          <p:cNvSpPr txBox="1"/>
          <p:nvPr/>
        </p:nvSpPr>
        <p:spPr>
          <a:xfrm>
            <a:off x="4697264" y="2987359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9655D-22FE-83E1-6CBA-2A97BFD01B19}"/>
              </a:ext>
            </a:extLst>
          </p:cNvPr>
          <p:cNvSpPr txBox="1"/>
          <p:nvPr/>
        </p:nvSpPr>
        <p:spPr>
          <a:xfrm>
            <a:off x="3366358" y="3693589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81AE9-C446-9A64-9F35-031951DA1C75}"/>
              </a:ext>
            </a:extLst>
          </p:cNvPr>
          <p:cNvSpPr txBox="1"/>
          <p:nvPr/>
        </p:nvSpPr>
        <p:spPr>
          <a:xfrm>
            <a:off x="464381" y="1522404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App, die </a:t>
            </a:r>
            <a:r>
              <a:rPr lang="en-US" dirty="0" err="1"/>
              <a:t>aus</a:t>
            </a:r>
            <a:r>
              <a:rPr lang="en-US" dirty="0"/>
              <a:t> </a:t>
            </a:r>
          </a:p>
          <a:p>
            <a:r>
              <a:rPr lang="en-US" dirty="0"/>
              <a:t>3 Microservices </a:t>
            </a:r>
            <a:r>
              <a:rPr lang="en-US" dirty="0" err="1"/>
              <a:t>besteht</a:t>
            </a:r>
            <a:r>
              <a:rPr lang="en-US" dirty="0"/>
              <a:t> </a:t>
            </a:r>
          </a:p>
          <a:p>
            <a:r>
              <a:rPr lang="en-US" dirty="0"/>
              <a:t>und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8C530-5195-6D6E-6DF9-BA1842F2FAFE}"/>
              </a:ext>
            </a:extLst>
          </p:cNvPr>
          <p:cNvSpPr txBox="1"/>
          <p:nvPr/>
        </p:nvSpPr>
        <p:spPr>
          <a:xfrm>
            <a:off x="4735562" y="3693589"/>
            <a:ext cx="505267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8440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1239-05A7-3984-9456-82985424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45A-ED1A-8263-108E-22DE73C1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04" y="431800"/>
            <a:ext cx="7237091" cy="483072"/>
          </a:xfrm>
        </p:spPr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Microservice Software in GCP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BFEC-A368-14C5-A265-6BE1288103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soll</a:t>
            </a:r>
            <a:r>
              <a:rPr lang="en-US" dirty="0"/>
              <a:t> es am Ende </a:t>
            </a:r>
            <a:r>
              <a:rPr lang="en-US" dirty="0" err="1"/>
              <a:t>ausschauen</a:t>
            </a:r>
            <a:r>
              <a:rPr lang="en-US" dirty="0"/>
              <a:t>?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09861CE-5D01-E5C3-7B22-0B12F6AE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251" y="2101246"/>
            <a:ext cx="670241" cy="6702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7DA483-6DA2-16BD-BB34-D3A19492A181}"/>
              </a:ext>
            </a:extLst>
          </p:cNvPr>
          <p:cNvSpPr txBox="1"/>
          <p:nvPr/>
        </p:nvSpPr>
        <p:spPr>
          <a:xfrm>
            <a:off x="867317" y="2771487"/>
            <a:ext cx="954107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my-app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1E355-3944-77F4-A324-21D309CD15D8}"/>
              </a:ext>
            </a:extLst>
          </p:cNvPr>
          <p:cNvSpPr txBox="1"/>
          <p:nvPr/>
        </p:nvSpPr>
        <p:spPr>
          <a:xfrm>
            <a:off x="249738" y="3556626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AA-13E0-0694-96CA-54B53A2B0995}"/>
              </a:ext>
            </a:extLst>
          </p:cNvPr>
          <p:cNvSpPr txBox="1"/>
          <p:nvPr/>
        </p:nvSpPr>
        <p:spPr>
          <a:xfrm>
            <a:off x="1580644" y="3566201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0ECE4-38F8-4F02-1701-17467C7ECB27}"/>
              </a:ext>
            </a:extLst>
          </p:cNvPr>
          <p:cNvSpPr txBox="1"/>
          <p:nvPr/>
        </p:nvSpPr>
        <p:spPr>
          <a:xfrm>
            <a:off x="258752" y="4329328"/>
            <a:ext cx="1120820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micros.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F47F9-CE85-F113-36DD-B5110F339454}"/>
              </a:ext>
            </a:extLst>
          </p:cNvPr>
          <p:cNvSpPr txBox="1"/>
          <p:nvPr/>
        </p:nvSpPr>
        <p:spPr>
          <a:xfrm>
            <a:off x="420507" y="135245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Alle </a:t>
            </a:r>
            <a:r>
              <a:rPr lang="en-US" dirty="0" err="1"/>
              <a:t>verpackt</a:t>
            </a:r>
            <a:r>
              <a:rPr lang="en-US" dirty="0"/>
              <a:t> in </a:t>
            </a:r>
          </a:p>
          <a:p>
            <a:r>
              <a:rPr lang="en-US" dirty="0"/>
              <a:t>Docker Container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A52F6-927A-2B13-C360-4AD39D81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507" y="1982743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7139C1A-9CA5-022A-AB4E-7788BF811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8500" y="3277499"/>
            <a:ext cx="402144" cy="40214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C70D96-AE88-42D6-95BE-06839C437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4078" y="3291389"/>
            <a:ext cx="402144" cy="4021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28E066-9597-E24B-387C-DCB4E7C9D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6961" y="4083013"/>
            <a:ext cx="402144" cy="402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2FAE8-DDCA-C1BF-980A-A9B46AF217EA}"/>
              </a:ext>
            </a:extLst>
          </p:cNvPr>
          <p:cNvSpPr txBox="1"/>
          <p:nvPr/>
        </p:nvSpPr>
        <p:spPr>
          <a:xfrm>
            <a:off x="1862514" y="4329328"/>
            <a:ext cx="505267" cy="369332"/>
          </a:xfrm>
          <a:prstGeom prst="rect">
            <a:avLst/>
          </a:prstGeom>
          <a:solidFill>
            <a:srgbClr val="DCE1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04EF72-5FD0-51FE-898E-7CF0B2E61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898" y="4083013"/>
            <a:ext cx="402144" cy="402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2B0E3-D658-6825-9D92-DE6C6D9E9EAE}"/>
              </a:ext>
            </a:extLst>
          </p:cNvPr>
          <p:cNvSpPr txBox="1"/>
          <p:nvPr/>
        </p:nvSpPr>
        <p:spPr>
          <a:xfrm>
            <a:off x="5775507" y="12890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Infrastruktur</a:t>
            </a:r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8440005-55EA-A95A-EC62-578442F39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9923" y="3619634"/>
            <a:ext cx="852648" cy="85264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9E9924B-C3BC-8210-841E-B486E124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5507" y="2609121"/>
            <a:ext cx="402144" cy="4021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3E8402-9EE2-E1C3-1646-A9DBFD817794}"/>
              </a:ext>
            </a:extLst>
          </p:cNvPr>
          <p:cNvSpPr txBox="1"/>
          <p:nvPr/>
        </p:nvSpPr>
        <p:spPr>
          <a:xfrm>
            <a:off x="5684531" y="3011265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4FAC27-75B0-9162-22B9-35F0FEF804F6}"/>
              </a:ext>
            </a:extLst>
          </p:cNvPr>
          <p:cNvSpPr/>
          <p:nvPr/>
        </p:nvSpPr>
        <p:spPr>
          <a:xfrm>
            <a:off x="3808001" y="2866007"/>
            <a:ext cx="954107" cy="4253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FAAA267-ABA1-352F-2129-E9243342B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958" y="1900174"/>
            <a:ext cx="402144" cy="402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70E404A-985F-D8FE-7FC8-972B1ADF908F}"/>
              </a:ext>
            </a:extLst>
          </p:cNvPr>
          <p:cNvSpPr txBox="1"/>
          <p:nvPr/>
        </p:nvSpPr>
        <p:spPr>
          <a:xfrm>
            <a:off x="8051982" y="2299407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DB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7376F5F-D9AE-2493-C40E-B1A2B5CF6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3936" y="3680574"/>
            <a:ext cx="914872" cy="9148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8EE1278-267C-03F6-0878-F95375ADCDCB}"/>
              </a:ext>
            </a:extLst>
          </p:cNvPr>
          <p:cNvSpPr txBox="1"/>
          <p:nvPr/>
        </p:nvSpPr>
        <p:spPr>
          <a:xfrm>
            <a:off x="5708516" y="236619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2224FA-18F7-D603-09A1-4921816B1A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335" y="1953581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797B66E-6CEB-1AD4-2779-46FD20EA2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7335" y="2579959"/>
            <a:ext cx="402144" cy="4021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73983BF-5E00-C4DD-961E-F2E16C72A676}"/>
              </a:ext>
            </a:extLst>
          </p:cNvPr>
          <p:cNvSpPr txBox="1"/>
          <p:nvPr/>
        </p:nvSpPr>
        <p:spPr>
          <a:xfrm>
            <a:off x="6416359" y="2982103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FCB687-52C6-94DD-8725-7EEA5162D440}"/>
              </a:ext>
            </a:extLst>
          </p:cNvPr>
          <p:cNvSpPr txBox="1"/>
          <p:nvPr/>
        </p:nvSpPr>
        <p:spPr>
          <a:xfrm>
            <a:off x="6440344" y="233703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68A9A05-EF0D-5913-1BAA-B74671EB28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412" y="1944037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E102078-5F8A-364C-0AB1-4EC3F3BB2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5412" y="2570415"/>
            <a:ext cx="402144" cy="40214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58F1AC8-2BDC-8885-6E26-C6322AB24025}"/>
              </a:ext>
            </a:extLst>
          </p:cNvPr>
          <p:cNvSpPr txBox="1"/>
          <p:nvPr/>
        </p:nvSpPr>
        <p:spPr>
          <a:xfrm>
            <a:off x="7094436" y="2972559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6EDDCD-8847-A456-D764-B154D859390C}"/>
              </a:ext>
            </a:extLst>
          </p:cNvPr>
          <p:cNvSpPr txBox="1"/>
          <p:nvPr/>
        </p:nvSpPr>
        <p:spPr>
          <a:xfrm>
            <a:off x="7118421" y="232749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GCE</a:t>
            </a:r>
          </a:p>
        </p:txBody>
      </p:sp>
    </p:spTree>
    <p:extLst>
      <p:ext uri="{BB962C8B-B14F-4D97-AF65-F5344CB8AC3E}">
        <p14:creationId xmlns:p14="http://schemas.microsoft.com/office/powerpoint/2010/main" val="29112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8C50-FA09-0042-BA1C-EBC9DED0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39EE3-88F1-8D2E-4F05-1025A23EC719}"/>
              </a:ext>
            </a:extLst>
          </p:cNvPr>
          <p:cNvSpPr/>
          <p:nvPr/>
        </p:nvSpPr>
        <p:spPr>
          <a:xfrm>
            <a:off x="83127" y="1533525"/>
            <a:ext cx="3560618" cy="1646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1D195-8407-6FE6-256F-71A20C5822FE}"/>
              </a:ext>
            </a:extLst>
          </p:cNvPr>
          <p:cNvSpPr/>
          <p:nvPr/>
        </p:nvSpPr>
        <p:spPr>
          <a:xfrm>
            <a:off x="83127" y="3461332"/>
            <a:ext cx="2791691" cy="312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CEB0-016D-4B3C-238A-AB3A1C40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04" y="431800"/>
            <a:ext cx="7237091" cy="483072"/>
          </a:xfrm>
        </p:spPr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Microservice Software in GCP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668D-F4DC-30A4-CB05-0F14F1D61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Was muss man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0A3848B-CFB8-00C9-93FC-F3830998F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8157" y="1721786"/>
            <a:ext cx="3779837" cy="3178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Infrastruktur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vorbereiten</a:t>
            </a:r>
            <a:endParaRPr lang="de-DE" b="1" dirty="0">
              <a:solidFill>
                <a:schemeClr val="bg1"/>
              </a:solidFill>
            </a:endParaRPr>
          </a:p>
          <a:p>
            <a:pPr marL="408600" lvl="1" indent="-2286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Private Network</a:t>
            </a:r>
          </a:p>
          <a:p>
            <a:pPr marL="408600" lvl="1" indent="-2286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GCE Server Instanzen</a:t>
            </a:r>
          </a:p>
          <a:p>
            <a:pPr marL="408600" lvl="1" indent="-2286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Docker und andere Tools installieren</a:t>
            </a:r>
          </a:p>
          <a:p>
            <a:pPr marL="408600" lvl="1" indent="-228600">
              <a:buFont typeface="+mj-lt"/>
              <a:buAutoNum type="arabicPeriod"/>
            </a:pPr>
            <a:r>
              <a:rPr lang="de-AT" dirty="0">
                <a:solidFill>
                  <a:schemeClr val="bg1"/>
                </a:solidFill>
              </a:rPr>
              <a:t>Security Setup (wie Firewalls, </a:t>
            </a:r>
            <a:r>
              <a:rPr lang="de-AT" dirty="0" err="1">
                <a:solidFill>
                  <a:schemeClr val="bg1"/>
                </a:solidFill>
              </a:rPr>
              <a:t>networks</a:t>
            </a:r>
            <a:r>
              <a:rPr lang="de-AT" dirty="0">
                <a:solidFill>
                  <a:schemeClr val="bg1"/>
                </a:solidFill>
              </a:rPr>
              <a:t>, etc.)</a:t>
            </a:r>
          </a:p>
          <a:p>
            <a:pPr marL="228600" indent="-228600">
              <a:buFont typeface="+mj-lt"/>
              <a:buAutoNum type="arabicPeriod"/>
            </a:pPr>
            <a:endParaRPr lang="de-A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AT" b="1" dirty="0" err="1">
                <a:solidFill>
                  <a:schemeClr val="bg1"/>
                </a:solidFill>
              </a:rPr>
              <a:t>Deployment</a:t>
            </a:r>
            <a:r>
              <a:rPr lang="de-AT" b="1" dirty="0">
                <a:solidFill>
                  <a:schemeClr val="bg1"/>
                </a:solidFill>
              </a:rPr>
              <a:t> der Applikation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63DEB79-E571-36AA-498B-15F68054AAF0}"/>
              </a:ext>
            </a:extLst>
          </p:cNvPr>
          <p:cNvSpPr txBox="1">
            <a:spLocks/>
          </p:cNvSpPr>
          <p:nvPr/>
        </p:nvSpPr>
        <p:spPr>
          <a:xfrm>
            <a:off x="4623983" y="1533525"/>
            <a:ext cx="3779837" cy="3178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─"/>
              <a:defRPr sz="1200" b="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─"/>
              <a:defRPr sz="12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─"/>
              <a:defRPr sz="12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─"/>
              <a:defRPr sz="12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─"/>
              <a:defRPr sz="12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 err="1"/>
              <a:t>Provisionierung</a:t>
            </a:r>
            <a:endParaRPr lang="en-US" dirty="0"/>
          </a:p>
          <a:p>
            <a:pPr lvl="1"/>
            <a:r>
              <a:rPr lang="de-AT" dirty="0"/>
              <a:t>Alles vorbereiten in der Infrastruktur, sodass die Applikation </a:t>
            </a:r>
            <a:r>
              <a:rPr lang="de-AT" dirty="0" err="1"/>
              <a:t>deployed</a:t>
            </a:r>
            <a:r>
              <a:rPr lang="de-AT" dirty="0"/>
              <a:t> werden kann</a:t>
            </a:r>
          </a:p>
          <a:p>
            <a:pPr lvl="1"/>
            <a:endParaRPr lang="de-AT" dirty="0"/>
          </a:p>
          <a:p>
            <a:pPr marL="228600" indent="-228600">
              <a:buFont typeface="+mj-lt"/>
              <a:buAutoNum type="arabicPeriod"/>
            </a:pPr>
            <a:r>
              <a:rPr lang="de-AT" dirty="0" err="1"/>
              <a:t>Deployment</a:t>
            </a:r>
            <a:r>
              <a:rPr lang="de-AT" dirty="0"/>
              <a:t> der Applikation</a:t>
            </a:r>
          </a:p>
          <a:p>
            <a:r>
              <a:rPr lang="de-AT" dirty="0"/>
              <a:t>Provisionierung u. </a:t>
            </a:r>
            <a:r>
              <a:rPr lang="de-AT" dirty="0" err="1"/>
              <a:t>Deployment</a:t>
            </a:r>
            <a:r>
              <a:rPr lang="de-AT" dirty="0"/>
              <a:t> sind 2 versch. Dinge!</a:t>
            </a:r>
          </a:p>
          <a:p>
            <a:r>
              <a:rPr lang="de-AT" dirty="0"/>
              <a:t>Oft versch. Teams/Personen, die Provisionierung u. </a:t>
            </a:r>
            <a:r>
              <a:rPr lang="de-AT" dirty="0" err="1"/>
              <a:t>Deployment</a:t>
            </a:r>
            <a:r>
              <a:rPr lang="de-AT" dirty="0"/>
              <a:t> machen</a:t>
            </a:r>
          </a:p>
          <a:p>
            <a:pPr lvl="1"/>
            <a:r>
              <a:rPr lang="de-AT" dirty="0"/>
              <a:t>Provisionierung -&gt; </a:t>
            </a:r>
            <a:r>
              <a:rPr lang="de-AT" dirty="0" err="1"/>
              <a:t>DevOps</a:t>
            </a:r>
            <a:endParaRPr lang="de-AT" dirty="0"/>
          </a:p>
          <a:p>
            <a:pPr lvl="1"/>
            <a:r>
              <a:rPr lang="de-AT" dirty="0" err="1"/>
              <a:t>Deployment</a:t>
            </a:r>
            <a:r>
              <a:rPr lang="de-AT" dirty="0"/>
              <a:t> -&gt; Softwareentwickler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BB438E-919C-7109-874A-E7A9DF3272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43745" y="1641764"/>
            <a:ext cx="928255" cy="7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43CA38-A6DF-D5AC-D987-4725C5972FA9}"/>
              </a:ext>
            </a:extLst>
          </p:cNvPr>
          <p:cNvCxnSpPr>
            <a:cxnSpLocks/>
          </p:cNvCxnSpPr>
          <p:nvPr/>
        </p:nvCxnSpPr>
        <p:spPr>
          <a:xfrm flipV="1">
            <a:off x="2874818" y="2722418"/>
            <a:ext cx="1641764" cy="8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F7BF-DBFC-198D-591D-D55D1CE2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Rolle von 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D2-95C0-6A96-208F-22DF6A741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spielt</a:t>
            </a:r>
            <a:r>
              <a:rPr lang="en-US" dirty="0"/>
              <a:t> Terraform in </a:t>
            </a:r>
            <a:r>
              <a:rPr lang="en-US" dirty="0" err="1"/>
              <a:t>diesem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Rolle?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33476-E171-C90A-B644-08FD837F0DA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wird</a:t>
            </a:r>
            <a:r>
              <a:rPr lang="en-US" dirty="0"/>
              <a:t> für den </a:t>
            </a:r>
            <a:r>
              <a:rPr lang="en-US" dirty="0" err="1"/>
              <a:t>ersten</a:t>
            </a:r>
            <a:r>
              <a:rPr lang="en-US" dirty="0"/>
              <a:t> Teil, der </a:t>
            </a:r>
            <a:r>
              <a:rPr lang="en-US" dirty="0" err="1"/>
              <a:t>Provisionierung</a:t>
            </a:r>
            <a:r>
              <a:rPr lang="en-US" dirty="0"/>
              <a:t> </a:t>
            </a:r>
            <a:r>
              <a:rPr lang="en-US" dirty="0" err="1"/>
              <a:t>verwendet</a:t>
            </a:r>
            <a:endParaRPr lang="en-US" dirty="0"/>
          </a:p>
          <a:p>
            <a:pPr lvl="1"/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u. </a:t>
            </a:r>
            <a:r>
              <a:rPr lang="en-US" dirty="0" err="1"/>
              <a:t>vorbereiten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28713-FBA6-4A2D-4D4C-87ECC1EE487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/>
              <a:t>Wichtig</a:t>
            </a:r>
            <a:r>
              <a:rPr lang="en-US" dirty="0"/>
              <a:t>: Alles muss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gewissen</a:t>
            </a:r>
            <a:r>
              <a:rPr lang="en-US" dirty="0"/>
              <a:t> </a:t>
            </a:r>
            <a:r>
              <a:rPr lang="en-US" dirty="0" err="1"/>
              <a:t>Reihenfolge</a:t>
            </a:r>
            <a:r>
              <a:rPr lang="en-US" dirty="0"/>
              <a:t> </a:t>
            </a:r>
            <a:r>
              <a:rPr lang="en-US" dirty="0" err="1"/>
              <a:t>passieren</a:t>
            </a:r>
            <a:r>
              <a:rPr lang="en-US" dirty="0"/>
              <a:t>, da </a:t>
            </a:r>
            <a:r>
              <a:rPr lang="en-US" dirty="0" err="1"/>
              <a:t>gewisse</a:t>
            </a:r>
            <a:r>
              <a:rPr lang="en-US" dirty="0"/>
              <a:t> </a:t>
            </a:r>
            <a:r>
              <a:rPr lang="en-US" dirty="0" err="1"/>
              <a:t>Ressourcen</a:t>
            </a:r>
            <a:r>
              <a:rPr lang="en-US" dirty="0"/>
              <a:t> von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abhängig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1"/>
            <a:r>
              <a:rPr lang="en-US" dirty="0" err="1"/>
              <a:t>Bsp</a:t>
            </a:r>
            <a:r>
              <a:rPr lang="en-US" dirty="0"/>
              <a:t>.: Docker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auf </a:t>
            </a:r>
            <a:r>
              <a:rPr lang="en-US" dirty="0" err="1"/>
              <a:t>einem</a:t>
            </a:r>
            <a:r>
              <a:rPr lang="en-US" dirty="0"/>
              <a:t> Server </a:t>
            </a:r>
            <a:r>
              <a:rPr lang="en-US" dirty="0" err="1"/>
              <a:t>installiert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der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existiert</a:t>
            </a:r>
            <a:r>
              <a:rPr lang="en-US" dirty="0"/>
              <a:t> 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D6373-37CE-08C2-88CD-959BF7255923}"/>
              </a:ext>
            </a:extLst>
          </p:cNvPr>
          <p:cNvSpPr txBox="1"/>
          <p:nvPr/>
        </p:nvSpPr>
        <p:spPr>
          <a:xfrm>
            <a:off x="429415" y="2661813"/>
            <a:ext cx="1225015" cy="276999"/>
          </a:xfrm>
          <a:prstGeom prst="rect">
            <a:avLst/>
          </a:prstGeom>
          <a:solidFill>
            <a:srgbClr val="DCE1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err="1"/>
              <a:t>Erstellung</a:t>
            </a:r>
            <a:r>
              <a:rPr lang="en-US" sz="1200" dirty="0"/>
              <a:t> VPC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77D11-210B-62D8-D18B-67539B441597}"/>
              </a:ext>
            </a:extLst>
          </p:cNvPr>
          <p:cNvSpPr txBox="1"/>
          <p:nvPr/>
        </p:nvSpPr>
        <p:spPr>
          <a:xfrm>
            <a:off x="1592761" y="2991764"/>
            <a:ext cx="1504386" cy="276999"/>
          </a:xfrm>
          <a:prstGeom prst="rect">
            <a:avLst/>
          </a:prstGeom>
          <a:solidFill>
            <a:srgbClr val="DCE1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GCP User </a:t>
            </a:r>
            <a:r>
              <a:rPr lang="en-US" sz="1200" dirty="0" err="1"/>
              <a:t>erstellen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58647-73C2-E65F-8160-0AFBF906E7CE}"/>
              </a:ext>
            </a:extLst>
          </p:cNvPr>
          <p:cNvSpPr txBox="1"/>
          <p:nvPr/>
        </p:nvSpPr>
        <p:spPr>
          <a:xfrm>
            <a:off x="1592761" y="3409757"/>
            <a:ext cx="2850909" cy="276999"/>
          </a:xfrm>
          <a:prstGeom prst="rect">
            <a:avLst/>
          </a:prstGeom>
          <a:solidFill>
            <a:srgbClr val="DCE1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GCP Rechte </a:t>
            </a:r>
            <a:r>
              <a:rPr lang="en-US" sz="1200" dirty="0" err="1"/>
              <a:t>Erstellung</a:t>
            </a:r>
            <a:r>
              <a:rPr lang="en-US" sz="1200" dirty="0"/>
              <a:t> und </a:t>
            </a:r>
            <a:r>
              <a:rPr lang="en-US" sz="1200" dirty="0" err="1"/>
              <a:t>Zuweisung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BCD1B-9A65-473F-A0D9-7278C1B1162D}"/>
              </a:ext>
            </a:extLst>
          </p:cNvPr>
          <p:cNvSpPr txBox="1"/>
          <p:nvPr/>
        </p:nvSpPr>
        <p:spPr>
          <a:xfrm>
            <a:off x="635274" y="3827750"/>
            <a:ext cx="1258678" cy="276999"/>
          </a:xfrm>
          <a:prstGeom prst="rect">
            <a:avLst/>
          </a:prstGeom>
          <a:solidFill>
            <a:srgbClr val="DCE1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Server </a:t>
            </a:r>
            <a:r>
              <a:rPr lang="en-US" sz="1200" dirty="0" err="1"/>
              <a:t>erstellen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6EB40-8B86-9854-3987-0C87657A5B96}"/>
              </a:ext>
            </a:extLst>
          </p:cNvPr>
          <p:cNvSpPr txBox="1"/>
          <p:nvPr/>
        </p:nvSpPr>
        <p:spPr>
          <a:xfrm>
            <a:off x="1086276" y="4296200"/>
            <a:ext cx="2041521" cy="276999"/>
          </a:xfrm>
          <a:prstGeom prst="rect">
            <a:avLst/>
          </a:prstGeom>
          <a:solidFill>
            <a:srgbClr val="DCE1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Tool </a:t>
            </a:r>
            <a:r>
              <a:rPr lang="en-US" sz="1200" dirty="0" err="1"/>
              <a:t>wie</a:t>
            </a:r>
            <a:r>
              <a:rPr lang="en-US" sz="1200" dirty="0"/>
              <a:t> Docker </a:t>
            </a:r>
            <a:r>
              <a:rPr lang="en-US" sz="1200" dirty="0" err="1"/>
              <a:t>installieren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0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43B-7C22-153D-E8AA-F390911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vs. 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C69A-9EC1-CFA3-B20D-250BB721C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?!”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2355-9B39-D44A-97A5-BD47FEF51E6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 err="1"/>
              <a:t>Beides</a:t>
            </a:r>
            <a:r>
              <a:rPr lang="en-US" dirty="0"/>
              <a:t>: Infrastructure as Code</a:t>
            </a:r>
          </a:p>
          <a:p>
            <a:pPr lvl="1"/>
            <a:r>
              <a:rPr lang="en-US" dirty="0" err="1"/>
              <a:t>Provisionierung</a:t>
            </a:r>
            <a:r>
              <a:rPr lang="en-US" dirty="0"/>
              <a:t>, </a:t>
            </a:r>
            <a:r>
              <a:rPr lang="en-US" dirty="0" err="1"/>
              <a:t>Konfiguration</a:t>
            </a:r>
            <a:r>
              <a:rPr lang="en-US" dirty="0"/>
              <a:t> u. </a:t>
            </a:r>
            <a:r>
              <a:rPr lang="en-US" dirty="0" err="1"/>
              <a:t>Verwaltung</a:t>
            </a:r>
            <a:r>
              <a:rPr lang="en-US" dirty="0"/>
              <a:t> der </a:t>
            </a:r>
            <a:r>
              <a:rPr lang="en-US" dirty="0" err="1"/>
              <a:t>Infrastruktur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ABER</a:t>
            </a:r>
          </a:p>
          <a:p>
            <a:pPr lvl="1"/>
            <a:r>
              <a:rPr lang="en-US" dirty="0"/>
              <a:t>Terraform</a:t>
            </a:r>
          </a:p>
          <a:p>
            <a:pPr lvl="2"/>
            <a:r>
              <a:rPr lang="en-US" dirty="0" err="1"/>
              <a:t>Haupsächlich</a:t>
            </a:r>
            <a:r>
              <a:rPr lang="en-US" dirty="0"/>
              <a:t> </a:t>
            </a:r>
            <a:r>
              <a:rPr lang="en-US" dirty="0" err="1"/>
              <a:t>Provisionierungs</a:t>
            </a:r>
            <a:r>
              <a:rPr lang="en-US" dirty="0"/>
              <a:t> Tool</a:t>
            </a:r>
          </a:p>
          <a:p>
            <a:pPr lvl="2"/>
            <a:r>
              <a:rPr lang="en-US" dirty="0"/>
              <a:t>Kann App </a:t>
            </a:r>
            <a:r>
              <a:rPr lang="en-US" dirty="0" err="1"/>
              <a:t>Deployen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da</a:t>
            </a:r>
          </a:p>
          <a:p>
            <a:pPr lvl="1"/>
            <a:r>
              <a:rPr lang="en-US" dirty="0"/>
              <a:t>Ansible</a:t>
            </a:r>
          </a:p>
          <a:p>
            <a:pPr lvl="2"/>
            <a:r>
              <a:rPr lang="en-US" dirty="0" err="1"/>
              <a:t>Hauptsächlich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r>
              <a:rPr lang="en-US" dirty="0"/>
              <a:t> der </a:t>
            </a:r>
            <a:r>
              <a:rPr lang="en-US" b="1" dirty="0" err="1"/>
              <a:t>schon</a:t>
            </a:r>
            <a:r>
              <a:rPr lang="en-US" b="1" dirty="0"/>
              <a:t> </a:t>
            </a:r>
            <a:r>
              <a:rPr lang="en-US" b="1" dirty="0" err="1"/>
              <a:t>erstellten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endParaRPr lang="en-US" dirty="0"/>
          </a:p>
          <a:p>
            <a:pPr lvl="2"/>
            <a:r>
              <a:rPr lang="en-US" dirty="0"/>
              <a:t>Deployment</a:t>
            </a:r>
          </a:p>
          <a:p>
            <a:pPr lvl="2"/>
            <a:r>
              <a:rPr lang="en-US" dirty="0"/>
              <a:t>Install/Update Software</a:t>
            </a:r>
          </a:p>
          <a:p>
            <a:pPr lvl="2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AB53F2-FC0D-9593-566E-B4F6B9C13F43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589" y="1910772"/>
            <a:ext cx="660978" cy="660978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51EF69-060A-CB0C-1EC2-36D5ADA70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1232" y="3571426"/>
            <a:ext cx="856951" cy="856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F0E0C-5E16-5701-4DDE-0A43CD2A2B68}"/>
              </a:ext>
            </a:extLst>
          </p:cNvPr>
          <p:cNvSpPr txBox="1"/>
          <p:nvPr/>
        </p:nvSpPr>
        <p:spPr>
          <a:xfrm>
            <a:off x="5248856" y="288692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A00AB-64D2-AC6C-FCA2-3860900DA784}"/>
              </a:ext>
            </a:extLst>
          </p:cNvPr>
          <p:cNvSpPr txBox="1"/>
          <p:nvPr/>
        </p:nvSpPr>
        <p:spPr>
          <a:xfrm>
            <a:off x="6206909" y="1996011"/>
            <a:ext cx="2003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Infrastruktur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147F4-34F7-0244-9154-0D54CD944394}"/>
              </a:ext>
            </a:extLst>
          </p:cNvPr>
          <p:cNvSpPr txBox="1"/>
          <p:nvPr/>
        </p:nvSpPr>
        <p:spPr>
          <a:xfrm>
            <a:off x="6216484" y="3609376"/>
            <a:ext cx="2003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Konfiguration</a:t>
            </a:r>
            <a:r>
              <a:rPr lang="en-US" dirty="0"/>
              <a:t> der </a:t>
            </a:r>
            <a:r>
              <a:rPr lang="en-US" dirty="0" err="1"/>
              <a:t>Infrastruktur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5E0CC-DFD6-9BDC-A661-7485F992938E}"/>
              </a:ext>
            </a:extLst>
          </p:cNvPr>
          <p:cNvSpPr txBox="1"/>
          <p:nvPr/>
        </p:nvSpPr>
        <p:spPr>
          <a:xfrm>
            <a:off x="6206909" y="2802693"/>
            <a:ext cx="2724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Beider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kann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zusammen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verwendet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werden</a:t>
            </a:r>
            <a:r>
              <a:rPr lang="en-US" dirty="0">
                <a:solidFill>
                  <a:srgbClr val="00B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19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2A57-D1D8-0EC2-189E-434AA2D1C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F5A61-D3D3-ED5A-FE97-74C6FAC9D40C}"/>
              </a:ext>
            </a:extLst>
          </p:cNvPr>
          <p:cNvSpPr/>
          <p:nvPr/>
        </p:nvSpPr>
        <p:spPr>
          <a:xfrm>
            <a:off x="5498379" y="1289070"/>
            <a:ext cx="3326966" cy="3525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8C6BB-E90F-5A9B-3C40-1C27BE00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04" y="431800"/>
            <a:ext cx="7237091" cy="483072"/>
          </a:xfrm>
        </p:spPr>
        <p:txBody>
          <a:bodyPr/>
          <a:lstStyle/>
          <a:p>
            <a:r>
              <a:rPr lang="en-US" dirty="0" err="1"/>
              <a:t>Zurück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4E77-7DAC-E0BD-87B1-67C7D98EBE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der </a:t>
            </a:r>
            <a:r>
              <a:rPr lang="en-US" dirty="0" err="1"/>
              <a:t>Provisionierung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0E922-35D8-C439-446F-72DD8F9D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5507" y="1982743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C4D547-CE6D-3BEE-9989-4867AD455888}"/>
              </a:ext>
            </a:extLst>
          </p:cNvPr>
          <p:cNvSpPr txBox="1"/>
          <p:nvPr/>
        </p:nvSpPr>
        <p:spPr>
          <a:xfrm>
            <a:off x="5775507" y="12890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Infrastruktur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481DA80-D7D8-2FD3-EB43-2C360BB4C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9923" y="3619634"/>
            <a:ext cx="852648" cy="85264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0284EF9-1FBA-7B77-6C71-118F75E6A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507" y="2609121"/>
            <a:ext cx="402144" cy="4021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A7645A-7B53-38E9-CF7D-D87A97D2764C}"/>
              </a:ext>
            </a:extLst>
          </p:cNvPr>
          <p:cNvSpPr txBox="1"/>
          <p:nvPr/>
        </p:nvSpPr>
        <p:spPr>
          <a:xfrm>
            <a:off x="5684531" y="3011265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43C478F-1E81-E8F4-D91D-BCA87C99E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958" y="1900174"/>
            <a:ext cx="402144" cy="402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1CC3B2-D472-6B9D-CB58-B5A67F5D7407}"/>
              </a:ext>
            </a:extLst>
          </p:cNvPr>
          <p:cNvSpPr txBox="1"/>
          <p:nvPr/>
        </p:nvSpPr>
        <p:spPr>
          <a:xfrm>
            <a:off x="8051982" y="2299407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25EC3AF-9076-918A-0AF8-6BFA6A46F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936" y="3680574"/>
            <a:ext cx="914872" cy="9148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B9CDA1-D52D-7F1C-3891-69EDEC14734E}"/>
              </a:ext>
            </a:extLst>
          </p:cNvPr>
          <p:cNvSpPr txBox="1"/>
          <p:nvPr/>
        </p:nvSpPr>
        <p:spPr>
          <a:xfrm>
            <a:off x="5708516" y="236619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A025168-08B3-E71B-5232-0CECCD93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7335" y="1953581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BDBB6A3-8FD5-9E84-84C7-529614903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35" y="2579959"/>
            <a:ext cx="402144" cy="4021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C235DF-9A74-4427-446B-6823F582BD1E}"/>
              </a:ext>
            </a:extLst>
          </p:cNvPr>
          <p:cNvSpPr txBox="1"/>
          <p:nvPr/>
        </p:nvSpPr>
        <p:spPr>
          <a:xfrm>
            <a:off x="6416359" y="2982103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E003BE-EFEE-4AD4-0211-B6FCFEC7A402}"/>
              </a:ext>
            </a:extLst>
          </p:cNvPr>
          <p:cNvSpPr txBox="1"/>
          <p:nvPr/>
        </p:nvSpPr>
        <p:spPr>
          <a:xfrm>
            <a:off x="6440344" y="233703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1BF444B-78A8-9073-54E8-ACCF6253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5412" y="1944037"/>
            <a:ext cx="402144" cy="40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55B0C00-6092-69C3-6321-6FEE08D25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5412" y="2570415"/>
            <a:ext cx="402144" cy="40214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4BD0528-2F30-8E8D-ECB2-BA6E261680EB}"/>
              </a:ext>
            </a:extLst>
          </p:cNvPr>
          <p:cNvSpPr txBox="1"/>
          <p:nvPr/>
        </p:nvSpPr>
        <p:spPr>
          <a:xfrm>
            <a:off x="7094436" y="2972559"/>
            <a:ext cx="5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MS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FB0D88-EC86-DDD7-5C68-B0DB8187BBBB}"/>
              </a:ext>
            </a:extLst>
          </p:cNvPr>
          <p:cNvSpPr txBox="1"/>
          <p:nvPr/>
        </p:nvSpPr>
        <p:spPr>
          <a:xfrm>
            <a:off x="7118421" y="232749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24644-D7F6-81C9-9DEF-72D6464D5673}"/>
              </a:ext>
            </a:extLst>
          </p:cNvPr>
          <p:cNvSpPr txBox="1"/>
          <p:nvPr/>
        </p:nvSpPr>
        <p:spPr>
          <a:xfrm>
            <a:off x="458568" y="1260878"/>
            <a:ext cx="27384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Annahme</a:t>
            </a:r>
            <a:r>
              <a:rPr lang="en-US" sz="1400" dirty="0"/>
              <a:t>: Alles </a:t>
            </a:r>
            <a:r>
              <a:rPr lang="en-US" sz="1400" dirty="0" err="1"/>
              <a:t>erstellt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Neu</a:t>
            </a:r>
            <a:r>
              <a:rPr lang="en-US" sz="1400" dirty="0"/>
              <a:t>: </a:t>
            </a:r>
            <a:r>
              <a:rPr lang="en-US" sz="1400" dirty="0" err="1"/>
              <a:t>Änderungen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 </a:t>
            </a:r>
            <a:r>
              <a:rPr lang="en-US" sz="1400" dirty="0" err="1"/>
              <a:t>benötigt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Mehr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Konfigurationsänderungen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Weitere</a:t>
            </a:r>
            <a:r>
              <a:rPr lang="en-US" sz="1400" dirty="0"/>
              <a:t> User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Entfernung</a:t>
            </a:r>
            <a:r>
              <a:rPr lang="en-US" sz="1400" dirty="0"/>
              <a:t> von </a:t>
            </a:r>
            <a:r>
              <a:rPr lang="en-US" sz="1400" dirty="0" err="1"/>
              <a:t>bestehendem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078C0-49D4-D5FD-2DE4-4DF9CD3C583C}"/>
              </a:ext>
            </a:extLst>
          </p:cNvPr>
          <p:cNvSpPr txBox="1"/>
          <p:nvPr/>
        </p:nvSpPr>
        <p:spPr>
          <a:xfrm>
            <a:off x="-1099" y="3609598"/>
            <a:ext cx="5271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Terraform u. </a:t>
            </a:r>
            <a:r>
              <a:rPr lang="en-US" dirty="0" err="1"/>
              <a:t>wichtig</a:t>
            </a:r>
            <a:r>
              <a:rPr lang="en-US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C79C4-CFEB-EF23-D4A3-124B3721EEA2}"/>
              </a:ext>
            </a:extLst>
          </p:cNvPr>
          <p:cNvSpPr txBox="1"/>
          <p:nvPr/>
        </p:nvSpPr>
        <p:spPr>
          <a:xfrm>
            <a:off x="0" y="4064426"/>
            <a:ext cx="5361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“Es </a:t>
            </a:r>
            <a:r>
              <a:rPr lang="en-US" sz="1600" dirty="0" err="1">
                <a:solidFill>
                  <a:srgbClr val="00B050"/>
                </a:solidFill>
              </a:rPr>
              <a:t>ist</a:t>
            </a:r>
            <a:r>
              <a:rPr lang="en-US" sz="1600" dirty="0">
                <a:solidFill>
                  <a:srgbClr val="00B050"/>
                </a:solidFill>
              </a:rPr>
              <a:t> so </a:t>
            </a:r>
            <a:r>
              <a:rPr lang="en-US" sz="1600" dirty="0" err="1">
                <a:solidFill>
                  <a:srgbClr val="00B050"/>
                </a:solidFill>
              </a:rPr>
              <a:t>aufwendig</a:t>
            </a:r>
            <a:r>
              <a:rPr lang="en-US" sz="1600" dirty="0">
                <a:solidFill>
                  <a:srgbClr val="00B050"/>
                </a:solidFill>
              </a:rPr>
              <a:t>, in GCP </a:t>
            </a:r>
            <a:r>
              <a:rPr lang="en-US" sz="1600" dirty="0" err="1">
                <a:solidFill>
                  <a:srgbClr val="00B050"/>
                </a:solidFill>
              </a:rPr>
              <a:t>noch</a:t>
            </a:r>
            <a:r>
              <a:rPr lang="en-US" sz="1600" dirty="0">
                <a:solidFill>
                  <a:srgbClr val="00B050"/>
                </a:solidFill>
              </a:rPr>
              <a:t> was </a:t>
            </a:r>
            <a:r>
              <a:rPr lang="en-US" sz="1600" dirty="0" err="1">
                <a:solidFill>
                  <a:srgbClr val="00B050"/>
                </a:solidFill>
              </a:rPr>
              <a:t>zu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erstellen</a:t>
            </a:r>
            <a:r>
              <a:rPr lang="en-US" sz="1600" dirty="0">
                <a:solidFill>
                  <a:srgbClr val="00B050"/>
                </a:solidFill>
              </a:rPr>
              <a:t> und </a:t>
            </a:r>
            <a:r>
              <a:rPr lang="en-US" sz="1600" dirty="0" err="1">
                <a:solidFill>
                  <a:srgbClr val="00B050"/>
                </a:solidFill>
              </a:rPr>
              <a:t>dann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danach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noch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zu</a:t>
            </a:r>
            <a:r>
              <a:rPr lang="en-US" sz="1600" dirty="0">
                <a:solidFill>
                  <a:srgbClr val="00B050"/>
                </a:solidFill>
              </a:rPr>
              <a:t> Wissen, was man </a:t>
            </a:r>
            <a:r>
              <a:rPr lang="en-US" sz="1600" dirty="0" err="1">
                <a:solidFill>
                  <a:srgbClr val="00B050"/>
                </a:solidFill>
              </a:rPr>
              <a:t>gemacht</a:t>
            </a:r>
            <a:r>
              <a:rPr lang="en-US" sz="1600" dirty="0">
                <a:solidFill>
                  <a:srgbClr val="00B050"/>
                </a:solidFill>
              </a:rPr>
              <a:t> hat”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– Quote of a developer</a:t>
            </a:r>
          </a:p>
        </p:txBody>
      </p:sp>
    </p:spTree>
    <p:extLst>
      <p:ext uri="{BB962C8B-B14F-4D97-AF65-F5344CB8AC3E}">
        <p14:creationId xmlns:p14="http://schemas.microsoft.com/office/powerpoint/2010/main" val="7584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UBAQEBAQEBAQEBAQEBAQMAAAAAAAAAAwAAAAMAAAAA/////wUA2gs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UAAAACABAAC/4qMyYW27xAsu9/AGJ6nX4EAAAAAAADAAAAAAADAAAAAwADAAAAAAADAAAAAwADAAAAAAD///////8DAAAAAAD///////8DAAAAAAD///////8DAAIA////////BQAAAAMAEAALjQAfM7gBKUiGzD0rdqM58wQAAAABAAMAAAACAAMAAAAEAAMAAAACAP///////wQAAQD///////8FAAAABAAQAAvzDjaqURYkSZw60pqevqsK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/iozJhbbvECy738AYnqdfgNEYXRhABsAAAAETGlua2VkU2hhcGVEYXRhAAUAAAAAAAJOYW1lABkAAABMaW5rZWRTaGFwZXNEYXRhUHJvcGVydHkAEFZlcnNpb24AAQAAAAlMYXN0V3JpdGUAOt7s8Y8BAAAAAQD/////gwCDAAAABV9pZAAQAAAABI0AHzO4ASlIhsw9K3ajOfMDRGF0YQAbAAAABExpbmtlZFNoYXBlRGF0YQAFAAAAAAACTmFtZQAZAAAATGlua2VkU2hhcGVzRGF0YVByb3BlcnR5ABBWZXJzaW9uAAAAAAAJTGFzdFdyaXRlADre7PGPAQAAAAIA/////8YAxgAAAAVfaWQAEAAAAATzDjaqURYkSZw60pqevqsKA0RhdGEAUwAAAAhQcmVzZW50YXRpb25TY2FubmVkRm9yTGlua2VkU2hhcGVzAAACTnVtYmVyRm9ybWF0U2VwYXJhdG9yTW9kZQAKAAAAQXV0b21hdGljAAACTmFtZQAkAAAATGlua2VkU2hhcGVQcmVzZW50YXRpb25TZXR0aW5nc0RhdGEAEFZlcnNpb24AAAAAAAlMYXN0V3JpdGUAZN7s8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xCwAAAAAAAAAAAAAgAf///////////////wAAAP///////////////wUAAAAEAP///////wUAAAADAP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UBAwAAAAIA////////GgAGTGlua2VkU2hhcGVzRGF0YVByb3BlcnR5XzEEAAAAAAAFAAAAAwAFAAAAAQAFAAAAAwD///////8FAAAAAAD///////8FAAAAAAD///////8FAAAAAAD///////8DAAIBAwAAAAMA////////GgAGTGlua2VkU2hhcGVzRGF0YVByb3BlcnR5XzAEAAAAAQAFAAAABAAFAAAAAgAFAAAAAAAFAAAAAgAEAAEBAwAAAAQA////////JQAGTGlua2VkU2hhcGVQcmVzZW50YXRpb25TZXR0aW5nc0RhdGFfMAQAAAACAAUAAAAAAAUAAA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3475835990359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UPDATE" val="True"/>
  <p:tag name="MIO_SHOW_PAGENUMBER" val="True"/>
  <p:tag name="MIO_AVOID_BLANK_LAYOUT" val="True"/>
  <p:tag name="MIO_CD_LAYOUT_VALID_AREA" val="False"/>
  <p:tag name="MIO_EMBED_FONT" val="False"/>
  <p:tag name="MIO_MATCH_COLOR_SCHEME" val="False"/>
  <p:tag name="MIO_DBID" val="0F45B44C-9BC7-4D85-81C4-7155EE70A7B9"/>
  <p:tag name="MIO_EKGUID" val="7a7ad40c-7aec-4e51-be5b-291df215a76b"/>
  <p:tag name="MIO_OBJECTNAME" val="FERCHAU"/>
  <p:tag name="MIO_FALLBACK_LAYOUT" val="12"/>
  <p:tag name="MIO_SHOW_DATE" val="True"/>
  <p:tag name="MIO_SHOW_FOOTER" val="True"/>
  <p:tag name="MIO_NUMBER_OF_VALID_LAYOUTS" val="29"/>
  <p:tag name="MIO_VERSION" val="11.04.2024 10:22:51"/>
  <p:tag name="MIO_LASTDOWNLOADED" val="23.04.2024 11:02:55.933"/>
  <p:tag name="MIO_CONTENTTAG" val="ERQvZU5/vUKL0Gg4wXRvbQ=="/>
  <p:tag name="MIO_CDID" val="0ce9d440-af11-4f5d-a464-2306b0555796"/>
</p:tagLst>
</file>

<file path=ppt/theme/theme1.xml><?xml version="1.0" encoding="utf-8"?>
<a:theme xmlns:a="http://schemas.openxmlformats.org/drawingml/2006/main" name="1_FERCHAU Template">
  <a:themeElements>
    <a:clrScheme name="Benutzerdefiniert 20">
      <a:dk1>
        <a:srgbClr val="000000"/>
      </a:dk1>
      <a:lt1>
        <a:sysClr val="window" lastClr="FFFFFF"/>
      </a:lt1>
      <a:dk2>
        <a:srgbClr val="BE0000"/>
      </a:dk2>
      <a:lt2>
        <a:srgbClr val="0082B4"/>
      </a:lt2>
      <a:accent1>
        <a:srgbClr val="BE0000"/>
      </a:accent1>
      <a:accent2>
        <a:srgbClr val="0082B4"/>
      </a:accent2>
      <a:accent3>
        <a:srgbClr val="005F82"/>
      </a:accent3>
      <a:accent4>
        <a:srgbClr val="000000"/>
      </a:accent4>
      <a:accent5>
        <a:srgbClr val="8E0000"/>
      </a:accent5>
      <a:accent6>
        <a:srgbClr val="C8CFE0"/>
      </a:accent6>
      <a:hlink>
        <a:srgbClr val="0082B4"/>
      </a:hlink>
      <a:folHlink>
        <a:srgbClr val="005F82"/>
      </a:folHlink>
    </a:clrScheme>
    <a:fontScheme name="FERC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CB903FDFFB83418740F0E1F6B74720" ma:contentTypeVersion="18" ma:contentTypeDescription="Ein neues Dokument erstellen." ma:contentTypeScope="" ma:versionID="5fd89a10a7fc43e3c2c3e737f471abe7">
  <xsd:schema xmlns:xsd="http://www.w3.org/2001/XMLSchema" xmlns:xs="http://www.w3.org/2001/XMLSchema" xmlns:p="http://schemas.microsoft.com/office/2006/metadata/properties" xmlns:ns2="f6452bb6-a847-48bb-bed9-7fef1f5a8896" xmlns:ns3="111708d0-8e0f-462f-a714-d7ff0de745f0" targetNamespace="http://schemas.microsoft.com/office/2006/metadata/properties" ma:root="true" ma:fieldsID="7ba8c2cb2231b190499baeeeaaeb4b37" ns2:_="" ns3:_="">
    <xsd:import namespace="f6452bb6-a847-48bb-bed9-7fef1f5a8896"/>
    <xsd:import namespace="111708d0-8e0f-462f-a714-d7ff0de74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52bb6-a847-48bb-bed9-7fef1f5a88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be8a96c6-0e7c-4f9c-b75e-41bf36ab0f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708d0-8e0f-462f-a714-d7ff0de74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71bb569-2458-412f-8f96-c477afae40c3}" ma:internalName="TaxCatchAll" ma:showField="CatchAllData" ma:web="111708d0-8e0f-462f-a714-d7ff0de74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1708d0-8e0f-462f-a714-d7ff0de745f0" xsi:nil="true"/>
    <lcf76f155ced4ddcb4097134ff3c332f xmlns="f6452bb6-a847-48bb-bed9-7fef1f5a8896">
      <Terms xmlns="http://schemas.microsoft.com/office/infopath/2007/PartnerControls"/>
    </lcf76f155ced4ddcb4097134ff3c332f>
    <SharedWithUsers xmlns="111708d0-8e0f-462f-a714-d7ff0de745f0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06629AA-DE4B-4F34-988E-C548D95B1C25}">
  <ds:schemaRefs>
    <ds:schemaRef ds:uri="111708d0-8e0f-462f-a714-d7ff0de745f0"/>
    <ds:schemaRef ds:uri="f6452bb6-a847-48bb-bed9-7fef1f5a88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FE973D-0B54-4E56-963D-B263A55A0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EE4A1-43FC-43E2-ADB1-1DFF9A7FE78B}">
  <ds:schemaRefs>
    <ds:schemaRef ds:uri="111708d0-8e0f-462f-a714-d7ff0de745f0"/>
    <ds:schemaRef ds:uri="f6452bb6-a847-48bb-bed9-7fef1f5a889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FERCHAU_Präsentationsvorlage</Template>
  <TotalTime>0</TotalTime>
  <Words>773</Words>
  <Application>Microsoft Office PowerPoint</Application>
  <PresentationFormat>On-screen Show (16:9)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Verdana Pro SemiBold</vt:lpstr>
      <vt:lpstr>Arial</vt:lpstr>
      <vt:lpstr>Calibri</vt:lpstr>
      <vt:lpstr>1_FERCHAU Template</vt:lpstr>
      <vt:lpstr>Terraform Workshop</vt:lpstr>
      <vt:lpstr>Was ist Terraform?</vt:lpstr>
      <vt:lpstr>Tool zur Provisionierung</vt:lpstr>
      <vt:lpstr>Beispiel Microservice Software in GCP</vt:lpstr>
      <vt:lpstr>Beispiel Microservice Software in GCP</vt:lpstr>
      <vt:lpstr>Beispiel Microservice Software in GCP</vt:lpstr>
      <vt:lpstr>Die Rolle von Terraform</vt:lpstr>
      <vt:lpstr>Ansible vs. Terraform</vt:lpstr>
      <vt:lpstr>Zurück zum Beispiel</vt:lpstr>
      <vt:lpstr>Zurück zum Beispiel</vt:lpstr>
      <vt:lpstr>Funktionsweise Terraform</vt:lpstr>
      <vt:lpstr>Beispiel Syntax</vt:lpstr>
      <vt:lpstr>Configuration Syntax</vt:lpstr>
      <vt:lpstr>JSON Configuration Syntax</vt:lpstr>
      <vt:lpstr>Themen für das nächste mal</vt:lpstr>
    </vt:vector>
  </TitlesOfParts>
  <Manager>Zentrale</Manager>
  <Company>ABLE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Präsentationsvorlage</dc:subject>
  <dc:creator>Lindner, Stephanie</dc:creator>
  <cp:keywords>20130813</cp:keywords>
  <cp:lastModifiedBy>Sebastian HORNGACHER (FERCHAU Austria)</cp:lastModifiedBy>
  <cp:revision>4</cp:revision>
  <cp:lastPrinted>2012-07-16T06:35:37Z</cp:lastPrinted>
  <dcterms:created xsi:type="dcterms:W3CDTF">2016-10-06T12:35:54Z</dcterms:created>
  <dcterms:modified xsi:type="dcterms:W3CDTF">2025-06-02T04:43:23Z</dcterms:modified>
  <cp:category>Digitale Dokumentenvorlage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0x01010043CB903FDFFB83418740F0E1F6B74720</vt:lpwstr>
  </property>
  <property fmtid="{D5CDD505-2E9C-101B-9397-08002B2CF9AE}" pid="3" name="MediaServiceImageTags">
    <vt:lpwstr/>
  </property>
</Properties>
</file>