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8"/>
  </p:notesMasterIdLst>
  <p:handoutMasterIdLst>
    <p:handoutMasterId r:id="rId29"/>
  </p:handoutMasterIdLst>
  <p:sldIdLst>
    <p:sldId id="306" r:id="rId5"/>
    <p:sldId id="308" r:id="rId6"/>
    <p:sldId id="309" r:id="rId7"/>
    <p:sldId id="294" r:id="rId8"/>
    <p:sldId id="295" r:id="rId9"/>
    <p:sldId id="310" r:id="rId10"/>
    <p:sldId id="304" r:id="rId11"/>
    <p:sldId id="314" r:id="rId12"/>
    <p:sldId id="315" r:id="rId13"/>
    <p:sldId id="316" r:id="rId14"/>
    <p:sldId id="317" r:id="rId15"/>
    <p:sldId id="320" r:id="rId16"/>
    <p:sldId id="321" r:id="rId17"/>
    <p:sldId id="318" r:id="rId18"/>
    <p:sldId id="319" r:id="rId19"/>
    <p:sldId id="322" r:id="rId20"/>
    <p:sldId id="324" r:id="rId21"/>
    <p:sldId id="325" r:id="rId22"/>
    <p:sldId id="326" r:id="rId23"/>
    <p:sldId id="328" r:id="rId24"/>
    <p:sldId id="329" r:id="rId25"/>
    <p:sldId id="330" r:id="rId26"/>
    <p:sldId id="312" r:id="rId27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006" autoAdjust="0"/>
  </p:normalViewPr>
  <p:slideViewPr>
    <p:cSldViewPr snapToGrid="0">
      <p:cViewPr varScale="1">
        <p:scale>
          <a:sx n="72" d="100"/>
          <a:sy n="72" d="100"/>
        </p:scale>
        <p:origin x="1104" y="5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86346-59A2-4282-9A64-05524C79D8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1D54C-AFC8-47F5-B030-A8ED60D088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6B27D-C1ED-4C55-9062-2279210E96ED}" type="datetime1">
              <a:rPr lang="en-GB" smtClean="0"/>
              <a:t>07/05/2023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D8396-DC49-433C-84C0-BD573781E5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A06B3-9442-49D9-BE03-080DCCEA19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5AD26-F754-4E27-9D95-B069583AB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8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1EAF8-BEF3-4EDD-99CF-6435314FE1C9}" type="datetime1">
              <a:rPr lang="en-GB" smtClean="0"/>
              <a:pPr/>
              <a:t>07/05/2023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272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065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140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515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864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2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766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223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436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555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910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0160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507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51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816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533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073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308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856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901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844" y="1594819"/>
            <a:ext cx="10274988" cy="2511016"/>
          </a:xfrm>
        </p:spPr>
        <p:txBody>
          <a:bodyPr rtlCol="0"/>
          <a:lstStyle/>
          <a:p>
            <a:pPr rtl="0"/>
            <a:r>
              <a:rPr lang="en-GB" sz="5400" spc="400" dirty="0" err="1">
                <a:solidFill>
                  <a:schemeClr val="bg1"/>
                </a:solidFill>
              </a:rPr>
              <a:t>Genetick</a:t>
            </a:r>
            <a:r>
              <a:rPr lang="sk-SK" sz="5400" spc="400" dirty="0">
                <a:solidFill>
                  <a:schemeClr val="bg1"/>
                </a:solidFill>
              </a:rPr>
              <a:t>ý algoritmus</a:t>
            </a:r>
            <a:br>
              <a:rPr lang="sk-SK" sz="5400" spc="400" dirty="0">
                <a:solidFill>
                  <a:schemeClr val="bg1"/>
                </a:solidFill>
              </a:rPr>
            </a:br>
            <a:r>
              <a:rPr lang="sk-SK" sz="4000" spc="400" dirty="0">
                <a:solidFill>
                  <a:schemeClr val="bg1"/>
                </a:solidFill>
              </a:rPr>
              <a:t>Problém farbenia grafu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sk-SK" sz="2000" dirty="0">
                <a:solidFill>
                  <a:schemeClr val="bg1"/>
                </a:solidFill>
              </a:rPr>
              <a:t>Bc. Sebastián Krajňák </a:t>
            </a:r>
            <a:r>
              <a:rPr lang="en-GB" sz="2000" dirty="0">
                <a:solidFill>
                  <a:schemeClr val="bg1"/>
                </a:solidFill>
              </a:rPr>
              <a:t>– xkraj</a:t>
            </a:r>
            <a:r>
              <a:rPr lang="en-GB" dirty="0"/>
              <a:t>n05</a:t>
            </a:r>
            <a:endParaRPr lang="en-GB" sz="2000" dirty="0">
              <a:solidFill>
                <a:schemeClr val="bg1"/>
              </a:solidFill>
            </a:endParaRP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28EB1BFC-374E-21A6-1789-83207E33E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530" y="3190315"/>
            <a:ext cx="4890246" cy="366768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GB" b="1" cap="all" spc="100" smtClean="0">
                <a:solidFill>
                  <a:schemeClr val="accent2"/>
                </a:solidFill>
              </a:rPr>
              <a:t>10</a:t>
            </a:fld>
            <a:endParaRPr lang="en-GB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FBEE7F-A0E7-76C4-0342-E234D54EE5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6287086"/>
              </p:ext>
            </p:extLst>
          </p:nvPr>
        </p:nvGraphicFramePr>
        <p:xfrm>
          <a:off x="847165" y="3773461"/>
          <a:ext cx="5414683" cy="259717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16600">
                  <a:extLst>
                    <a:ext uri="{9D8B030D-6E8A-4147-A177-3AD203B41FA5}">
                      <a16:colId xmlns:a16="http://schemas.microsoft.com/office/drawing/2014/main" val="3715394682"/>
                    </a:ext>
                  </a:extLst>
                </a:gridCol>
                <a:gridCol w="1551516">
                  <a:extLst>
                    <a:ext uri="{9D8B030D-6E8A-4147-A177-3AD203B41FA5}">
                      <a16:colId xmlns:a16="http://schemas.microsoft.com/office/drawing/2014/main" val="4203886316"/>
                    </a:ext>
                  </a:extLst>
                </a:gridCol>
                <a:gridCol w="2446567">
                  <a:extLst>
                    <a:ext uri="{9D8B030D-6E8A-4147-A177-3AD203B41FA5}">
                      <a16:colId xmlns:a16="http://schemas.microsoft.com/office/drawing/2014/main" val="1368357775"/>
                    </a:ext>
                  </a:extLst>
                </a:gridCol>
              </a:tblGrid>
              <a:tr h="588224">
                <a:tc>
                  <a:txBody>
                    <a:bodyPr/>
                    <a:lstStyle/>
                    <a:p>
                      <a:pPr rtl="0"/>
                      <a:r>
                        <a:rPr lang="sk-SK" noProof="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GB" noProof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sk-SK" noProof="0" dirty="0">
                          <a:solidFill>
                            <a:schemeClr val="bg1"/>
                          </a:solidFill>
                        </a:rPr>
                        <a:t>mutácie</a:t>
                      </a:r>
                      <a:r>
                        <a:rPr lang="en-GB" noProof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noProof="0" dirty="0">
                          <a:solidFill>
                            <a:schemeClr val="bg1"/>
                          </a:solidFill>
                        </a:rPr>
                        <a:t>Úspešnosť</a:t>
                      </a:r>
                      <a:endParaRPr lang="en-GB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 err="1">
                          <a:solidFill>
                            <a:schemeClr val="bg1"/>
                          </a:solidFill>
                        </a:rPr>
                        <a:t>Priemern</a:t>
                      </a:r>
                      <a:r>
                        <a:rPr lang="sk-SK" noProof="0" dirty="0">
                          <a:solidFill>
                            <a:schemeClr val="bg1"/>
                          </a:solidFill>
                        </a:rPr>
                        <a:t>á fitness</a:t>
                      </a:r>
                      <a:endParaRPr lang="en-GB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29846"/>
                  </a:ext>
                </a:extLst>
              </a:tr>
              <a:tr h="547731">
                <a:tc>
                  <a:txBody>
                    <a:bodyPr/>
                    <a:lstStyle/>
                    <a:p>
                      <a:pPr algn="ctr" rtl="0"/>
                      <a:r>
                        <a:rPr lang="en-GB" b="0" noProof="0" dirty="0"/>
                        <a:t>0.10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93.33333 %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4.953857</a:t>
                      </a:r>
                      <a:r>
                        <a:rPr lang="sk-SK" noProof="0" dirty="0"/>
                        <a:t>1</a:t>
                      </a:r>
                      <a:endParaRPr lang="en-GB" noProof="0" dirty="0"/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059026"/>
                  </a:ext>
                </a:extLst>
              </a:tr>
              <a:tr h="547731">
                <a:tc>
                  <a:txBody>
                    <a:bodyPr/>
                    <a:lstStyle/>
                    <a:p>
                      <a:pPr algn="ctr" rtl="0"/>
                      <a:r>
                        <a:rPr lang="en-GB" b="0" noProof="0" dirty="0"/>
                        <a:t>0.13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93.33333 %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5.0347128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722433"/>
                  </a:ext>
                </a:extLst>
              </a:tr>
              <a:tr h="336128">
                <a:tc>
                  <a:txBody>
                    <a:bodyPr/>
                    <a:lstStyle/>
                    <a:p>
                      <a:pPr algn="ctr" rtl="0"/>
                      <a:r>
                        <a:rPr lang="en-GB" b="0" noProof="0" dirty="0"/>
                        <a:t>0.1569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100 %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7.5511880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497281"/>
                  </a:ext>
                </a:extLst>
              </a:tr>
              <a:tr h="547731">
                <a:tc>
                  <a:txBody>
                    <a:bodyPr/>
                    <a:lstStyle/>
                    <a:p>
                      <a:pPr algn="ctr" rtl="0"/>
                      <a:r>
                        <a:rPr lang="en-GB" b="0" noProof="0" dirty="0"/>
                        <a:t>0.18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83.33333 %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4.4318244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8242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3ABC7F-A109-200A-E0BB-72492EDAA109}"/>
              </a:ext>
            </a:extLst>
          </p:cNvPr>
          <p:cNvSpPr txBox="1"/>
          <p:nvPr/>
        </p:nvSpPr>
        <p:spPr>
          <a:xfrm>
            <a:off x="766483" y="3404129"/>
            <a:ext cx="5414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  <a:r>
              <a:rPr lang="sk-SK" dirty="0" err="1"/>
              <a:t>ueen</a:t>
            </a:r>
            <a:r>
              <a:rPr lang="en-GB" dirty="0"/>
              <a:t>5_5.col	</a:t>
            </a:r>
            <a:r>
              <a:rPr lang="en-GB" dirty="0" err="1"/>
              <a:t>Pravdepodobnos</a:t>
            </a:r>
            <a:r>
              <a:rPr lang="sk-SK" dirty="0"/>
              <a:t>ť kríženia</a:t>
            </a:r>
            <a:r>
              <a:rPr lang="en-GB" dirty="0"/>
              <a:t>: 0.85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7B70FEC7-C467-DD29-AE2B-6D3C19FA5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84" y="167871"/>
            <a:ext cx="6661856" cy="3293880"/>
          </a:xfrm>
          <a:prstGeom prst="rect">
            <a:avLst/>
          </a:prstGeom>
        </p:spPr>
      </p:pic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8D178B1-816C-0C9D-9333-26A6B652F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2872" y="-1"/>
            <a:ext cx="4564657" cy="342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15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F915FAC3-BF95-1BB4-AFD5-EB3E8B036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75"/>
          <a:stretch/>
        </p:blipFill>
        <p:spPr>
          <a:xfrm>
            <a:off x="6711996" y="1055942"/>
            <a:ext cx="5381393" cy="440494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GB" b="1" cap="all" spc="100" smtClean="0">
                <a:solidFill>
                  <a:schemeClr val="accent2"/>
                </a:solidFill>
              </a:rPr>
              <a:t>11</a:t>
            </a:fld>
            <a:endParaRPr lang="en-GB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FBEE7F-A0E7-76C4-0342-E234D54EE5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023302"/>
              </p:ext>
            </p:extLst>
          </p:nvPr>
        </p:nvGraphicFramePr>
        <p:xfrm>
          <a:off x="1054507" y="2275141"/>
          <a:ext cx="5414683" cy="259717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16600">
                  <a:extLst>
                    <a:ext uri="{9D8B030D-6E8A-4147-A177-3AD203B41FA5}">
                      <a16:colId xmlns:a16="http://schemas.microsoft.com/office/drawing/2014/main" val="3715394682"/>
                    </a:ext>
                  </a:extLst>
                </a:gridCol>
                <a:gridCol w="1551516">
                  <a:extLst>
                    <a:ext uri="{9D8B030D-6E8A-4147-A177-3AD203B41FA5}">
                      <a16:colId xmlns:a16="http://schemas.microsoft.com/office/drawing/2014/main" val="4203886316"/>
                    </a:ext>
                  </a:extLst>
                </a:gridCol>
                <a:gridCol w="2446567">
                  <a:extLst>
                    <a:ext uri="{9D8B030D-6E8A-4147-A177-3AD203B41FA5}">
                      <a16:colId xmlns:a16="http://schemas.microsoft.com/office/drawing/2014/main" val="1368357775"/>
                    </a:ext>
                  </a:extLst>
                </a:gridCol>
              </a:tblGrid>
              <a:tr h="588224">
                <a:tc>
                  <a:txBody>
                    <a:bodyPr/>
                    <a:lstStyle/>
                    <a:p>
                      <a:pPr rtl="0"/>
                      <a:r>
                        <a:rPr lang="sk-SK" noProof="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GB" noProof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sk-SK" noProof="0" dirty="0">
                          <a:solidFill>
                            <a:schemeClr val="bg1"/>
                          </a:solidFill>
                        </a:rPr>
                        <a:t>mutácie</a:t>
                      </a:r>
                      <a:r>
                        <a:rPr lang="en-GB" noProof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noProof="0" dirty="0">
                          <a:solidFill>
                            <a:schemeClr val="bg1"/>
                          </a:solidFill>
                        </a:rPr>
                        <a:t>Úspešnosť</a:t>
                      </a:r>
                      <a:endParaRPr lang="en-GB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 err="1">
                          <a:solidFill>
                            <a:schemeClr val="bg1"/>
                          </a:solidFill>
                        </a:rPr>
                        <a:t>Priemern</a:t>
                      </a:r>
                      <a:r>
                        <a:rPr lang="sk-SK" noProof="0" dirty="0">
                          <a:solidFill>
                            <a:schemeClr val="bg1"/>
                          </a:solidFill>
                        </a:rPr>
                        <a:t>á fitness</a:t>
                      </a:r>
                      <a:endParaRPr lang="en-GB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29846"/>
                  </a:ext>
                </a:extLst>
              </a:tr>
              <a:tr h="547731">
                <a:tc>
                  <a:txBody>
                    <a:bodyPr/>
                    <a:lstStyle/>
                    <a:p>
                      <a:pPr algn="ctr" rtl="0"/>
                      <a:r>
                        <a:rPr lang="en-GB" b="0" noProof="0" dirty="0"/>
                        <a:t>0.02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100 %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15.5478135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059026"/>
                  </a:ext>
                </a:extLst>
              </a:tr>
              <a:tr h="547731">
                <a:tc>
                  <a:txBody>
                    <a:bodyPr/>
                    <a:lstStyle/>
                    <a:p>
                      <a:pPr algn="ctr" rtl="0"/>
                      <a:r>
                        <a:rPr lang="en-GB" b="0" noProof="0" dirty="0"/>
                        <a:t>0.123456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100 %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9.4271654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722433"/>
                  </a:ext>
                </a:extLst>
              </a:tr>
              <a:tr h="336128">
                <a:tc>
                  <a:txBody>
                    <a:bodyPr/>
                    <a:lstStyle/>
                    <a:p>
                      <a:pPr algn="ctr" rtl="0"/>
                      <a:r>
                        <a:rPr lang="en-GB" b="0" noProof="0" dirty="0"/>
                        <a:t>0.323232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100 %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5.7681756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497281"/>
                  </a:ext>
                </a:extLst>
              </a:tr>
              <a:tr h="547731">
                <a:tc>
                  <a:txBody>
                    <a:bodyPr/>
                    <a:lstStyle/>
                    <a:p>
                      <a:pPr algn="ctr" rtl="0"/>
                      <a:r>
                        <a:rPr lang="en-GB" b="0" noProof="0" dirty="0"/>
                        <a:t>0.999995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100 %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 29.3278689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8242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3ABC7F-A109-200A-E0BB-72492EDAA109}"/>
              </a:ext>
            </a:extLst>
          </p:cNvPr>
          <p:cNvSpPr txBox="1"/>
          <p:nvPr/>
        </p:nvSpPr>
        <p:spPr>
          <a:xfrm>
            <a:off x="973825" y="1905809"/>
            <a:ext cx="594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games120.col	</a:t>
            </a:r>
            <a:r>
              <a:rPr lang="en-GB" dirty="0" err="1"/>
              <a:t>Pravdepodobnos</a:t>
            </a:r>
            <a:r>
              <a:rPr lang="sk-SK" dirty="0"/>
              <a:t>ť kríženia</a:t>
            </a:r>
            <a:r>
              <a:rPr lang="en-GB" dirty="0"/>
              <a:t>: 0.869420</a:t>
            </a:r>
          </a:p>
        </p:txBody>
      </p:sp>
    </p:spTree>
    <p:extLst>
      <p:ext uri="{BB962C8B-B14F-4D97-AF65-F5344CB8AC3E}">
        <p14:creationId xmlns:p14="http://schemas.microsoft.com/office/powerpoint/2010/main" val="2761204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32A71EC2-3799-5A2F-0C8F-F1EC0AAD6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307" y="3372774"/>
            <a:ext cx="4621978" cy="3466484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37CD1778-B44F-E183-5718-3D51E34F5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744" y="3391516"/>
            <a:ext cx="4621979" cy="346648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7364C-0FE4-443B-C831-110AF0E4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8093"/>
            <a:ext cx="2743200" cy="401638"/>
          </a:xfrm>
        </p:spPr>
        <p:txBody>
          <a:bodyPr/>
          <a:lstStyle/>
          <a:p>
            <a:pPr rtl="0"/>
            <a:fld id="{D8DA9DAA-006C-4F4B-980E-E3DF019B24E2}" type="slidenum">
              <a:rPr lang="en-GB" noProof="0" smtClean="0"/>
              <a:t>12</a:t>
            </a:fld>
            <a:endParaRPr lang="en-GB" noProof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D264068A-8F74-D6B3-DAB6-8215673A2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745" y="0"/>
            <a:ext cx="4621978" cy="3466484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0D818D32-01E2-5EA4-9769-04BAD26C4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328" y="0"/>
            <a:ext cx="4621979" cy="346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62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CE022-4CBC-7D3F-0F08-3FE117DD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GB" noProof="0" smtClean="0"/>
              <a:t>13</a:t>
            </a:fld>
            <a:endParaRPr lang="en-GB" noProof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F8AEFA4-4B4A-A2CC-2388-8821C2CFE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33" y="297938"/>
            <a:ext cx="5696838" cy="2816738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2D0E8CBF-C373-B77D-6D4D-154AD14A4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971" y="297938"/>
            <a:ext cx="5696838" cy="2816738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30F55680-01B6-E5AB-8180-095D717D5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133" y="3539612"/>
            <a:ext cx="5696838" cy="2816738"/>
          </a:xfrm>
          <a:prstGeom prst="rect">
            <a:avLst/>
          </a:prstGeom>
        </p:spPr>
      </p:pic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6BC434F9-B412-D3A3-C25E-1B8940032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971" y="3539612"/>
            <a:ext cx="5696838" cy="28167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1FFBA1-D6ED-D13F-9C0F-951F790B2A6D}"/>
              </a:ext>
            </a:extLst>
          </p:cNvPr>
          <p:cNvSpPr txBox="1"/>
          <p:nvPr/>
        </p:nvSpPr>
        <p:spPr>
          <a:xfrm>
            <a:off x="6736743" y="132318"/>
            <a:ext cx="120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0.123456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B8CCCB-5745-F117-56CE-6ADA15AF99F3}"/>
              </a:ext>
            </a:extLst>
          </p:cNvPr>
          <p:cNvSpPr txBox="1"/>
          <p:nvPr/>
        </p:nvSpPr>
        <p:spPr>
          <a:xfrm>
            <a:off x="1039905" y="132318"/>
            <a:ext cx="788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394B58-13E7-78F3-D7AB-DBDF5A178437}"/>
              </a:ext>
            </a:extLst>
          </p:cNvPr>
          <p:cNvSpPr txBox="1"/>
          <p:nvPr/>
        </p:nvSpPr>
        <p:spPr>
          <a:xfrm>
            <a:off x="1039905" y="3373993"/>
            <a:ext cx="120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0.323232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EF5A7D-110D-106C-ED57-90D84C0D3D83}"/>
              </a:ext>
            </a:extLst>
          </p:cNvPr>
          <p:cNvSpPr txBox="1"/>
          <p:nvPr/>
        </p:nvSpPr>
        <p:spPr>
          <a:xfrm>
            <a:off x="6736743" y="3354946"/>
            <a:ext cx="120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0.999995</a:t>
            </a:r>
          </a:p>
        </p:txBody>
      </p:sp>
    </p:spTree>
    <p:extLst>
      <p:ext uri="{BB962C8B-B14F-4D97-AF65-F5344CB8AC3E}">
        <p14:creationId xmlns:p14="http://schemas.microsoft.com/office/powerpoint/2010/main" val="1422548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28EB1BFC-374E-21A6-1789-83207E33E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816" y="3161553"/>
            <a:ext cx="4875019" cy="365626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GB" b="1" cap="all" spc="100" smtClean="0">
                <a:solidFill>
                  <a:schemeClr val="accent2"/>
                </a:solidFill>
              </a:rPr>
              <a:t>14</a:t>
            </a:fld>
            <a:endParaRPr lang="en-GB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FBEE7F-A0E7-76C4-0342-E234D54EE5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4393004"/>
              </p:ext>
            </p:extLst>
          </p:nvPr>
        </p:nvGraphicFramePr>
        <p:xfrm>
          <a:off x="847165" y="3773461"/>
          <a:ext cx="5414683" cy="259717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16600">
                  <a:extLst>
                    <a:ext uri="{9D8B030D-6E8A-4147-A177-3AD203B41FA5}">
                      <a16:colId xmlns:a16="http://schemas.microsoft.com/office/drawing/2014/main" val="3715394682"/>
                    </a:ext>
                  </a:extLst>
                </a:gridCol>
                <a:gridCol w="1551516">
                  <a:extLst>
                    <a:ext uri="{9D8B030D-6E8A-4147-A177-3AD203B41FA5}">
                      <a16:colId xmlns:a16="http://schemas.microsoft.com/office/drawing/2014/main" val="4203886316"/>
                    </a:ext>
                  </a:extLst>
                </a:gridCol>
                <a:gridCol w="2446567">
                  <a:extLst>
                    <a:ext uri="{9D8B030D-6E8A-4147-A177-3AD203B41FA5}">
                      <a16:colId xmlns:a16="http://schemas.microsoft.com/office/drawing/2014/main" val="1368357775"/>
                    </a:ext>
                  </a:extLst>
                </a:gridCol>
              </a:tblGrid>
              <a:tr h="588224">
                <a:tc>
                  <a:txBody>
                    <a:bodyPr/>
                    <a:lstStyle/>
                    <a:p>
                      <a:pPr rtl="0"/>
                      <a:r>
                        <a:rPr lang="sk-SK" noProof="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GB" noProof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sk-SK" noProof="0" dirty="0">
                          <a:solidFill>
                            <a:schemeClr val="bg1"/>
                          </a:solidFill>
                        </a:rPr>
                        <a:t>mutácie</a:t>
                      </a:r>
                      <a:r>
                        <a:rPr lang="en-GB" noProof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noProof="0" dirty="0">
                          <a:solidFill>
                            <a:schemeClr val="bg1"/>
                          </a:solidFill>
                        </a:rPr>
                        <a:t>Úspešnosť</a:t>
                      </a:r>
                      <a:endParaRPr lang="en-GB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noProof="0" dirty="0">
                          <a:solidFill>
                            <a:schemeClr val="bg1"/>
                          </a:solidFill>
                        </a:rPr>
                        <a:t>Priemerná fitness</a:t>
                      </a:r>
                      <a:endParaRPr lang="en-GB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29846"/>
                  </a:ext>
                </a:extLst>
              </a:tr>
              <a:tr h="547731">
                <a:tc>
                  <a:txBody>
                    <a:bodyPr/>
                    <a:lstStyle/>
                    <a:p>
                      <a:pPr algn="ctr" rtl="0"/>
                      <a:r>
                        <a:rPr lang="en-GB" b="0" noProof="0" dirty="0"/>
                        <a:t>0.08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96.66666 %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1.5724441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059026"/>
                  </a:ext>
                </a:extLst>
              </a:tr>
              <a:tr h="547731">
                <a:tc>
                  <a:txBody>
                    <a:bodyPr/>
                    <a:lstStyle/>
                    <a:p>
                      <a:pPr algn="ctr" rtl="0"/>
                      <a:r>
                        <a:rPr lang="en-GB" b="0" noProof="0" dirty="0"/>
                        <a:t>0.193456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100 %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1.8660781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722433"/>
                  </a:ext>
                </a:extLst>
              </a:tr>
              <a:tr h="336128">
                <a:tc>
                  <a:txBody>
                    <a:bodyPr/>
                    <a:lstStyle/>
                    <a:p>
                      <a:pPr algn="ctr" rtl="0"/>
                      <a:r>
                        <a:rPr lang="en-GB" b="0" noProof="0" dirty="0"/>
                        <a:t>0.5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100 %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2.8707627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497281"/>
                  </a:ext>
                </a:extLst>
              </a:tr>
              <a:tr h="547731">
                <a:tc>
                  <a:txBody>
                    <a:bodyPr/>
                    <a:lstStyle/>
                    <a:p>
                      <a:pPr algn="ctr" rtl="0"/>
                      <a:r>
                        <a:rPr lang="en-GB" b="0" noProof="0" dirty="0"/>
                        <a:t>0.955555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100 %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2.0945853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8242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3ABC7F-A109-200A-E0BB-72492EDAA109}"/>
              </a:ext>
            </a:extLst>
          </p:cNvPr>
          <p:cNvSpPr txBox="1"/>
          <p:nvPr/>
        </p:nvSpPr>
        <p:spPr>
          <a:xfrm>
            <a:off x="766484" y="3404129"/>
            <a:ext cx="595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miles250.col	</a:t>
            </a:r>
            <a:r>
              <a:rPr lang="sk-SK" dirty="0"/>
              <a:t>Pravdepodobnosť kríženia</a:t>
            </a:r>
            <a:r>
              <a:rPr lang="en-GB" dirty="0"/>
              <a:t>: 0.869420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2192B393-A0D5-AA4F-6EBB-0B56A806B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940" y="0"/>
            <a:ext cx="4564657" cy="3423493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5A83E34-F102-690B-5D24-C64797CFD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538" y="119481"/>
            <a:ext cx="6736674" cy="333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0186A93-2117-6772-5AAA-08CA1202B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3207124"/>
            <a:ext cx="4867835" cy="3650876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GB" b="1" cap="all" spc="100" smtClean="0">
                <a:solidFill>
                  <a:schemeClr val="accent2"/>
                </a:solidFill>
              </a:rPr>
              <a:t>15</a:t>
            </a:fld>
            <a:endParaRPr lang="en-GB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FBEE7F-A0E7-76C4-0342-E234D54EE5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6188368"/>
              </p:ext>
            </p:extLst>
          </p:nvPr>
        </p:nvGraphicFramePr>
        <p:xfrm>
          <a:off x="847165" y="3773460"/>
          <a:ext cx="5414683" cy="289316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16600">
                  <a:extLst>
                    <a:ext uri="{9D8B030D-6E8A-4147-A177-3AD203B41FA5}">
                      <a16:colId xmlns:a16="http://schemas.microsoft.com/office/drawing/2014/main" val="3715394682"/>
                    </a:ext>
                  </a:extLst>
                </a:gridCol>
                <a:gridCol w="1551516">
                  <a:extLst>
                    <a:ext uri="{9D8B030D-6E8A-4147-A177-3AD203B41FA5}">
                      <a16:colId xmlns:a16="http://schemas.microsoft.com/office/drawing/2014/main" val="4203886316"/>
                    </a:ext>
                  </a:extLst>
                </a:gridCol>
                <a:gridCol w="2446567">
                  <a:extLst>
                    <a:ext uri="{9D8B030D-6E8A-4147-A177-3AD203B41FA5}">
                      <a16:colId xmlns:a16="http://schemas.microsoft.com/office/drawing/2014/main" val="1368357775"/>
                    </a:ext>
                  </a:extLst>
                </a:gridCol>
              </a:tblGrid>
              <a:tr h="698605">
                <a:tc>
                  <a:txBody>
                    <a:bodyPr/>
                    <a:lstStyle/>
                    <a:p>
                      <a:pPr rtl="0"/>
                      <a:r>
                        <a:rPr lang="sk-SK" noProof="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GB" noProof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sk-SK" noProof="0" dirty="0">
                          <a:solidFill>
                            <a:schemeClr val="bg1"/>
                          </a:solidFill>
                        </a:rPr>
                        <a:t>mutácie</a:t>
                      </a:r>
                      <a:r>
                        <a:rPr lang="en-GB" noProof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noProof="0" dirty="0">
                          <a:solidFill>
                            <a:schemeClr val="bg1"/>
                          </a:solidFill>
                        </a:rPr>
                        <a:t>Úspešnosť</a:t>
                      </a:r>
                      <a:endParaRPr lang="en-GB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 err="1">
                          <a:solidFill>
                            <a:schemeClr val="bg1"/>
                          </a:solidFill>
                        </a:rPr>
                        <a:t>Priemern</a:t>
                      </a:r>
                      <a:r>
                        <a:rPr lang="sk-SK" noProof="0" dirty="0">
                          <a:solidFill>
                            <a:schemeClr val="bg1"/>
                          </a:solidFill>
                        </a:rPr>
                        <a:t>á fitness</a:t>
                      </a:r>
                      <a:endParaRPr lang="en-GB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298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rtl="0"/>
                      <a:r>
                        <a:rPr lang="en-GB" b="0" noProof="0" dirty="0"/>
                        <a:t>0.196543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36.66666 %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1.4753479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05902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rtl="0"/>
                      <a:r>
                        <a:rPr lang="en-GB" b="0" noProof="0" dirty="0"/>
                        <a:t>0.217098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30 %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1.4360157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03302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rtl="0"/>
                      <a:r>
                        <a:rPr lang="en-GB" b="0" noProof="0" dirty="0"/>
                        <a:t>0.227098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26.66666 %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1.5708278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86893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rtl="0"/>
                      <a:r>
                        <a:rPr lang="en-GB" b="0" noProof="0" dirty="0"/>
                        <a:t>0.237653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50 %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1.5442583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72243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rtl="0"/>
                      <a:r>
                        <a:rPr lang="en-GB" b="0" noProof="0" dirty="0"/>
                        <a:t>0.248207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43.33333 %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1.4929173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49728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rtl="0"/>
                      <a:r>
                        <a:rPr lang="en-GB" b="0" noProof="0" dirty="0"/>
                        <a:t>0.279872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36.66666 %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1.4207962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8242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3ABC7F-A109-200A-E0BB-72492EDAA109}"/>
              </a:ext>
            </a:extLst>
          </p:cNvPr>
          <p:cNvSpPr txBox="1"/>
          <p:nvPr/>
        </p:nvSpPr>
        <p:spPr>
          <a:xfrm>
            <a:off x="766483" y="3404129"/>
            <a:ext cx="601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miles1000.col	</a:t>
            </a:r>
            <a:r>
              <a:rPr lang="en-GB" dirty="0" err="1"/>
              <a:t>Pravdepodobnos</a:t>
            </a:r>
            <a:r>
              <a:rPr lang="sk-SK" dirty="0"/>
              <a:t>ť kríženia</a:t>
            </a:r>
            <a:r>
              <a:rPr lang="en-GB" dirty="0"/>
              <a:t>: 0.899420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BF81AD4F-BBAB-F90B-8EA9-B35E76934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704" y="1"/>
            <a:ext cx="4571998" cy="3428999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DDC18A6F-A20E-1D08-C18D-3C7E74D23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483" y="0"/>
            <a:ext cx="6884831" cy="340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0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sk-SK" b="1" cap="all" spc="400" dirty="0">
                <a:solidFill>
                  <a:schemeClr val="bg1"/>
                </a:solidFill>
                <a:latin typeface="+mn-lt"/>
              </a:rPr>
              <a:t>EXPERIMENTY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BIN</a:t>
            </a:r>
          </a:p>
        </p:txBody>
      </p:sp>
    </p:spTree>
    <p:extLst>
      <p:ext uri="{BB962C8B-B14F-4D97-AF65-F5344CB8AC3E}">
        <p14:creationId xmlns:p14="http://schemas.microsoft.com/office/powerpoint/2010/main" val="204006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4E911FA5-B99C-8537-67BC-FBD5B5D7C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517" y="3039035"/>
            <a:ext cx="5091954" cy="3818966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GB" b="1" cap="all" spc="100" smtClean="0">
                <a:solidFill>
                  <a:schemeClr val="accent2"/>
                </a:solidFill>
              </a:rPr>
              <a:t>17</a:t>
            </a:fld>
            <a:endParaRPr lang="en-GB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FBEE7F-A0E7-76C4-0342-E234D54EE5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6913628"/>
              </p:ext>
            </p:extLst>
          </p:nvPr>
        </p:nvGraphicFramePr>
        <p:xfrm>
          <a:off x="847165" y="3773461"/>
          <a:ext cx="5414683" cy="264903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16600">
                  <a:extLst>
                    <a:ext uri="{9D8B030D-6E8A-4147-A177-3AD203B41FA5}">
                      <a16:colId xmlns:a16="http://schemas.microsoft.com/office/drawing/2014/main" val="3715394682"/>
                    </a:ext>
                  </a:extLst>
                </a:gridCol>
                <a:gridCol w="1551516">
                  <a:extLst>
                    <a:ext uri="{9D8B030D-6E8A-4147-A177-3AD203B41FA5}">
                      <a16:colId xmlns:a16="http://schemas.microsoft.com/office/drawing/2014/main" val="4203886316"/>
                    </a:ext>
                  </a:extLst>
                </a:gridCol>
                <a:gridCol w="2446567">
                  <a:extLst>
                    <a:ext uri="{9D8B030D-6E8A-4147-A177-3AD203B41FA5}">
                      <a16:colId xmlns:a16="http://schemas.microsoft.com/office/drawing/2014/main" val="1368357775"/>
                    </a:ext>
                  </a:extLst>
                </a:gridCol>
              </a:tblGrid>
              <a:tr h="588224">
                <a:tc>
                  <a:txBody>
                    <a:bodyPr/>
                    <a:lstStyle/>
                    <a:p>
                      <a:pPr rtl="0"/>
                      <a:r>
                        <a:rPr lang="sk-SK" noProof="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GB" noProof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sk-SK" noProof="0" dirty="0">
                          <a:solidFill>
                            <a:schemeClr val="bg1"/>
                          </a:solidFill>
                        </a:rPr>
                        <a:t>mutácie</a:t>
                      </a:r>
                      <a:r>
                        <a:rPr lang="en-GB" noProof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noProof="0" dirty="0">
                          <a:solidFill>
                            <a:schemeClr val="bg1"/>
                          </a:solidFill>
                        </a:rPr>
                        <a:t>Čas vykonania</a:t>
                      </a:r>
                      <a:endParaRPr lang="en-GB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noProof="0" dirty="0">
                          <a:solidFill>
                            <a:schemeClr val="bg1"/>
                          </a:solidFill>
                        </a:rPr>
                        <a:t>Priemerná fitness</a:t>
                      </a:r>
                      <a:endParaRPr lang="en-GB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29846"/>
                  </a:ext>
                </a:extLst>
              </a:tr>
              <a:tr h="547731">
                <a:tc>
                  <a:txBody>
                    <a:bodyPr/>
                    <a:lstStyle/>
                    <a:p>
                      <a:pPr algn="ctr" rtl="0"/>
                      <a:r>
                        <a:rPr lang="en-GB" b="0" noProof="0" dirty="0"/>
                        <a:t>0.156789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noProof="0" dirty="0"/>
                        <a:t>20 min</a:t>
                      </a:r>
                      <a:endParaRPr lang="en-GB" noProof="0" dirty="0"/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1.5308792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059026"/>
                  </a:ext>
                </a:extLst>
              </a:tr>
              <a:tr h="547731">
                <a:tc>
                  <a:txBody>
                    <a:bodyPr/>
                    <a:lstStyle/>
                    <a:p>
                      <a:pPr algn="ctr" rtl="0"/>
                      <a:r>
                        <a:rPr lang="en-GB" b="0" noProof="0" dirty="0"/>
                        <a:t>0.253412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noProof="0" dirty="0"/>
                        <a:t>20 min</a:t>
                      </a:r>
                      <a:endParaRPr lang="en-GB" noProof="0" dirty="0"/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1.1086676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722433"/>
                  </a:ext>
                </a:extLst>
              </a:tr>
              <a:tr h="336128">
                <a:tc>
                  <a:txBody>
                    <a:bodyPr/>
                    <a:lstStyle/>
                    <a:p>
                      <a:pPr algn="ctr" rtl="0"/>
                      <a:r>
                        <a:rPr lang="en-GB" b="0" noProof="0" dirty="0"/>
                        <a:t>0.323232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noProof="0" dirty="0"/>
                        <a:t>20 min</a:t>
                      </a:r>
                      <a:endParaRPr lang="en-GB" noProof="0" dirty="0"/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1.1357101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497281"/>
                  </a:ext>
                </a:extLst>
              </a:tr>
              <a:tr h="547731">
                <a:tc>
                  <a:txBody>
                    <a:bodyPr/>
                    <a:lstStyle/>
                    <a:p>
                      <a:pPr algn="ctr" rtl="0"/>
                      <a:r>
                        <a:rPr lang="en-GB" b="0" noProof="0" dirty="0"/>
                        <a:t>0.755755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noProof="0" dirty="0"/>
                        <a:t>20 min</a:t>
                      </a:r>
                      <a:endParaRPr lang="en-GB" noProof="0" dirty="0"/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1.0387798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8242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3ABC7F-A109-200A-E0BB-72492EDAA109}"/>
              </a:ext>
            </a:extLst>
          </p:cNvPr>
          <p:cNvSpPr txBox="1"/>
          <p:nvPr/>
        </p:nvSpPr>
        <p:spPr>
          <a:xfrm>
            <a:off x="847165" y="3144434"/>
            <a:ext cx="595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25 – 90 (30%)    </a:t>
            </a:r>
            <a:r>
              <a:rPr lang="en-GB" dirty="0" err="1"/>
              <a:t>Pravdepodobnos</a:t>
            </a:r>
            <a:r>
              <a:rPr lang="sk-SK" dirty="0"/>
              <a:t>ť kríženia</a:t>
            </a:r>
            <a:r>
              <a:rPr lang="en-GB" dirty="0"/>
              <a:t>: 0.876543</a:t>
            </a:r>
          </a:p>
          <a:p>
            <a:r>
              <a:rPr lang="en-GB" dirty="0"/>
              <a:t>N</a:t>
            </a:r>
            <a:r>
              <a:rPr lang="sk-SK" dirty="0" err="1"/>
              <a:t>ájdené</a:t>
            </a:r>
            <a:r>
              <a:rPr lang="sk-SK" dirty="0"/>
              <a:t> chromatické číslo</a:t>
            </a:r>
            <a:r>
              <a:rPr lang="en-GB" dirty="0"/>
              <a:t>:</a:t>
            </a:r>
            <a:r>
              <a:rPr lang="sk-SK" dirty="0"/>
              <a:t> </a:t>
            </a:r>
            <a:r>
              <a:rPr lang="en-GB" dirty="0"/>
              <a:t>5 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78838F17-D641-8000-25C4-56B7924F7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64" y="154726"/>
            <a:ext cx="3883346" cy="2912510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2768DD3A-1875-F1AE-7865-54BD7DC3B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9485" y="154727"/>
            <a:ext cx="3883345" cy="2912508"/>
          </a:xfrm>
          <a:prstGeom prst="rect">
            <a:avLst/>
          </a:prstGeom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4EC1A4D1-107B-6123-E743-D0B577ABF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6146" y="145861"/>
            <a:ext cx="3883343" cy="291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8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hart, line chart, histogram&#10;&#10;Description automatically generated">
            <a:extLst>
              <a:ext uri="{FF2B5EF4-FFF2-40B4-BE49-F238E27FC236}">
                <a16:creationId xmlns:a16="http://schemas.microsoft.com/office/drawing/2014/main" id="{E3B8C918-E01D-6455-ABA7-951B45C7F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090" y="154726"/>
            <a:ext cx="3883345" cy="2912509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AE758E3A-51E2-5EDD-BA01-19ED5BECD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67" y="154726"/>
            <a:ext cx="3883345" cy="2912509"/>
          </a:xfrm>
          <a:prstGeom prst="rect">
            <a:avLst/>
          </a:prstGeom>
        </p:spPr>
      </p:pic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2CEF2CE9-B851-ED49-4733-5F516C721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794" y="3032980"/>
            <a:ext cx="5100027" cy="382502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GB" b="1" cap="all" spc="100" smtClean="0">
                <a:solidFill>
                  <a:schemeClr val="accent2"/>
                </a:solidFill>
              </a:rPr>
              <a:t>18</a:t>
            </a:fld>
            <a:endParaRPr lang="en-GB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FBEE7F-A0E7-76C4-0342-E234D54EE5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2527569"/>
              </p:ext>
            </p:extLst>
          </p:nvPr>
        </p:nvGraphicFramePr>
        <p:xfrm>
          <a:off x="847165" y="3773461"/>
          <a:ext cx="5414683" cy="264903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16600">
                  <a:extLst>
                    <a:ext uri="{9D8B030D-6E8A-4147-A177-3AD203B41FA5}">
                      <a16:colId xmlns:a16="http://schemas.microsoft.com/office/drawing/2014/main" val="3715394682"/>
                    </a:ext>
                  </a:extLst>
                </a:gridCol>
                <a:gridCol w="1551516">
                  <a:extLst>
                    <a:ext uri="{9D8B030D-6E8A-4147-A177-3AD203B41FA5}">
                      <a16:colId xmlns:a16="http://schemas.microsoft.com/office/drawing/2014/main" val="4203886316"/>
                    </a:ext>
                  </a:extLst>
                </a:gridCol>
                <a:gridCol w="2446567">
                  <a:extLst>
                    <a:ext uri="{9D8B030D-6E8A-4147-A177-3AD203B41FA5}">
                      <a16:colId xmlns:a16="http://schemas.microsoft.com/office/drawing/2014/main" val="1368357775"/>
                    </a:ext>
                  </a:extLst>
                </a:gridCol>
              </a:tblGrid>
              <a:tr h="588224">
                <a:tc>
                  <a:txBody>
                    <a:bodyPr/>
                    <a:lstStyle/>
                    <a:p>
                      <a:pPr rtl="0"/>
                      <a:r>
                        <a:rPr lang="sk-SK" noProof="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GB" noProof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sk-SK" noProof="0" dirty="0">
                          <a:solidFill>
                            <a:schemeClr val="bg1"/>
                          </a:solidFill>
                        </a:rPr>
                        <a:t>mutácie</a:t>
                      </a:r>
                      <a:r>
                        <a:rPr lang="en-GB" noProof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noProof="0" dirty="0">
                          <a:solidFill>
                            <a:schemeClr val="bg1"/>
                          </a:solidFill>
                        </a:rPr>
                        <a:t>Čas vykonania</a:t>
                      </a:r>
                      <a:endParaRPr lang="en-GB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noProof="0" dirty="0">
                          <a:solidFill>
                            <a:schemeClr val="bg1"/>
                          </a:solidFill>
                        </a:rPr>
                        <a:t>Priemerná fitness</a:t>
                      </a:r>
                      <a:endParaRPr lang="en-GB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29846"/>
                  </a:ext>
                </a:extLst>
              </a:tr>
              <a:tr h="547731">
                <a:tc>
                  <a:txBody>
                    <a:bodyPr/>
                    <a:lstStyle/>
                    <a:p>
                      <a:pPr algn="ctr" rtl="0"/>
                      <a:r>
                        <a:rPr lang="en-GB" b="0" noProof="0" dirty="0"/>
                        <a:t>0.156789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5</a:t>
                      </a:r>
                      <a:r>
                        <a:rPr lang="sk-SK" noProof="0" dirty="0"/>
                        <a:t>0 min</a:t>
                      </a:r>
                      <a:endParaRPr lang="en-GB" noProof="0" dirty="0"/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1.8228877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059026"/>
                  </a:ext>
                </a:extLst>
              </a:tr>
              <a:tr h="547731">
                <a:tc>
                  <a:txBody>
                    <a:bodyPr/>
                    <a:lstStyle/>
                    <a:p>
                      <a:pPr algn="ctr" rtl="0"/>
                      <a:r>
                        <a:rPr lang="en-GB" b="0" noProof="0" dirty="0"/>
                        <a:t>0.253412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5</a:t>
                      </a:r>
                      <a:r>
                        <a:rPr lang="sk-SK" noProof="0" dirty="0"/>
                        <a:t>0 min</a:t>
                      </a:r>
                      <a:endParaRPr lang="en-GB" noProof="0" dirty="0"/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1.8195883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722433"/>
                  </a:ext>
                </a:extLst>
              </a:tr>
              <a:tr h="336128">
                <a:tc>
                  <a:txBody>
                    <a:bodyPr/>
                    <a:lstStyle/>
                    <a:p>
                      <a:pPr algn="ctr" rtl="0"/>
                      <a:r>
                        <a:rPr lang="en-GB" b="0" noProof="0" dirty="0"/>
                        <a:t>0.323232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5</a:t>
                      </a:r>
                      <a:r>
                        <a:rPr lang="sk-SK" noProof="0" dirty="0"/>
                        <a:t>0 min</a:t>
                      </a:r>
                      <a:endParaRPr lang="en-GB" noProof="0" dirty="0"/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1.8330546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497281"/>
                  </a:ext>
                </a:extLst>
              </a:tr>
              <a:tr h="547731">
                <a:tc>
                  <a:txBody>
                    <a:bodyPr/>
                    <a:lstStyle/>
                    <a:p>
                      <a:pPr algn="ctr" rtl="0"/>
                      <a:r>
                        <a:rPr lang="en-GB" b="0" noProof="0" dirty="0"/>
                        <a:t>0.755755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5</a:t>
                      </a:r>
                      <a:r>
                        <a:rPr lang="sk-SK" noProof="0" dirty="0"/>
                        <a:t>0 min</a:t>
                      </a:r>
                      <a:endParaRPr lang="en-GB" noProof="0" dirty="0"/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3.0192473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8242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3ABC7F-A109-200A-E0BB-72492EDAA109}"/>
              </a:ext>
            </a:extLst>
          </p:cNvPr>
          <p:cNvSpPr txBox="1"/>
          <p:nvPr/>
        </p:nvSpPr>
        <p:spPr>
          <a:xfrm>
            <a:off x="847165" y="3144434"/>
            <a:ext cx="595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25 – 234 (78%)    </a:t>
            </a:r>
            <a:r>
              <a:rPr lang="en-GB" dirty="0" err="1"/>
              <a:t>Pravdepodobnos</a:t>
            </a:r>
            <a:r>
              <a:rPr lang="sk-SK" dirty="0"/>
              <a:t>ť kríženia</a:t>
            </a:r>
            <a:r>
              <a:rPr lang="en-GB" dirty="0"/>
              <a:t>: 0.876543</a:t>
            </a:r>
          </a:p>
          <a:p>
            <a:r>
              <a:rPr lang="en-GB" dirty="0"/>
              <a:t>N</a:t>
            </a:r>
            <a:r>
              <a:rPr lang="sk-SK" dirty="0" err="1"/>
              <a:t>ájdené</a:t>
            </a:r>
            <a:r>
              <a:rPr lang="sk-SK" dirty="0"/>
              <a:t> chromatické číslo</a:t>
            </a:r>
            <a:r>
              <a:rPr lang="en-GB" dirty="0"/>
              <a:t>: 10 </a:t>
            </a:r>
          </a:p>
        </p:txBody>
      </p:sp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C59CCF32-97BD-36DE-C0D9-AE93603911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326" y="154726"/>
            <a:ext cx="3883347" cy="291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0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0FDE406A-FCF2-42A1-7325-765973264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136" y="3022894"/>
            <a:ext cx="5113475" cy="3835106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GB" b="1" cap="all" spc="100" smtClean="0">
                <a:solidFill>
                  <a:schemeClr val="accent2"/>
                </a:solidFill>
              </a:rPr>
              <a:t>19</a:t>
            </a:fld>
            <a:endParaRPr lang="en-GB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FBEE7F-A0E7-76C4-0342-E234D54EE5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4361025"/>
              </p:ext>
            </p:extLst>
          </p:nvPr>
        </p:nvGraphicFramePr>
        <p:xfrm>
          <a:off x="847165" y="4042405"/>
          <a:ext cx="5414683" cy="21013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16600">
                  <a:extLst>
                    <a:ext uri="{9D8B030D-6E8A-4147-A177-3AD203B41FA5}">
                      <a16:colId xmlns:a16="http://schemas.microsoft.com/office/drawing/2014/main" val="3715394682"/>
                    </a:ext>
                  </a:extLst>
                </a:gridCol>
                <a:gridCol w="1551516">
                  <a:extLst>
                    <a:ext uri="{9D8B030D-6E8A-4147-A177-3AD203B41FA5}">
                      <a16:colId xmlns:a16="http://schemas.microsoft.com/office/drawing/2014/main" val="4203886316"/>
                    </a:ext>
                  </a:extLst>
                </a:gridCol>
                <a:gridCol w="2446567">
                  <a:extLst>
                    <a:ext uri="{9D8B030D-6E8A-4147-A177-3AD203B41FA5}">
                      <a16:colId xmlns:a16="http://schemas.microsoft.com/office/drawing/2014/main" val="1368357775"/>
                    </a:ext>
                  </a:extLst>
                </a:gridCol>
              </a:tblGrid>
              <a:tr h="588224">
                <a:tc>
                  <a:txBody>
                    <a:bodyPr/>
                    <a:lstStyle/>
                    <a:p>
                      <a:pPr rtl="0"/>
                      <a:r>
                        <a:rPr lang="sk-SK" noProof="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GB" noProof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sk-SK" noProof="0" dirty="0">
                          <a:solidFill>
                            <a:schemeClr val="bg1"/>
                          </a:solidFill>
                        </a:rPr>
                        <a:t>mutácie</a:t>
                      </a:r>
                      <a:r>
                        <a:rPr lang="en-GB" noProof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noProof="0" dirty="0">
                          <a:solidFill>
                            <a:schemeClr val="bg1"/>
                          </a:solidFill>
                        </a:rPr>
                        <a:t>Čas vykonania</a:t>
                      </a:r>
                      <a:endParaRPr lang="en-GB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noProof="0" dirty="0">
                          <a:solidFill>
                            <a:schemeClr val="bg1"/>
                          </a:solidFill>
                        </a:rPr>
                        <a:t>Priemerná fitness</a:t>
                      </a:r>
                      <a:endParaRPr lang="en-GB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29846"/>
                  </a:ext>
                </a:extLst>
              </a:tr>
              <a:tr h="547731">
                <a:tc>
                  <a:txBody>
                    <a:bodyPr/>
                    <a:lstStyle/>
                    <a:p>
                      <a:pPr algn="ctr" rtl="0"/>
                      <a:r>
                        <a:rPr lang="en-GB" b="0" noProof="0" dirty="0"/>
                        <a:t>0.156792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1:40 hod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3.0461387</a:t>
                      </a:r>
                      <a:endParaRPr lang="en-GB" noProof="0" dirty="0"/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059026"/>
                  </a:ext>
                </a:extLst>
              </a:tr>
              <a:tr h="547731">
                <a:tc>
                  <a:txBody>
                    <a:bodyPr/>
                    <a:lstStyle/>
                    <a:p>
                      <a:pPr algn="ctr" rtl="0"/>
                      <a:r>
                        <a:rPr lang="en-GB" b="0" noProof="0" dirty="0"/>
                        <a:t>0.227823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u="none" noProof="0" dirty="0"/>
                        <a:t>1:</a:t>
                      </a:r>
                      <a:r>
                        <a:rPr lang="sk-SK" u="none" noProof="0" dirty="0"/>
                        <a:t>20 </a:t>
                      </a:r>
                      <a:r>
                        <a:rPr lang="en-GB" u="none" noProof="0" dirty="0"/>
                        <a:t>hod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2.4494217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722433"/>
                  </a:ext>
                </a:extLst>
              </a:tr>
              <a:tr h="336128">
                <a:tc>
                  <a:txBody>
                    <a:bodyPr/>
                    <a:lstStyle/>
                    <a:p>
                      <a:pPr algn="ctr" rtl="0"/>
                      <a:r>
                        <a:rPr lang="en-GB" b="0" noProof="0" dirty="0"/>
                        <a:t>0.450272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noProof="0" dirty="0"/>
                        <a:t>2</a:t>
                      </a:r>
                      <a:r>
                        <a:rPr lang="en-GB" noProof="0" dirty="0"/>
                        <a:t> hod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6.3637377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4972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3ABC7F-A109-200A-E0BB-72492EDAA109}"/>
              </a:ext>
            </a:extLst>
          </p:cNvPr>
          <p:cNvSpPr txBox="1"/>
          <p:nvPr/>
        </p:nvSpPr>
        <p:spPr>
          <a:xfrm>
            <a:off x="847165" y="3413378"/>
            <a:ext cx="595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60 – 531 (30%)     </a:t>
            </a:r>
            <a:r>
              <a:rPr lang="en-GB" dirty="0" err="1"/>
              <a:t>Pravdepodobnos</a:t>
            </a:r>
            <a:r>
              <a:rPr lang="sk-SK" dirty="0"/>
              <a:t>ť kríženia</a:t>
            </a:r>
            <a:r>
              <a:rPr lang="en-GB" dirty="0"/>
              <a:t>: 0.876543</a:t>
            </a:r>
          </a:p>
          <a:p>
            <a:r>
              <a:rPr lang="en-GB" dirty="0"/>
              <a:t>N</a:t>
            </a:r>
            <a:r>
              <a:rPr lang="sk-SK" dirty="0" err="1"/>
              <a:t>ájdené</a:t>
            </a:r>
            <a:r>
              <a:rPr lang="sk-SK" dirty="0"/>
              <a:t> chromatické číslo</a:t>
            </a:r>
            <a:r>
              <a:rPr lang="en-GB" dirty="0"/>
              <a:t>: 7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0663DA4-2D39-2BFB-6C3A-44DD29D2A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35" y="154726"/>
            <a:ext cx="3883345" cy="2912509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89D557E9-5219-BBEC-AF18-78B7277683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9410" y="154726"/>
            <a:ext cx="3883345" cy="2912509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199C05A6-A2AD-7A93-25D1-BB8E41714B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9485" y="154726"/>
            <a:ext cx="3883345" cy="291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0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sk-SK" dirty="0"/>
              <a:t>Úvod do problému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sk-SK" dirty="0"/>
              <a:t>Ako ofarbiť množinu vrcholov spojených hranami s čo najmenším počtom farieb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sk-SK" sz="2000" dirty="0"/>
              <a:t>Žiadne dva susedné vrcholy nemôžu mať rovnakú farbu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sk-SK" dirty="0"/>
              <a:t>Chromatické číslo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sk-SK" sz="2000" dirty="0"/>
              <a:t>NP-úplný problém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sk-SK" sz="2000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4732" r="4732"/>
          <a:stretch/>
        </p:blipFill>
        <p:spPr/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dirty="0"/>
              <a:t>Genetický algoritmus – Farbenie grafu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B45A7BDF-525D-CAF5-8337-123D618D9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071" y="3116356"/>
            <a:ext cx="4988858" cy="374164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GB" b="1" cap="all" spc="100" smtClean="0">
                <a:solidFill>
                  <a:schemeClr val="accent2"/>
                </a:solidFill>
              </a:rPr>
              <a:t>20</a:t>
            </a:fld>
            <a:endParaRPr lang="en-GB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FBEE7F-A0E7-76C4-0342-E234D54EE5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3333095"/>
              </p:ext>
            </p:extLst>
          </p:nvPr>
        </p:nvGraphicFramePr>
        <p:xfrm>
          <a:off x="847165" y="4042405"/>
          <a:ext cx="5414683" cy="21013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16600">
                  <a:extLst>
                    <a:ext uri="{9D8B030D-6E8A-4147-A177-3AD203B41FA5}">
                      <a16:colId xmlns:a16="http://schemas.microsoft.com/office/drawing/2014/main" val="3715394682"/>
                    </a:ext>
                  </a:extLst>
                </a:gridCol>
                <a:gridCol w="1551516">
                  <a:extLst>
                    <a:ext uri="{9D8B030D-6E8A-4147-A177-3AD203B41FA5}">
                      <a16:colId xmlns:a16="http://schemas.microsoft.com/office/drawing/2014/main" val="4203886316"/>
                    </a:ext>
                  </a:extLst>
                </a:gridCol>
                <a:gridCol w="2446567">
                  <a:extLst>
                    <a:ext uri="{9D8B030D-6E8A-4147-A177-3AD203B41FA5}">
                      <a16:colId xmlns:a16="http://schemas.microsoft.com/office/drawing/2014/main" val="1368357775"/>
                    </a:ext>
                  </a:extLst>
                </a:gridCol>
              </a:tblGrid>
              <a:tr h="588224">
                <a:tc>
                  <a:txBody>
                    <a:bodyPr/>
                    <a:lstStyle/>
                    <a:p>
                      <a:pPr rtl="0"/>
                      <a:r>
                        <a:rPr lang="sk-SK" noProof="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GB" noProof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sk-SK" noProof="0" dirty="0">
                          <a:solidFill>
                            <a:schemeClr val="bg1"/>
                          </a:solidFill>
                        </a:rPr>
                        <a:t>mutácie</a:t>
                      </a:r>
                      <a:r>
                        <a:rPr lang="en-GB" noProof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noProof="0" dirty="0">
                          <a:solidFill>
                            <a:schemeClr val="bg1"/>
                          </a:solidFill>
                        </a:rPr>
                        <a:t>Čas vykonania</a:t>
                      </a:r>
                      <a:endParaRPr lang="en-GB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noProof="0" dirty="0">
                          <a:solidFill>
                            <a:schemeClr val="bg1"/>
                          </a:solidFill>
                        </a:rPr>
                        <a:t>Priemerná fitness</a:t>
                      </a:r>
                      <a:endParaRPr lang="en-GB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29846"/>
                  </a:ext>
                </a:extLst>
              </a:tr>
              <a:tr h="547731">
                <a:tc>
                  <a:txBody>
                    <a:bodyPr/>
                    <a:lstStyle/>
                    <a:p>
                      <a:pPr algn="ctr" rtl="0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0.179012</a:t>
                      </a:r>
                      <a:endParaRPr lang="en-GB" b="0" noProof="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4:30 hod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4.7186201</a:t>
                      </a:r>
                      <a:endParaRPr lang="en-GB" noProof="0" dirty="0"/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059026"/>
                  </a:ext>
                </a:extLst>
              </a:tr>
              <a:tr h="547731">
                <a:tc>
                  <a:txBody>
                    <a:bodyPr/>
                    <a:lstStyle/>
                    <a:p>
                      <a:pPr algn="ctr" rtl="0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0.236012</a:t>
                      </a:r>
                      <a:endParaRPr lang="en-GB" b="0" noProof="0" dirty="0"/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u="none" noProof="0" dirty="0"/>
                        <a:t>6:</a:t>
                      </a:r>
                      <a:r>
                        <a:rPr lang="sk-SK" u="none" noProof="0" dirty="0"/>
                        <a:t>0</a:t>
                      </a:r>
                      <a:r>
                        <a:rPr lang="en-GB" u="none" noProof="0" dirty="0"/>
                        <a:t>3</a:t>
                      </a:r>
                      <a:r>
                        <a:rPr lang="sk-SK" u="none" noProof="0" dirty="0"/>
                        <a:t> </a:t>
                      </a:r>
                      <a:r>
                        <a:rPr lang="en-GB" u="none" noProof="0" dirty="0"/>
                        <a:t>hod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12.0395953</a:t>
                      </a:r>
                      <a:endParaRPr lang="en-GB" noProof="0" dirty="0"/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722433"/>
                  </a:ext>
                </a:extLst>
              </a:tr>
              <a:tr h="336128">
                <a:tc>
                  <a:txBody>
                    <a:bodyPr/>
                    <a:lstStyle/>
                    <a:p>
                      <a:pPr algn="ctr" rtl="0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0.657823</a:t>
                      </a:r>
                      <a:endParaRPr lang="en-GB" b="0" noProof="0" dirty="0"/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5 hod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7.6342294</a:t>
                      </a:r>
                      <a:endParaRPr lang="en-GB" noProof="0" dirty="0"/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4972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3ABC7F-A109-200A-E0BB-72492EDAA109}"/>
              </a:ext>
            </a:extLst>
          </p:cNvPr>
          <p:cNvSpPr txBox="1"/>
          <p:nvPr/>
        </p:nvSpPr>
        <p:spPr>
          <a:xfrm>
            <a:off x="744071" y="3413378"/>
            <a:ext cx="6257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120 - 630 (8.83%)  </a:t>
            </a:r>
            <a:r>
              <a:rPr lang="en-GB" dirty="0" err="1"/>
              <a:t>Pravdepodobnos</a:t>
            </a:r>
            <a:r>
              <a:rPr lang="sk-SK" dirty="0"/>
              <a:t>ť kríženia</a:t>
            </a:r>
            <a:r>
              <a:rPr lang="en-GB" dirty="0"/>
              <a:t>: 0.876543</a:t>
            </a:r>
          </a:p>
          <a:p>
            <a:r>
              <a:rPr lang="en-GB" dirty="0"/>
              <a:t>N</a:t>
            </a:r>
            <a:r>
              <a:rPr lang="sk-SK" dirty="0" err="1"/>
              <a:t>ájdené</a:t>
            </a:r>
            <a:r>
              <a:rPr lang="sk-SK" dirty="0"/>
              <a:t> chromatické číslo</a:t>
            </a:r>
            <a:r>
              <a:rPr lang="en-GB" dirty="0"/>
              <a:t>: 5</a:t>
            </a:r>
          </a:p>
        </p:txBody>
      </p:sp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F5B1A468-8A4E-5D80-86CD-25C27D6CB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35" y="203847"/>
            <a:ext cx="3883345" cy="2912509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5728CAA5-B919-8999-6901-95DAEB6485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9410" y="203847"/>
            <a:ext cx="3883345" cy="2912509"/>
          </a:xfrm>
          <a:prstGeom prst="rect">
            <a:avLst/>
          </a:prstGeom>
        </p:spPr>
      </p:pic>
      <p:pic>
        <p:nvPicPr>
          <p:cNvPr id="18" name="Picture 17" descr="A picture containing shape&#10;&#10;Description automatically generated">
            <a:extLst>
              <a:ext uri="{FF2B5EF4-FFF2-40B4-BE49-F238E27FC236}">
                <a16:creationId xmlns:a16="http://schemas.microsoft.com/office/drawing/2014/main" id="{1FE94939-29D6-5ACD-C8E3-BCB0458F02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9485" y="203847"/>
            <a:ext cx="3883345" cy="291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28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F2014CBF-EDCD-6C71-C2D9-1A960A8B5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343" y="174808"/>
            <a:ext cx="4338923" cy="325419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25793-476C-2289-2628-A02B722C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1" y="6356350"/>
            <a:ext cx="2493818" cy="365125"/>
          </a:xfrm>
        </p:spPr>
        <p:txBody>
          <a:bodyPr/>
          <a:lstStyle/>
          <a:p>
            <a:pPr rtl="0"/>
            <a:fld id="{D8DA9DAA-006C-4F4B-980E-E3DF019B24E2}" type="slidenum">
              <a:rPr lang="en-GB" noProof="0" smtClean="0"/>
              <a:t>21</a:t>
            </a:fld>
            <a:endParaRPr lang="en-GB" noProof="0"/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5EA730FB-E675-7761-C24E-1C89FCCC1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343" y="3429000"/>
            <a:ext cx="4338923" cy="3254193"/>
          </a:xfrm>
          <a:prstGeom prst="rect">
            <a:avLst/>
          </a:prstGeom>
        </p:spPr>
      </p:pic>
      <p:pic>
        <p:nvPicPr>
          <p:cNvPr id="12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29A30170-F8B9-D6A3-7E8A-F681DF3EB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734" y="174808"/>
            <a:ext cx="4338923" cy="3254192"/>
          </a:xfrm>
          <a:prstGeom prst="rect">
            <a:avLst/>
          </a:prstGeom>
        </p:spPr>
      </p:pic>
      <p:pic>
        <p:nvPicPr>
          <p:cNvPr id="16" name="Picture 15" descr="Chart, box and whisker chart&#10;&#10;Description automatically generated">
            <a:extLst>
              <a:ext uri="{FF2B5EF4-FFF2-40B4-BE49-F238E27FC236}">
                <a16:creationId xmlns:a16="http://schemas.microsoft.com/office/drawing/2014/main" id="{C5093DCC-BDD6-7620-BCBD-83845A772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733" y="3428999"/>
            <a:ext cx="4338924" cy="325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13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1" y="136525"/>
            <a:ext cx="4434840" cy="1517904"/>
          </a:xfrm>
        </p:spPr>
        <p:txBody>
          <a:bodyPr rtlCol="0">
            <a:normAutofit/>
          </a:bodyPr>
          <a:lstStyle/>
          <a:p>
            <a:pPr rtl="0"/>
            <a:r>
              <a:rPr lang="sk-SK" sz="4000" dirty="0"/>
              <a:t>Záver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8259" y="2525578"/>
            <a:ext cx="4921623" cy="2043953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sk-SK" dirty="0"/>
              <a:t>Pravdepodobnosť mutácie je ideálne mať v rozpätí </a:t>
            </a:r>
            <a:r>
              <a:rPr lang="en-GB" dirty="0"/>
              <a:t>0.1</a:t>
            </a:r>
            <a:r>
              <a:rPr lang="sk-SK" dirty="0"/>
              <a:t>5 – 0.25 </a:t>
            </a:r>
            <a:endParaRPr lang="en-GB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1800" dirty="0"/>
              <a:t>R</a:t>
            </a:r>
            <a:r>
              <a:rPr lang="sk-SK" sz="1800" dirty="0" err="1"/>
              <a:t>ýchlejšie</a:t>
            </a:r>
            <a:r>
              <a:rPr lang="sk-SK" sz="1800" dirty="0"/>
              <a:t> vykonanie algoritmu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sk-SK" dirty="0"/>
              <a:t>Menšie hodnoty fitness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Men</a:t>
            </a:r>
            <a:r>
              <a:rPr lang="sk-SK" dirty="0" err="1"/>
              <a:t>šia</a:t>
            </a:r>
            <a:r>
              <a:rPr lang="en-GB" dirty="0"/>
              <a:t>*</a:t>
            </a:r>
            <a:r>
              <a:rPr lang="sk-SK" dirty="0"/>
              <a:t> doba evolúcie </a:t>
            </a:r>
            <a:r>
              <a:rPr lang="en-GB" dirty="0"/>
              <a:t> </a:t>
            </a:r>
            <a:endParaRPr lang="sk-SK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sk-SK" dirty="0"/>
              <a:t>Genetický algoritmus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22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503A0A-0959-C3B8-08E5-2720E86757B5}"/>
              </a:ext>
            </a:extLst>
          </p:cNvPr>
          <p:cNvSpPr txBox="1"/>
          <p:nvPr/>
        </p:nvSpPr>
        <p:spPr>
          <a:xfrm>
            <a:off x="5858540" y="6503825"/>
            <a:ext cx="29803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*</a:t>
            </a:r>
            <a:r>
              <a:rPr lang="en-GB" sz="1100" dirty="0" err="1"/>
              <a:t>odhad</a:t>
            </a:r>
            <a:r>
              <a:rPr lang="en-GB" sz="1100" dirty="0"/>
              <a:t>, </a:t>
            </a:r>
            <a:r>
              <a:rPr lang="sk-SK" sz="1100" dirty="0"/>
              <a:t>potreba</a:t>
            </a:r>
            <a:r>
              <a:rPr lang="en-GB" sz="1100" dirty="0"/>
              <a:t> </a:t>
            </a:r>
            <a:r>
              <a:rPr lang="sk-SK" sz="1100" dirty="0" err="1"/>
              <a:t>detajlnejšieho</a:t>
            </a:r>
            <a:r>
              <a:rPr lang="sk-SK" sz="1100" dirty="0"/>
              <a:t> testovania</a:t>
            </a:r>
            <a:endParaRPr lang="en-GB" sz="1100" dirty="0"/>
          </a:p>
        </p:txBody>
      </p:sp>
      <p:pic>
        <p:nvPicPr>
          <p:cNvPr id="2050" name="Picture 2" descr="Genes - Free education icons">
            <a:extLst>
              <a:ext uri="{FF2B5EF4-FFF2-40B4-BE49-F238E27FC236}">
                <a16:creationId xmlns:a16="http://schemas.microsoft.com/office/drawing/2014/main" id="{5A526125-2087-EFAA-05BA-65FACA768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7810">
            <a:off x="349562" y="4160549"/>
            <a:ext cx="2343276" cy="23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laser&#10;&#10;Description automatically generated">
            <a:extLst>
              <a:ext uri="{FF2B5EF4-FFF2-40B4-BE49-F238E27FC236}">
                <a16:creationId xmlns:a16="http://schemas.microsoft.com/office/drawing/2014/main" id="{436F9228-6EF1-49B6-D0B3-D2E22D4A8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167" y="869241"/>
            <a:ext cx="3730079" cy="331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98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23</a:t>
            </a:fld>
            <a:endParaRPr lang="en-GB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dirty="0"/>
              <a:t>Genetický algoritmus</a:t>
            </a:r>
            <a:endParaRPr lang="en-GB" dirty="0"/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1481688"/>
            <a:ext cx="5276088" cy="2276856"/>
          </a:xfrm>
        </p:spPr>
        <p:txBody>
          <a:bodyPr rtlCol="0"/>
          <a:lstStyle/>
          <a:p>
            <a:pPr rtl="0"/>
            <a:r>
              <a:rPr lang="sk-SK" dirty="0"/>
              <a:t>Ďakujem za vašu pozornosť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4023720"/>
            <a:ext cx="5276088" cy="1124712"/>
          </a:xfrm>
        </p:spPr>
        <p:txBody>
          <a:bodyPr rtlCol="0"/>
          <a:lstStyle/>
          <a:p>
            <a:pPr rtl="0"/>
            <a:r>
              <a:rPr lang="en-GB" sz="2400" dirty="0" err="1"/>
              <a:t>Ot</a:t>
            </a:r>
            <a:r>
              <a:rPr lang="sk-SK" sz="2400" dirty="0" err="1"/>
              <a:t>ázky</a:t>
            </a:r>
            <a:r>
              <a:rPr lang="sk-SK" sz="2400" dirty="0"/>
              <a:t> </a:t>
            </a:r>
            <a:r>
              <a:rPr lang="en-GB" sz="2400" dirty="0"/>
              <a:t>?</a:t>
            </a:r>
          </a:p>
          <a:p>
            <a:pPr rtl="0"/>
            <a:endParaRPr lang="en-GB" dirty="0"/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sk-SK" b="1" cap="all" spc="400" dirty="0">
                <a:solidFill>
                  <a:schemeClr val="bg1"/>
                </a:solidFill>
                <a:latin typeface="+mn-lt"/>
              </a:rPr>
              <a:t>Implementácia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sk-SK" sz="2000" dirty="0">
                <a:solidFill>
                  <a:schemeClr val="bg1"/>
                </a:solidFill>
              </a:rPr>
              <a:t>Vstupy, genetické operátory, fitness a parametre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sk-SK" sz="5400" dirty="0"/>
              <a:t>Vstupy - grafy</a:t>
            </a:r>
            <a:endParaRPr lang="en-GB" sz="54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GB" b="1" cap="all" spc="100" smtClean="0">
                <a:solidFill>
                  <a:schemeClr val="accent2"/>
                </a:solidFill>
              </a:rPr>
              <a:t>4</a:t>
            </a:fld>
            <a:endParaRPr lang="en-GB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AC81-2C19-4956-9DC7-B9A1154CD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0328"/>
          </a:xfrm>
        </p:spPr>
        <p:txBody>
          <a:bodyPr/>
          <a:lstStyle/>
          <a:p>
            <a:pPr algn="l"/>
            <a:r>
              <a:rPr lang="sk-SK" dirty="0"/>
              <a:t>DIMACS </a:t>
            </a:r>
            <a:r>
              <a:rPr lang="en-GB" dirty="0"/>
              <a:t>(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ff2"/>
              </a:rPr>
              <a:t>Center</a:t>
            </a:r>
            <a:r>
              <a:rPr lang="en-GB" b="0" i="0" dirty="0">
                <a:solidFill>
                  <a:srgbClr val="000000"/>
                </a:solidFill>
                <a:effectLst/>
                <a:latin typeface="ff2"/>
              </a:rPr>
              <a:t> for Discrete Mathematics and Theoretical Computer Science</a:t>
            </a:r>
            <a:r>
              <a:rPr lang="en-GB" dirty="0"/>
              <a:t>)</a:t>
            </a:r>
            <a:endParaRPr lang="sk-SK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ECCB63-7F86-BCCE-E911-704F6BD60D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1615243"/>
              </p:ext>
            </p:extLst>
          </p:nvPr>
        </p:nvGraphicFramePr>
        <p:xfrm>
          <a:off x="1925170" y="2940890"/>
          <a:ext cx="8341660" cy="304878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85415">
                  <a:extLst>
                    <a:ext uri="{9D8B030D-6E8A-4147-A177-3AD203B41FA5}">
                      <a16:colId xmlns:a16="http://schemas.microsoft.com/office/drawing/2014/main" val="3715394682"/>
                    </a:ext>
                  </a:extLst>
                </a:gridCol>
                <a:gridCol w="2085415">
                  <a:extLst>
                    <a:ext uri="{9D8B030D-6E8A-4147-A177-3AD203B41FA5}">
                      <a16:colId xmlns:a16="http://schemas.microsoft.com/office/drawing/2014/main" val="4203886316"/>
                    </a:ext>
                  </a:extLst>
                </a:gridCol>
                <a:gridCol w="2085415">
                  <a:extLst>
                    <a:ext uri="{9D8B030D-6E8A-4147-A177-3AD203B41FA5}">
                      <a16:colId xmlns:a16="http://schemas.microsoft.com/office/drawing/2014/main" val="1368357775"/>
                    </a:ext>
                  </a:extLst>
                </a:gridCol>
                <a:gridCol w="2085415">
                  <a:extLst>
                    <a:ext uri="{9D8B030D-6E8A-4147-A177-3AD203B41FA5}">
                      <a16:colId xmlns:a16="http://schemas.microsoft.com/office/drawing/2014/main" val="2004813969"/>
                    </a:ext>
                  </a:extLst>
                </a:gridCol>
              </a:tblGrid>
              <a:tr h="602177">
                <a:tc>
                  <a:txBody>
                    <a:bodyPr/>
                    <a:lstStyle/>
                    <a:p>
                      <a:pPr rtl="0"/>
                      <a:endParaRPr lang="en-GB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>
                          <a:solidFill>
                            <a:schemeClr val="bg1"/>
                          </a:solidFill>
                        </a:rPr>
                        <a:t>Po</a:t>
                      </a:r>
                      <a:r>
                        <a:rPr lang="sk-SK" noProof="0" dirty="0" err="1">
                          <a:solidFill>
                            <a:schemeClr val="bg1"/>
                          </a:solidFill>
                        </a:rPr>
                        <a:t>čet</a:t>
                      </a:r>
                      <a:r>
                        <a:rPr lang="sk-SK" noProof="0" dirty="0">
                          <a:solidFill>
                            <a:schemeClr val="bg1"/>
                          </a:solidFill>
                        </a:rPr>
                        <a:t> hrán</a:t>
                      </a:r>
                      <a:endParaRPr lang="en-GB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noProof="0" dirty="0">
                          <a:solidFill>
                            <a:schemeClr val="bg1"/>
                          </a:solidFill>
                        </a:rPr>
                        <a:t>Počet vrcholov</a:t>
                      </a:r>
                      <a:endParaRPr lang="en-GB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noProof="0" dirty="0">
                          <a:solidFill>
                            <a:schemeClr val="bg1"/>
                          </a:solidFill>
                        </a:rPr>
                        <a:t>Chromatické číslo</a:t>
                      </a:r>
                      <a:endParaRPr lang="en-GB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29846"/>
                  </a:ext>
                </a:extLst>
              </a:tr>
              <a:tr h="602177">
                <a:tc>
                  <a:txBody>
                    <a:bodyPr/>
                    <a:lstStyle/>
                    <a:p>
                      <a:pPr algn="ctr" rtl="0"/>
                      <a:r>
                        <a:rPr lang="en-GB" b="0" noProof="0" dirty="0"/>
                        <a:t>q</a:t>
                      </a:r>
                      <a:r>
                        <a:rPr lang="sk-SK" b="0" noProof="0" dirty="0" err="1"/>
                        <a:t>ueen</a:t>
                      </a:r>
                      <a:r>
                        <a:rPr lang="en-GB" b="0" noProof="0" dirty="0"/>
                        <a:t>5_5.col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23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160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059026"/>
                  </a:ext>
                </a:extLst>
              </a:tr>
              <a:tr h="602177">
                <a:tc>
                  <a:txBody>
                    <a:bodyPr/>
                    <a:lstStyle/>
                    <a:p>
                      <a:pPr algn="ctr" rtl="0"/>
                      <a:r>
                        <a:rPr lang="en-GB" b="0" noProof="0" dirty="0"/>
                        <a:t>games120.col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120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638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722433"/>
                  </a:ext>
                </a:extLst>
              </a:tr>
              <a:tr h="602177">
                <a:tc>
                  <a:txBody>
                    <a:bodyPr/>
                    <a:lstStyle/>
                    <a:p>
                      <a:pPr algn="ctr" rtl="0"/>
                      <a:r>
                        <a:rPr lang="en-GB" b="0" noProof="0" dirty="0"/>
                        <a:t>miles250.col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128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387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497281"/>
                  </a:ext>
                </a:extLst>
              </a:tr>
              <a:tr h="602177">
                <a:tc>
                  <a:txBody>
                    <a:bodyPr/>
                    <a:lstStyle/>
                    <a:p>
                      <a:pPr algn="ctr" rtl="0"/>
                      <a:r>
                        <a:rPr lang="en-GB" b="0" noProof="0" dirty="0"/>
                        <a:t>miles1000.col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128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3216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42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824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sk-SK" sz="5400" dirty="0"/>
              <a:t>Vstupy - grafy</a:t>
            </a:r>
            <a:r>
              <a:rPr lang="en-GB" sz="5400" dirty="0"/>
              <a:t> - BIN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GB" b="1" cap="all" spc="100" smtClean="0">
                <a:solidFill>
                  <a:schemeClr val="accent2"/>
                </a:solidFill>
              </a:rPr>
              <a:t>5</a:t>
            </a:fld>
            <a:endParaRPr lang="en-GB" b="1" cap="all" spc="10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F2121-4FE5-C617-2399-FD3114A63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8729"/>
            <a:ext cx="10515600" cy="3568234"/>
          </a:xfrm>
        </p:spPr>
        <p:txBody>
          <a:bodyPr/>
          <a:lstStyle/>
          <a:p>
            <a:r>
              <a:rPr lang="sk-SK" dirty="0"/>
              <a:t>Generované pomocou funkcie</a:t>
            </a:r>
          </a:p>
          <a:p>
            <a:r>
              <a:rPr lang="sk-SK" dirty="0"/>
              <a:t>Náhodný výber vrcholov pomocou </a:t>
            </a:r>
            <a:r>
              <a:rPr lang="sk-SK" dirty="0" err="1">
                <a:latin typeface="Consolas" panose="020B0609020204030204" pitchFamily="49" charset="0"/>
              </a:rPr>
              <a:t>random.sample</a:t>
            </a:r>
            <a:endParaRPr lang="sk-SK" dirty="0">
              <a:latin typeface="Consolas" panose="020B0609020204030204" pitchFamily="49" charset="0"/>
            </a:endParaRPr>
          </a:p>
          <a:p>
            <a:r>
              <a:rPr lang="sk-SK" dirty="0"/>
              <a:t>Nastaviteľné percento prepojenia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1" y="136525"/>
            <a:ext cx="4434840" cy="1517904"/>
          </a:xfrm>
        </p:spPr>
        <p:txBody>
          <a:bodyPr rtlCol="0">
            <a:normAutofit/>
          </a:bodyPr>
          <a:lstStyle/>
          <a:p>
            <a:pPr rtl="0"/>
            <a:r>
              <a:rPr lang="sk-SK" sz="4000" dirty="0"/>
              <a:t>Spôsob implementácie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7718" y="1783976"/>
            <a:ext cx="4921623" cy="4937499"/>
          </a:xfrm>
        </p:spPr>
        <p:txBody>
          <a:bodyPr rtlCol="0">
            <a:normAutofit/>
          </a:bodyPr>
          <a:lstStyle/>
          <a:p>
            <a:pPr rtl="0"/>
            <a:r>
              <a:rPr lang="sk-SK" sz="1800" dirty="0"/>
              <a:t>Ing. Martin </a:t>
            </a:r>
            <a:r>
              <a:rPr lang="sk-SK" sz="1800" dirty="0" err="1"/>
              <a:t>Hurta</a:t>
            </a:r>
            <a:r>
              <a:rPr lang="sk-SK" sz="1800" dirty="0"/>
              <a:t>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sk-SK" dirty="0"/>
              <a:t>Turnajová selekcia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sk-SK" dirty="0"/>
              <a:t>Jedno-bodové</a:t>
            </a:r>
            <a:r>
              <a:rPr lang="sk-SK" sz="1800" dirty="0"/>
              <a:t> kríženie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sk-SK" dirty="0"/>
              <a:t>Genetický algoritmus a graf (s úpravami)</a:t>
            </a:r>
          </a:p>
          <a:p>
            <a:pPr rtl="0"/>
            <a:endParaRPr lang="sk-SK" dirty="0"/>
          </a:p>
          <a:p>
            <a:pPr rtl="0"/>
            <a:r>
              <a:rPr lang="sk-SK" dirty="0"/>
              <a:t>Bc. Sebastián Krajňák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sk-SK" sz="1800" dirty="0"/>
              <a:t>Mutácie, fitness funkcia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sk-SK" sz="1800" dirty="0"/>
              <a:t>Pomocné funkcie (načítanie</a:t>
            </a:r>
            <a:r>
              <a:rPr lang="en-GB" dirty="0"/>
              <a:t>/</a:t>
            </a:r>
            <a:r>
              <a:rPr lang="sk-SK" dirty="0"/>
              <a:t>generovanie grafu, susedné vrcholy...)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sk-SK" dirty="0"/>
              <a:t>Funkcie pre vykresľovanie krabicových grafov a konvergenčných kriviek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GB" sz="18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sk-SK" dirty="0"/>
              <a:t>Genetický algoritmus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6</a:t>
            </a:fld>
            <a:endParaRPr lang="en-GB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6FF799C-9818-00A0-86AC-BB6A5DEC6FA0}"/>
              </a:ext>
            </a:extLst>
          </p:cNvPr>
          <p:cNvSpPr txBox="1">
            <a:spLocks/>
          </p:cNvSpPr>
          <p:nvPr/>
        </p:nvSpPr>
        <p:spPr>
          <a:xfrm>
            <a:off x="322729" y="1292931"/>
            <a:ext cx="5268595" cy="4509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sk-SK" dirty="0" err="1">
                <a:solidFill>
                  <a:schemeClr val="bg1"/>
                </a:solidFill>
                <a:latin typeface="Consolas" panose="020B0609020204030204" pitchFamily="49" charset="0"/>
              </a:rPr>
              <a:t>utation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low_fit</a:t>
            </a:r>
            <a:endParaRPr lang="sk-SK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Fitness &lt;= 4</a:t>
            </a:r>
            <a:endParaRPr lang="sk-SK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bg1"/>
                </a:solidFill>
              </a:rPr>
              <a:t>Náhodný výber zo všetkých farieb</a:t>
            </a:r>
          </a:p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sk-SK" dirty="0" err="1">
                <a:solidFill>
                  <a:schemeClr val="bg1"/>
                </a:solidFill>
                <a:latin typeface="Consolas" panose="020B0609020204030204" pitchFamily="49" charset="0"/>
              </a:rPr>
              <a:t>utation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sk-SK" dirty="0" err="1">
                <a:solidFill>
                  <a:schemeClr val="bg1"/>
                </a:solidFill>
                <a:latin typeface="Consolas" panose="020B0609020204030204" pitchFamily="49" charset="0"/>
              </a:rPr>
              <a:t>high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_fit</a:t>
            </a:r>
            <a:endParaRPr lang="sk-SK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Fitness &gt; 4</a:t>
            </a:r>
            <a:endParaRPr lang="sk-SK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bg1"/>
                </a:solidFill>
              </a:rPr>
              <a:t>Náhodný výber z voľných (všetky-susedné) farieb</a:t>
            </a:r>
          </a:p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sk-SK" dirty="0" err="1">
                <a:solidFill>
                  <a:schemeClr val="bg1"/>
                </a:solidFill>
                <a:latin typeface="Consolas" panose="020B0609020204030204" pitchFamily="49" charset="0"/>
              </a:rPr>
              <a:t>utation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problem_individuals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Po </a:t>
            </a:r>
            <a:r>
              <a:rPr lang="sk-SK" dirty="0">
                <a:solidFill>
                  <a:schemeClr val="bg1"/>
                </a:solidFill>
              </a:rPr>
              <a:t>XY generáciách bez lepšej fitness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bg1"/>
                </a:solidFill>
              </a:rPr>
              <a:t>Náhodný výber z voľných farieb pre vrcholy, kde dochádza ku kolízii so susedom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k-SK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sk-SK" dirty="0"/>
              <a:t>Reprezentácia chromozómu a fitness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4549775" cy="823912"/>
          </a:xfrm>
        </p:spPr>
        <p:txBody>
          <a:bodyPr rtlCol="0"/>
          <a:lstStyle/>
          <a:p>
            <a:pPr rtl="0"/>
            <a:r>
              <a:rPr lang="sk-SK" dirty="0"/>
              <a:t>Chromozóm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4549775" cy="1708337"/>
          </a:xfrm>
        </p:spPr>
        <p:txBody>
          <a:bodyPr rtlCol="0">
            <a:normAutofit/>
          </a:bodyPr>
          <a:lstStyle/>
          <a:p>
            <a:pPr rtl="0"/>
            <a:r>
              <a:rPr lang="sk-SK" sz="2000" dirty="0" err="1"/>
              <a:t>Python</a:t>
            </a:r>
            <a:r>
              <a:rPr lang="sk-SK" sz="2000" dirty="0"/>
              <a:t> list</a:t>
            </a:r>
          </a:p>
          <a:p>
            <a:pPr rtl="0"/>
            <a:r>
              <a:rPr lang="sk-SK" dirty="0"/>
              <a:t>Dĺžka = počet vrcholov</a:t>
            </a:r>
          </a:p>
          <a:p>
            <a:pPr rtl="0"/>
            <a:r>
              <a:rPr lang="sk-SK" dirty="0"/>
              <a:t>Každá bunka v liste má farbu od 0 do chromatické číslo - 1</a:t>
            </a:r>
          </a:p>
          <a:p>
            <a:pPr rtl="0"/>
            <a:endParaRPr lang="en-GB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3206" y="1681163"/>
            <a:ext cx="4572182" cy="823912"/>
          </a:xfrm>
        </p:spPr>
        <p:txBody>
          <a:bodyPr rtlCol="0"/>
          <a:lstStyle/>
          <a:p>
            <a:pPr rtl="0"/>
            <a:r>
              <a:rPr lang="sk-SK" dirty="0"/>
              <a:t>Fitness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3206" y="2505075"/>
            <a:ext cx="4572182" cy="1215278"/>
          </a:xfrm>
        </p:spPr>
        <p:txBody>
          <a:bodyPr rtlCol="0">
            <a:normAutofit/>
          </a:bodyPr>
          <a:lstStyle/>
          <a:p>
            <a:pPr rtl="0"/>
            <a:r>
              <a:rPr lang="sk-SK" sz="2000" dirty="0"/>
              <a:t>Počet kolízií susedných vrcholov (rovnaké chromatické číslo)</a:t>
            </a:r>
          </a:p>
          <a:p>
            <a:pPr rtl="0"/>
            <a:r>
              <a:rPr lang="sk-SK" dirty="0"/>
              <a:t>Minimalizujúca úloha</a:t>
            </a:r>
            <a:endParaRPr lang="en-GB" sz="20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7A604A2-3162-A0A4-9352-0CDBB70A7B99}"/>
              </a:ext>
            </a:extLst>
          </p:cNvPr>
          <p:cNvSpPr txBox="1">
            <a:spLocks/>
          </p:cNvSpPr>
          <p:nvPr/>
        </p:nvSpPr>
        <p:spPr>
          <a:xfrm>
            <a:off x="1447800" y="4683498"/>
            <a:ext cx="9767047" cy="1708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02323D7-0C1D-0FE2-C1A6-F8FDCA152258}"/>
              </a:ext>
            </a:extLst>
          </p:cNvPr>
          <p:cNvSpPr txBox="1">
            <a:spLocks/>
          </p:cNvSpPr>
          <p:nvPr/>
        </p:nvSpPr>
        <p:spPr>
          <a:xfrm>
            <a:off x="1447800" y="4674905"/>
            <a:ext cx="9767047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b="1" dirty="0"/>
              <a:t>Inšpirácia 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111111"/>
                </a:solidFill>
                <a:effectLst/>
                <a:latin typeface="Roboto" pitchFamily="2" charset="0"/>
              </a:rPr>
              <a:t>Genetic Algorithm Applied to the Graph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Roboto" pitchFamily="2" charset="0"/>
              </a:rPr>
              <a:t>Coloring</a:t>
            </a:r>
            <a:r>
              <a:rPr lang="en-GB" b="0" i="0" dirty="0">
                <a:solidFill>
                  <a:srgbClr val="111111"/>
                </a:solidFill>
                <a:effectLst/>
                <a:latin typeface="Roboto" pitchFamily="2" charset="0"/>
              </a:rPr>
              <a:t> Problem</a:t>
            </a:r>
            <a:r>
              <a:rPr lang="sk-SK" b="0" i="0" dirty="0">
                <a:solidFill>
                  <a:srgbClr val="111111"/>
                </a:solidFill>
                <a:effectLst/>
                <a:latin typeface="Roboto" pitchFamily="2" charset="0"/>
              </a:rPr>
              <a:t> - </a:t>
            </a:r>
            <a:r>
              <a:rPr lang="sk-SK" dirty="0" err="1">
                <a:solidFill>
                  <a:srgbClr val="111111"/>
                </a:solidFill>
                <a:latin typeface="Roboto" pitchFamily="2" charset="0"/>
              </a:rPr>
              <a:t>Musa</a:t>
            </a:r>
            <a:r>
              <a:rPr lang="sk-SK" dirty="0">
                <a:solidFill>
                  <a:srgbClr val="111111"/>
                </a:solidFill>
                <a:latin typeface="Roboto" pitchFamily="2" charset="0"/>
              </a:rPr>
              <a:t> M </a:t>
            </a:r>
            <a:r>
              <a:rPr lang="sk-SK" dirty="0" err="1">
                <a:solidFill>
                  <a:srgbClr val="111111"/>
                </a:solidFill>
                <a:latin typeface="Roboto" pitchFamily="2" charset="0"/>
              </a:rPr>
              <a:t>Hindi</a:t>
            </a:r>
            <a:r>
              <a:rPr lang="sk-SK" dirty="0">
                <a:solidFill>
                  <a:srgbClr val="111111"/>
                </a:solidFill>
                <a:latin typeface="Roboto" pitchFamily="2" charset="0"/>
              </a:rPr>
              <a:t>, Roman </a:t>
            </a:r>
            <a:r>
              <a:rPr lang="sk-SK" dirty="0" err="1">
                <a:solidFill>
                  <a:srgbClr val="111111"/>
                </a:solidFill>
                <a:latin typeface="Roboto" pitchFamily="2" charset="0"/>
              </a:rPr>
              <a:t>Yampolskiy</a:t>
            </a:r>
            <a:endParaRPr lang="en-GB" b="0" i="0" dirty="0">
              <a:solidFill>
                <a:srgbClr val="111111"/>
              </a:solidFill>
              <a:effectLst/>
              <a:latin typeface="Roboto" pitchFamily="2" charset="0"/>
            </a:endParaRPr>
          </a:p>
          <a:p>
            <a:pPr marL="0" indent="0">
              <a:buNone/>
            </a:pPr>
            <a:endParaRPr lang="sk-SK" dirty="0"/>
          </a:p>
          <a:p>
            <a:endParaRPr lang="en-GB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A2C87B8-8E8B-91D1-2E53-EB8FE88E2CC0}"/>
              </a:ext>
            </a:extLst>
          </p:cNvPr>
          <p:cNvSpPr txBox="1">
            <a:spLocks/>
          </p:cNvSpPr>
          <p:nvPr/>
        </p:nvSpPr>
        <p:spPr>
          <a:xfrm>
            <a:off x="8610600" y="6472894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8DA9DAA-006C-4F4B-980E-E3DF019B24E2}" type="slidenum">
              <a:rPr lang="en-GB" sz="1100" b="1" cap="all" spc="100" smtClean="0">
                <a:solidFill>
                  <a:schemeClr val="accent2"/>
                </a:solidFill>
              </a:rPr>
              <a:pPr algn="r"/>
              <a:t>7</a:t>
            </a:fld>
            <a:endParaRPr lang="en-GB" sz="1100" b="1" cap="all" spc="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sk-SK" sz="5400" dirty="0"/>
              <a:t>Nastavenie vstupných parametrov</a:t>
            </a:r>
            <a:endParaRPr lang="en-GB" sz="54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GB" b="1" cap="all" spc="100" smtClean="0">
                <a:solidFill>
                  <a:schemeClr val="accent2"/>
                </a:solidFill>
              </a:rPr>
              <a:t>8</a:t>
            </a:fld>
            <a:endParaRPr lang="en-GB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ECCB63-7F86-BCCE-E911-704F6BD60D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1451030"/>
              </p:ext>
            </p:extLst>
          </p:nvPr>
        </p:nvGraphicFramePr>
        <p:xfrm>
          <a:off x="1925169" y="2272158"/>
          <a:ext cx="8680078" cy="36888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40039">
                  <a:extLst>
                    <a:ext uri="{9D8B030D-6E8A-4147-A177-3AD203B41FA5}">
                      <a16:colId xmlns:a16="http://schemas.microsoft.com/office/drawing/2014/main" val="3715394682"/>
                    </a:ext>
                  </a:extLst>
                </a:gridCol>
                <a:gridCol w="4340039">
                  <a:extLst>
                    <a:ext uri="{9D8B030D-6E8A-4147-A177-3AD203B41FA5}">
                      <a16:colId xmlns:a16="http://schemas.microsoft.com/office/drawing/2014/main" val="4203886316"/>
                    </a:ext>
                  </a:extLst>
                </a:gridCol>
              </a:tblGrid>
              <a:tr h="602177">
                <a:tc>
                  <a:txBody>
                    <a:bodyPr/>
                    <a:lstStyle/>
                    <a:p>
                      <a:pPr rtl="0"/>
                      <a:endParaRPr lang="en-GB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>
                          <a:solidFill>
                            <a:schemeClr val="bg1"/>
                          </a:solidFill>
                        </a:rPr>
                        <a:t>Po</a:t>
                      </a:r>
                      <a:r>
                        <a:rPr lang="sk-SK" noProof="0" dirty="0" err="1">
                          <a:solidFill>
                            <a:schemeClr val="bg1"/>
                          </a:solidFill>
                        </a:rPr>
                        <a:t>čet</a:t>
                      </a:r>
                      <a:endParaRPr lang="en-GB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29846"/>
                  </a:ext>
                </a:extLst>
              </a:tr>
              <a:tr h="602177">
                <a:tc>
                  <a:txBody>
                    <a:bodyPr/>
                    <a:lstStyle/>
                    <a:p>
                      <a:pPr algn="ctr" rtl="0"/>
                      <a:r>
                        <a:rPr lang="sk-SK" b="0" noProof="0" dirty="0"/>
                        <a:t>Počet generácií</a:t>
                      </a:r>
                      <a:endParaRPr lang="en-GB" b="0" noProof="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noProof="0" dirty="0"/>
                        <a:t>4000</a:t>
                      </a:r>
                      <a:endParaRPr lang="en-GB" noProof="0" dirty="0"/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059026"/>
                  </a:ext>
                </a:extLst>
              </a:tr>
              <a:tr h="602177">
                <a:tc>
                  <a:txBody>
                    <a:bodyPr/>
                    <a:lstStyle/>
                    <a:p>
                      <a:pPr algn="ctr" rtl="0"/>
                      <a:r>
                        <a:rPr lang="sk-SK" b="0" noProof="0" dirty="0"/>
                        <a:t>Veľkosť populácie</a:t>
                      </a:r>
                      <a:endParaRPr lang="en-GB" b="0" noProof="0" dirty="0"/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noProof="0" dirty="0"/>
                        <a:t>130</a:t>
                      </a:r>
                      <a:endParaRPr lang="en-GB" noProof="0" dirty="0"/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722433"/>
                  </a:ext>
                </a:extLst>
              </a:tr>
              <a:tr h="602177">
                <a:tc>
                  <a:txBody>
                    <a:bodyPr/>
                    <a:lstStyle/>
                    <a:p>
                      <a:pPr algn="ctr" rtl="0"/>
                      <a:r>
                        <a:rPr lang="sk-SK" b="0" noProof="0" dirty="0"/>
                        <a:t>Počet behov algoritmu</a:t>
                      </a:r>
                      <a:endParaRPr lang="en-GB" b="0" noProof="0" dirty="0"/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noProof="0" dirty="0"/>
                        <a:t>30</a:t>
                      </a:r>
                      <a:endParaRPr lang="en-GB" noProof="0" dirty="0"/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497281"/>
                  </a:ext>
                </a:extLst>
              </a:tr>
              <a:tr h="602177">
                <a:tc>
                  <a:txBody>
                    <a:bodyPr/>
                    <a:lstStyle/>
                    <a:p>
                      <a:pPr algn="ctr" rtl="0"/>
                      <a:r>
                        <a:rPr lang="sk-SK" b="0" noProof="0" dirty="0"/>
                        <a:t>Celkový počet </a:t>
                      </a:r>
                      <a:r>
                        <a:rPr lang="sk-SK" b="0" noProof="0" dirty="0" err="1"/>
                        <a:t>evaluácií</a:t>
                      </a:r>
                      <a:r>
                        <a:rPr lang="sk-SK" b="0" noProof="0" dirty="0"/>
                        <a:t> pre všetky behy</a:t>
                      </a:r>
                      <a:endParaRPr lang="en-GB" b="0" noProof="0" dirty="0"/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15 600 000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824203"/>
                  </a:ext>
                </a:extLst>
              </a:tr>
              <a:tr h="6021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0" noProof="0" dirty="0"/>
                        <a:t>Celkový počet </a:t>
                      </a:r>
                      <a:r>
                        <a:rPr lang="sk-SK" b="0" noProof="0" dirty="0" err="1"/>
                        <a:t>evaluácií</a:t>
                      </a:r>
                      <a:r>
                        <a:rPr lang="sk-SK" b="0" noProof="0" dirty="0"/>
                        <a:t> pre všetky behy pre BIN</a:t>
                      </a:r>
                      <a:endParaRPr lang="en-GB" b="0" noProof="0" dirty="0"/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~ 234 000 000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0264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42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sk-SK" b="1" cap="all" spc="400" dirty="0">
                <a:solidFill>
                  <a:schemeClr val="bg1"/>
                </a:solidFill>
                <a:latin typeface="+mn-lt"/>
              </a:rPr>
              <a:t>EXPERIMENTY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EVO</a:t>
            </a:r>
          </a:p>
        </p:txBody>
      </p:sp>
    </p:spTree>
    <p:extLst>
      <p:ext uri="{BB962C8B-B14F-4D97-AF65-F5344CB8AC3E}">
        <p14:creationId xmlns:p14="http://schemas.microsoft.com/office/powerpoint/2010/main" val="320655075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6_TF89338750_Win32" id="{41E8F413-9A18-4BDF-B28A-7CD5BF285DD4}" vid="{F5763C4E-78C1-4EFB-B9F5-2F4B07C76D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{84235016-AEA4-455A-9B8B-F35ECC905883}tf89338750_win32</Template>
  <TotalTime>340</TotalTime>
  <Words>703</Words>
  <Application>Microsoft Office PowerPoint</Application>
  <PresentationFormat>Widescreen</PresentationFormat>
  <Paragraphs>267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ff2</vt:lpstr>
      <vt:lpstr>Roboto</vt:lpstr>
      <vt:lpstr>Univers</vt:lpstr>
      <vt:lpstr>GradientUnivers</vt:lpstr>
      <vt:lpstr>Genetický algoritmus Problém farbenia grafu</vt:lpstr>
      <vt:lpstr>Úvod do problému</vt:lpstr>
      <vt:lpstr>Implementácia</vt:lpstr>
      <vt:lpstr>Vstupy - grafy</vt:lpstr>
      <vt:lpstr>Vstupy - grafy - BIN</vt:lpstr>
      <vt:lpstr>Spôsob implementácie</vt:lpstr>
      <vt:lpstr>Reprezentácia chromozómu a fitness</vt:lpstr>
      <vt:lpstr>Nastavenie vstupných parametrov</vt:lpstr>
      <vt:lpstr>EXPERIMENTY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Záver</vt:lpstr>
      <vt:lpstr>Ďakujem za vašu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Genetický algoritmus Problém farbenia grafu</dc:title>
  <dc:creator>Krajňák Sebastián (242279)</dc:creator>
  <cp:lastModifiedBy>Krajňák Sebastián (242279)</cp:lastModifiedBy>
  <cp:revision>18</cp:revision>
  <dcterms:created xsi:type="dcterms:W3CDTF">2023-05-07T09:12:27Z</dcterms:created>
  <dcterms:modified xsi:type="dcterms:W3CDTF">2023-05-07T14:53:19Z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