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  <c:pt idx="4">
                  <c:v>Test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33</c:v>
                </c:pt>
                <c:pt idx="4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5F-46DC-A91E-0ECE92498E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  <c:pt idx="4">
                  <c:v>Test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121</c:v>
                </c:pt>
                <c:pt idx="3">
                  <c:v>1406</c:v>
                </c:pt>
                <c:pt idx="4">
                  <c:v>16092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5F-46DC-A91E-0ECE92498E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  <c:pt idx="4">
                  <c:v>Test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57</c:v>
                </c:pt>
                <c:pt idx="3">
                  <c:v>873</c:v>
                </c:pt>
                <c:pt idx="4">
                  <c:v>10994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5F-46DC-A91E-0ECE92498E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  <c:pt idx="4">
                  <c:v>Test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24</c:v>
                </c:pt>
                <c:pt idx="2">
                  <c:v>2428</c:v>
                </c:pt>
                <c:pt idx="3">
                  <c:v>232692</c:v>
                </c:pt>
                <c:pt idx="4">
                  <c:v>23582789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5F-46DC-A91E-0ECE92498E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HeapSort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  <c:pt idx="4">
                  <c:v>Test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28</c:v>
                </c:pt>
                <c:pt idx="3">
                  <c:v>294</c:v>
                </c:pt>
                <c:pt idx="4">
                  <c:v>2997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85F-46DC-A91E-0ECE92498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169024"/>
        <c:axId val="393167360"/>
      </c:lineChart>
      <c:catAx>
        <c:axId val="39316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167360"/>
        <c:crosses val="autoZero"/>
        <c:auto val="1"/>
        <c:lblAlgn val="ctr"/>
        <c:lblOffset val="100"/>
        <c:noMultiLvlLbl val="0"/>
      </c:catAx>
      <c:valAx>
        <c:axId val="393167360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16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198722"/>
            <a:ext cx="5047015" cy="2011262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Structuri</a:t>
            </a:r>
            <a:r>
              <a:rPr lang="en-US" sz="4400" dirty="0">
                <a:solidFill>
                  <a:schemeClr val="tx1"/>
                </a:solidFill>
              </a:rPr>
              <a:t> de date – </a:t>
            </a:r>
            <a:r>
              <a:rPr lang="en-US" sz="4400" dirty="0" err="1">
                <a:solidFill>
                  <a:schemeClr val="tx1"/>
                </a:solidFill>
              </a:rPr>
              <a:t>algoritmi</a:t>
            </a:r>
            <a:r>
              <a:rPr lang="en-US" sz="4400" dirty="0">
                <a:solidFill>
                  <a:schemeClr val="tx1"/>
                </a:solidFill>
              </a:rPr>
              <a:t> de </a:t>
            </a:r>
            <a:r>
              <a:rPr lang="en-US" sz="4400" dirty="0" err="1">
                <a:solidFill>
                  <a:schemeClr val="tx1"/>
                </a:solidFill>
              </a:rPr>
              <a:t>sortare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0604" y="4293270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Mustatoiu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Ioan</a:t>
            </a:r>
            <a:r>
              <a:rPr lang="en-US" dirty="0">
                <a:solidFill>
                  <a:schemeClr val="tx1"/>
                </a:solidFill>
              </a:rPr>
              <a:t>-Sebastian, gr. 132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8E1EA1-52EB-47AF-A16C-EC8790E0A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966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300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 dirty="0" err="1"/>
              <a:t>Algoritmii</a:t>
            </a:r>
            <a:r>
              <a:rPr lang="en-US" u="sng" dirty="0"/>
              <a:t> de </a:t>
            </a:r>
            <a:r>
              <a:rPr lang="en-US" u="sng" dirty="0" err="1"/>
              <a:t>sortare</a:t>
            </a:r>
            <a:r>
              <a:rPr lang="en-US" u="sng" dirty="0"/>
              <a:t> </a:t>
            </a:r>
            <a:r>
              <a:rPr lang="en-US" u="sng" dirty="0" err="1"/>
              <a:t>folositi</a:t>
            </a:r>
            <a:r>
              <a:rPr lang="en-US" u="sng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9B025-2725-4E00-B6C9-34822B45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RadixSort</a:t>
            </a:r>
            <a:r>
              <a:rPr lang="en-US" sz="2400" dirty="0"/>
              <a:t> in </a:t>
            </a:r>
            <a:r>
              <a:rPr lang="en-US" sz="2400" dirty="0" err="1"/>
              <a:t>diferite</a:t>
            </a:r>
            <a:r>
              <a:rPr lang="en-US" sz="2400" dirty="0"/>
              <a:t> </a:t>
            </a:r>
            <a:r>
              <a:rPr lang="en-US" sz="2400" dirty="0" err="1"/>
              <a:t>baze</a:t>
            </a:r>
            <a:r>
              <a:rPr lang="en-US" sz="2400" dirty="0"/>
              <a:t> ( 2, 32 </a:t>
            </a:r>
            <a:r>
              <a:rPr lang="en-US" sz="2400" dirty="0" err="1"/>
              <a:t>si</a:t>
            </a:r>
            <a:r>
              <a:rPr lang="en-US" sz="2400" dirty="0"/>
              <a:t> 256 )</a:t>
            </a:r>
          </a:p>
          <a:p>
            <a:r>
              <a:rPr lang="en-US" sz="2400" dirty="0" err="1"/>
              <a:t>MergeSort</a:t>
            </a:r>
            <a:endParaRPr lang="en-US" sz="2400" dirty="0"/>
          </a:p>
          <a:p>
            <a:r>
              <a:rPr lang="en-US" sz="2400" dirty="0" err="1"/>
              <a:t>ShellSort</a:t>
            </a:r>
            <a:endParaRPr lang="en-US" sz="2400" dirty="0"/>
          </a:p>
          <a:p>
            <a:r>
              <a:rPr lang="en-US" sz="2400" dirty="0" err="1"/>
              <a:t>BubbleSort</a:t>
            </a:r>
            <a:endParaRPr lang="en-US" sz="2400" dirty="0"/>
          </a:p>
          <a:p>
            <a:r>
              <a:rPr lang="en-US" sz="2400" dirty="0" err="1"/>
              <a:t>HeapSort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F55977-0DCD-466A-8050-01DFD2CA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Testele</a:t>
            </a:r>
            <a:r>
              <a:rPr lang="en-US" u="sng" dirty="0"/>
              <a:t> </a:t>
            </a:r>
            <a:r>
              <a:rPr lang="en-US" u="sng" dirty="0" err="1"/>
              <a:t>utilizate</a:t>
            </a:r>
            <a:endParaRPr lang="en-US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D8304-1646-464A-8540-7AD14CFE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Numar</a:t>
            </a:r>
            <a:r>
              <a:rPr lang="en-US" sz="2800" dirty="0"/>
              <a:t> teste: 5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10 1000000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100 1000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1000 10000000000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10000 10000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100000 1000000</a:t>
            </a:r>
          </a:p>
        </p:txBody>
      </p:sp>
    </p:spTree>
    <p:extLst>
      <p:ext uri="{BB962C8B-B14F-4D97-AF65-F5344CB8AC3E}">
        <p14:creationId xmlns:p14="http://schemas.microsoft.com/office/powerpoint/2010/main" val="30627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4E9F-BE4B-4165-9F16-B89FBBF9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4641"/>
            <a:ext cx="10058400" cy="2145430"/>
          </a:xfrm>
        </p:spPr>
        <p:txBody>
          <a:bodyPr>
            <a:normAutofit/>
          </a:bodyPr>
          <a:lstStyle/>
          <a:p>
            <a:r>
              <a:rPr lang="en-US" sz="3200" dirty="0" err="1"/>
              <a:t>Testul</a:t>
            </a:r>
            <a:r>
              <a:rPr lang="en-US" sz="3200" dirty="0"/>
              <a:t> </a:t>
            </a:r>
            <a:r>
              <a:rPr lang="en-US" sz="3200" dirty="0" err="1"/>
              <a:t>numarul</a:t>
            </a:r>
            <a:r>
              <a:rPr lang="en-US" sz="3200" dirty="0"/>
              <a:t> 1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 err="1"/>
              <a:t>numar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: 10</a:t>
            </a:r>
            <a:br>
              <a:rPr lang="en-US" sz="2400" dirty="0"/>
            </a:br>
            <a:r>
              <a:rPr lang="en-US" sz="2400" dirty="0" err="1"/>
              <a:t>valoare</a:t>
            </a:r>
            <a:r>
              <a:rPr lang="en-US" sz="2400" dirty="0"/>
              <a:t> maxima: 1000000 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410D4-3F8E-4FA9-8295-04EC2C633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95134"/>
            <a:ext cx="10010775" cy="2171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C99B9-5AA9-4EA5-B576-11E267FC28EB}"/>
              </a:ext>
            </a:extLst>
          </p:cNvPr>
          <p:cNvSpPr txBox="1"/>
          <p:nvPr/>
        </p:nvSpPr>
        <p:spPr>
          <a:xfrm flipH="1">
            <a:off x="1112519" y="5468471"/>
            <a:ext cx="952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Obseram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test, </a:t>
            </a:r>
            <a:r>
              <a:rPr lang="en-US" dirty="0" err="1"/>
              <a:t>algoritmii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scurt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77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4E9F-BE4B-4165-9F16-B89FBBF9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4641"/>
            <a:ext cx="10058400" cy="2145430"/>
          </a:xfrm>
        </p:spPr>
        <p:txBody>
          <a:bodyPr>
            <a:normAutofit/>
          </a:bodyPr>
          <a:lstStyle/>
          <a:p>
            <a:r>
              <a:rPr lang="en-US" sz="3200" dirty="0" err="1"/>
              <a:t>Testul</a:t>
            </a:r>
            <a:r>
              <a:rPr lang="en-US" sz="3200" dirty="0"/>
              <a:t> </a:t>
            </a:r>
            <a:r>
              <a:rPr lang="en-US" sz="3200" dirty="0" err="1"/>
              <a:t>numarul</a:t>
            </a:r>
            <a:r>
              <a:rPr lang="en-US" sz="3200" dirty="0"/>
              <a:t> 2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 err="1"/>
              <a:t>numar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: 100</a:t>
            </a:r>
            <a:br>
              <a:rPr lang="en-US" sz="2400" dirty="0"/>
            </a:br>
            <a:r>
              <a:rPr lang="en-US" sz="2400" dirty="0" err="1"/>
              <a:t>valoare</a:t>
            </a:r>
            <a:r>
              <a:rPr lang="en-US" sz="2400" dirty="0"/>
              <a:t> maxima: 1000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C99B9-5AA9-4EA5-B576-11E267FC28EB}"/>
              </a:ext>
            </a:extLst>
          </p:cNvPr>
          <p:cNvSpPr txBox="1"/>
          <p:nvPr/>
        </p:nvSpPr>
        <p:spPr>
          <a:xfrm flipH="1">
            <a:off x="1112519" y="5468471"/>
            <a:ext cx="952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de al </a:t>
            </a:r>
            <a:r>
              <a:rPr lang="en-US" dirty="0" err="1"/>
              <a:t>doilea</a:t>
            </a:r>
            <a:r>
              <a:rPr lang="en-US" dirty="0"/>
              <a:t> test,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</a:t>
            </a:r>
            <a:r>
              <a:rPr lang="en-US" dirty="0" err="1"/>
              <a:t>ramane</a:t>
            </a:r>
            <a:r>
              <a:rPr lang="en-US" dirty="0"/>
              <a:t> </a:t>
            </a:r>
            <a:r>
              <a:rPr lang="en-US" dirty="0" err="1"/>
              <a:t>infim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RadixSort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la </a:t>
            </a:r>
            <a:r>
              <a:rPr lang="en-US" dirty="0" err="1"/>
              <a:t>restul</a:t>
            </a:r>
            <a:r>
              <a:rPr lang="en-US" dirty="0"/>
              <a:t> a </a:t>
            </a:r>
            <a:r>
              <a:rPr lang="en-US" dirty="0" err="1"/>
              <a:t>crescut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nesemnificativ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1F98C-1FAE-4AFD-8C12-0EC77299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23030"/>
            <a:ext cx="9982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3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4E9F-BE4B-4165-9F16-B89FBBF9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4641"/>
            <a:ext cx="10058400" cy="2145430"/>
          </a:xfrm>
        </p:spPr>
        <p:txBody>
          <a:bodyPr>
            <a:normAutofit/>
          </a:bodyPr>
          <a:lstStyle/>
          <a:p>
            <a:r>
              <a:rPr lang="en-US" sz="3200" dirty="0" err="1"/>
              <a:t>Testul</a:t>
            </a:r>
            <a:r>
              <a:rPr lang="en-US" sz="3200" dirty="0"/>
              <a:t> </a:t>
            </a:r>
            <a:r>
              <a:rPr lang="en-US" sz="3200" dirty="0" err="1"/>
              <a:t>numarul</a:t>
            </a:r>
            <a:r>
              <a:rPr lang="en-US" sz="3200" dirty="0"/>
              <a:t> 3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 err="1"/>
              <a:t>numar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: 1000</a:t>
            </a:r>
            <a:br>
              <a:rPr lang="en-US" sz="2400" dirty="0"/>
            </a:br>
            <a:r>
              <a:rPr lang="en-US" sz="2400" dirty="0" err="1"/>
              <a:t>valoare</a:t>
            </a:r>
            <a:r>
              <a:rPr lang="en-US" sz="2400" dirty="0"/>
              <a:t> maxima: 10000000000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C99B9-5AA9-4EA5-B576-11E267FC28EB}"/>
              </a:ext>
            </a:extLst>
          </p:cNvPr>
          <p:cNvSpPr txBox="1"/>
          <p:nvPr/>
        </p:nvSpPr>
        <p:spPr>
          <a:xfrm flipH="1">
            <a:off x="1112519" y="5468471"/>
            <a:ext cx="952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cel</a:t>
            </a:r>
            <a:r>
              <a:rPr lang="en-US" dirty="0"/>
              <a:t> de al </a:t>
            </a:r>
            <a:r>
              <a:rPr lang="en-US" dirty="0" err="1"/>
              <a:t>treilea</a:t>
            </a:r>
            <a:r>
              <a:rPr lang="en-US" dirty="0"/>
              <a:t> test, se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distantarea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BubbleSort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3BDAE2-69CB-424B-A3B7-A3BA92FD8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56099"/>
            <a:ext cx="10048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4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4E9F-BE4B-4165-9F16-B89FBBF9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4641"/>
            <a:ext cx="10058400" cy="2145430"/>
          </a:xfrm>
        </p:spPr>
        <p:txBody>
          <a:bodyPr>
            <a:normAutofit/>
          </a:bodyPr>
          <a:lstStyle/>
          <a:p>
            <a:r>
              <a:rPr lang="en-US" sz="3200" dirty="0" err="1"/>
              <a:t>Testul</a:t>
            </a:r>
            <a:r>
              <a:rPr lang="en-US" sz="3200" dirty="0"/>
              <a:t> </a:t>
            </a:r>
            <a:r>
              <a:rPr lang="en-US" sz="3200" dirty="0" err="1"/>
              <a:t>numarul</a:t>
            </a:r>
            <a:r>
              <a:rPr lang="en-US" sz="3200" dirty="0"/>
              <a:t> 4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 err="1"/>
              <a:t>numar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: 10000</a:t>
            </a:r>
            <a:br>
              <a:rPr lang="en-US" sz="2400" dirty="0"/>
            </a:br>
            <a:r>
              <a:rPr lang="en-US" sz="2400" dirty="0" err="1"/>
              <a:t>valoare</a:t>
            </a:r>
            <a:r>
              <a:rPr lang="en-US" sz="2400" dirty="0"/>
              <a:t> maxima: 10000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C99B9-5AA9-4EA5-B576-11E267FC28EB}"/>
              </a:ext>
            </a:extLst>
          </p:cNvPr>
          <p:cNvSpPr txBox="1"/>
          <p:nvPr/>
        </p:nvSpPr>
        <p:spPr>
          <a:xfrm flipH="1">
            <a:off x="1112519" y="5468471"/>
            <a:ext cx="952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4 ne </a:t>
            </a:r>
            <a:r>
              <a:rPr lang="en-US" dirty="0" err="1"/>
              <a:t>demonstreaza</a:t>
            </a:r>
            <a:r>
              <a:rPr lang="en-US" dirty="0"/>
              <a:t> </a:t>
            </a:r>
            <a:r>
              <a:rPr lang="en-US" dirty="0" err="1"/>
              <a:t>ineficienta</a:t>
            </a:r>
            <a:r>
              <a:rPr lang="en-US" dirty="0"/>
              <a:t> </a:t>
            </a:r>
            <a:r>
              <a:rPr lang="en-US" dirty="0" err="1"/>
              <a:t>BubbleSort-ului</a:t>
            </a:r>
            <a:r>
              <a:rPr lang="en-US" dirty="0"/>
              <a:t>, </a:t>
            </a:r>
            <a:r>
              <a:rPr lang="en-US" dirty="0" err="1"/>
              <a:t>RadixSort-ul</a:t>
            </a:r>
            <a:r>
              <a:rPr lang="en-US" dirty="0"/>
              <a:t> </a:t>
            </a:r>
            <a:r>
              <a:rPr lang="en-US" dirty="0" err="1"/>
              <a:t>ramanand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157FA-7962-41AB-A900-1638F5B0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03431"/>
            <a:ext cx="102108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8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4E9F-BE4B-4165-9F16-B89FBBF9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4641"/>
            <a:ext cx="10058400" cy="2145430"/>
          </a:xfrm>
        </p:spPr>
        <p:txBody>
          <a:bodyPr>
            <a:normAutofit/>
          </a:bodyPr>
          <a:lstStyle/>
          <a:p>
            <a:r>
              <a:rPr lang="en-US" sz="3200" dirty="0" err="1"/>
              <a:t>Testul</a:t>
            </a:r>
            <a:r>
              <a:rPr lang="en-US" sz="3200" dirty="0"/>
              <a:t> </a:t>
            </a:r>
            <a:r>
              <a:rPr lang="en-US" sz="3200" dirty="0" err="1"/>
              <a:t>numarul</a:t>
            </a:r>
            <a:r>
              <a:rPr lang="en-US" sz="3200" dirty="0"/>
              <a:t> 5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 err="1"/>
              <a:t>numar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: 100000</a:t>
            </a:r>
            <a:br>
              <a:rPr lang="en-US" sz="2400" dirty="0"/>
            </a:br>
            <a:r>
              <a:rPr lang="en-US" sz="2400" dirty="0" err="1"/>
              <a:t>valoare</a:t>
            </a:r>
            <a:r>
              <a:rPr lang="en-US" sz="2400" dirty="0"/>
              <a:t> maxima: 1000000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C99B9-5AA9-4EA5-B576-11E267FC28EB}"/>
              </a:ext>
            </a:extLst>
          </p:cNvPr>
          <p:cNvSpPr txBox="1"/>
          <p:nvPr/>
        </p:nvSpPr>
        <p:spPr>
          <a:xfrm flipH="1">
            <a:off x="1112519" y="5468471"/>
            <a:ext cx="952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acesti</a:t>
            </a:r>
            <a:r>
              <a:rPr lang="en-US" dirty="0"/>
              <a:t> 5 </a:t>
            </a:r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, </a:t>
            </a:r>
            <a:r>
              <a:rPr lang="en-US" dirty="0" err="1"/>
              <a:t>RadixSort-ul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, </a:t>
            </a:r>
          </a:p>
          <a:p>
            <a:r>
              <a:rPr lang="en-US" dirty="0" err="1"/>
              <a:t>BubbleSort-ul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scoata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mari</a:t>
            </a:r>
            <a:r>
              <a:rPr lang="en-US" dirty="0"/>
              <a:t>, </a:t>
            </a:r>
            <a:r>
              <a:rPr lang="en-US" dirty="0" err="1"/>
              <a:t>devenind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130FC-AFA2-4863-9AD8-12C9B69E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57780"/>
            <a:ext cx="102489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9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FA26-4342-4A5D-A39C-3F955D35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2570"/>
            <a:ext cx="10058400" cy="1371600"/>
          </a:xfrm>
        </p:spPr>
        <p:txBody>
          <a:bodyPr/>
          <a:lstStyle/>
          <a:p>
            <a:pPr algn="ctr"/>
            <a:r>
              <a:rPr lang="en-US" dirty="0" err="1"/>
              <a:t>Compararea</a:t>
            </a:r>
            <a:r>
              <a:rPr lang="en-US" dirty="0"/>
              <a:t> </a:t>
            </a:r>
            <a:r>
              <a:rPr lang="en-US" dirty="0" err="1"/>
              <a:t>algoritmilor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2A8413-9E7B-40A2-8000-811807FE1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342054"/>
              </p:ext>
            </p:extLst>
          </p:nvPr>
        </p:nvGraphicFramePr>
        <p:xfrm>
          <a:off x="1066800" y="2632357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214601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7208029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3715970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174798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7294007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8113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Algoritm</a:t>
                      </a:r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RadixSort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MergeSort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BubbleSort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ShellSort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HeapSort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5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nlogn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3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n^(4/3)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nlogn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4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n^(3/2)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nlogn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8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n+2^base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3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97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615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{53CC43F8-0A20-46CD-959F-A713F1761569}tf78438558_win32</Template>
  <TotalTime>48</TotalTime>
  <Words>274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Garamond</vt:lpstr>
      <vt:lpstr>Wingdings</vt:lpstr>
      <vt:lpstr>SavonVTI</vt:lpstr>
      <vt:lpstr>Structuri de date – algoritmi de sortare</vt:lpstr>
      <vt:lpstr>Algoritmii de sortare folositi:</vt:lpstr>
      <vt:lpstr>Testele utilizate</vt:lpstr>
      <vt:lpstr>Testul numarul 1  numar elemente: 10 valoare maxima: 1000000  </vt:lpstr>
      <vt:lpstr>Testul numarul 2  numar elemente: 100 valoare maxima: 1000  </vt:lpstr>
      <vt:lpstr>Testul numarul 3  numar elemente: 1000 valoare maxima: 10000000000 </vt:lpstr>
      <vt:lpstr>Testul numarul 4  numar elemente: 10000 valoare maxima: 10000 </vt:lpstr>
      <vt:lpstr>Testul numarul 5  numar elemente: 100000 valoare maxima: 1000000 </vt:lpstr>
      <vt:lpstr>Compararea algoritmilor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 – algoritmi de sortare</dc:title>
  <dc:creator>IOAN SEBASTIAN  MUSTATOIU</dc:creator>
  <cp:lastModifiedBy>IOAN SEBASTIAN  MUSTATOIU</cp:lastModifiedBy>
  <cp:revision>1</cp:revision>
  <dcterms:created xsi:type="dcterms:W3CDTF">2022-03-15T16:22:42Z</dcterms:created>
  <dcterms:modified xsi:type="dcterms:W3CDTF">2022-03-15T17:10:49Z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