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22"/>
  </p:notesMasterIdLst>
  <p:handoutMasterIdLst>
    <p:handoutMasterId r:id="rId23"/>
  </p:handoutMasterIdLst>
  <p:sldIdLst>
    <p:sldId id="445" r:id="rId3"/>
    <p:sldId id="374" r:id="rId4"/>
    <p:sldId id="551" r:id="rId5"/>
    <p:sldId id="630" r:id="rId6"/>
    <p:sldId id="640" r:id="rId7"/>
    <p:sldId id="639" r:id="rId8"/>
    <p:sldId id="642" r:id="rId9"/>
    <p:sldId id="643" r:id="rId10"/>
    <p:sldId id="641" r:id="rId11"/>
    <p:sldId id="631" r:id="rId12"/>
    <p:sldId id="550" r:id="rId13"/>
    <p:sldId id="638" r:id="rId14"/>
    <p:sldId id="632" r:id="rId15"/>
    <p:sldId id="633" r:id="rId16"/>
    <p:sldId id="634" r:id="rId17"/>
    <p:sldId id="635" r:id="rId18"/>
    <p:sldId id="636" r:id="rId19"/>
    <p:sldId id="637" r:id="rId20"/>
    <p:sldId id="618" r:id="rId21"/>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9066" autoAdjust="0"/>
  </p:normalViewPr>
  <p:slideViewPr>
    <p:cSldViewPr>
      <p:cViewPr varScale="1">
        <p:scale>
          <a:sx n="66" d="100"/>
          <a:sy n="66"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A5A437CB-52E9-4B68-8CE9-313575E0C36B}" type="slidenum">
              <a:rPr lang="en-US"/>
              <a:pPr>
                <a:defRPr/>
              </a:pPr>
              <a:t>‹Nº›</a:t>
            </a:fld>
            <a:endParaRPr lang="en-US"/>
          </a:p>
        </p:txBody>
      </p:sp>
    </p:spTree>
    <p:extLst>
      <p:ext uri="{BB962C8B-B14F-4D97-AF65-F5344CB8AC3E}">
        <p14:creationId xmlns:p14="http://schemas.microsoft.com/office/powerpoint/2010/main" val="2950105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DA362D54-F820-47D9-9A34-E4BFC91428A8}" type="slidenum">
              <a:rPr lang="en-US"/>
              <a:pPr>
                <a:defRPr/>
              </a:pPr>
              <a:t>‹Nº›</a:t>
            </a:fld>
            <a:endParaRPr lang="en-US"/>
          </a:p>
        </p:txBody>
      </p:sp>
    </p:spTree>
    <p:extLst>
      <p:ext uri="{BB962C8B-B14F-4D97-AF65-F5344CB8AC3E}">
        <p14:creationId xmlns:p14="http://schemas.microsoft.com/office/powerpoint/2010/main" val="1388712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tml.conclase.net/w3c/html401-es/interact/form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html.conclase.net/w3c/html401-es/struct/global.html" TargetMode="External"/><Relationship Id="rId5" Type="http://schemas.openxmlformats.org/officeDocument/2006/relationships/hyperlink" Target="http://html.conclase.net/w3c/html401-es/types.html" TargetMode="External"/><Relationship Id="rId4" Type="http://schemas.openxmlformats.org/officeDocument/2006/relationships/hyperlink" Target="http://html.conclase.net/w3c/html401-es/charse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C7F03-F1C9-4915-A035-23D3C700CF19}" type="slidenum">
              <a:rPr lang="en-US"/>
              <a:pPr>
                <a:defRPr/>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53187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11593FB-2AA7-46C2-90ED-841CCE93887B}" type="slidenum">
              <a:rPr lang="en-US"/>
              <a:pPr>
                <a:defRPr/>
              </a:pPr>
              <a:t>16</a:t>
            </a:fld>
            <a:endParaRPr lang="en-US"/>
          </a:p>
        </p:txBody>
      </p:sp>
      <p:sp>
        <p:nvSpPr>
          <p:cNvPr id="59395" name="Rectangle 2"/>
          <p:cNvSpPr>
            <a:spLocks noGrp="1" noRot="1" noChangeAspect="1" noChangeArrowheads="1" noTextEdit="1"/>
          </p:cNvSpPr>
          <p:nvPr>
            <p:ph type="sldImg"/>
          </p:nvPr>
        </p:nvSpPr>
        <p:spPr>
          <a:ln/>
        </p:spPr>
      </p:sp>
      <p:sp>
        <p:nvSpPr>
          <p:cNvPr id="2" name="Marcador de notas 1"/>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281464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57FC089-7DDD-407B-9F90-6503EA6D14F8}" type="slidenum">
              <a:rPr lang="en-US"/>
              <a:pPr>
                <a:defRPr/>
              </a:pPr>
              <a:t>17</a:t>
            </a:fld>
            <a:endParaRPr lang="en-US"/>
          </a:p>
        </p:txBody>
      </p:sp>
      <p:sp>
        <p:nvSpPr>
          <p:cNvPr id="6144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567394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57FC089-7DDD-407B-9F90-6503EA6D14F8}" type="slidenum">
              <a:rPr lang="en-US"/>
              <a:pPr>
                <a:defRPr/>
              </a:pPr>
              <a:t>18</a:t>
            </a:fld>
            <a:endParaRPr lang="en-US"/>
          </a:p>
        </p:txBody>
      </p:sp>
      <p:sp>
        <p:nvSpPr>
          <p:cNvPr id="6144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34350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B7D61E-362F-43E9-98D6-3B0578980425}" type="slidenum">
              <a:rPr lang="en-US"/>
              <a:pPr>
                <a:defRPr/>
              </a:pPr>
              <a:t>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93226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355908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extLst>
      <p:ext uri="{BB962C8B-B14F-4D97-AF65-F5344CB8AC3E}">
        <p14:creationId xmlns:p14="http://schemas.microsoft.com/office/powerpoint/2010/main" val="412750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3F566F-11B8-4418-BB27-6ADD319C3F69}" type="slidenum">
              <a:rPr lang="en-US"/>
              <a:pPr>
                <a:defRPr/>
              </a:pPr>
              <a:t>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s-AR" i="1" smtClean="0">
                <a:solidFill>
                  <a:schemeClr val="bg2"/>
                </a:solidFill>
              </a:rPr>
              <a:t>Definiciones de atributos</a:t>
            </a:r>
            <a:endParaRPr lang="es-AR" smtClean="0">
              <a:solidFill>
                <a:schemeClr val="bg2"/>
              </a:solidFill>
            </a:endParaRPr>
          </a:p>
          <a:p>
            <a:r>
              <a:rPr lang="es-AR" smtClean="0">
                <a:solidFill>
                  <a:schemeClr val="bg2"/>
                </a:solidFill>
              </a:rPr>
              <a:t>action = Este atributo especifica un agente procesador de formularios. El comportamiento del agente de usuario frente a un valor diferente de un URI HTTP es indefinido. </a:t>
            </a:r>
          </a:p>
          <a:p>
            <a:r>
              <a:rPr lang="es-AR" smtClean="0">
                <a:solidFill>
                  <a:schemeClr val="bg2"/>
                </a:solidFill>
              </a:rPr>
              <a:t>method = get|post Este atributo especifica qué método HTTP se usará para enviar el conjunto de datos del formulario. Los valores posibles (que no distinguen entre mayúsculas y minúsculas) son "get" (valor por defecto) y "post". </a:t>
            </a:r>
          </a:p>
          <a:p>
            <a:r>
              <a:rPr lang="es-AR" smtClean="0">
                <a:solidFill>
                  <a:schemeClr val="bg2"/>
                </a:solidFill>
              </a:rPr>
              <a:t>enctype = Este atributo especifica el tipo de contenido usado para enviar el formulario al servidor (cuando el valor del atributo </a:t>
            </a:r>
            <a:r>
              <a:rPr lang="es-AR" smtClean="0">
                <a:solidFill>
                  <a:srgbClr val="FF0000"/>
                </a:solidFill>
                <a:hlinkClick r:id="rId3"/>
              </a:rPr>
              <a:t>method</a:t>
            </a:r>
            <a:r>
              <a:rPr lang="es-AR" smtClean="0">
                <a:solidFill>
                  <a:schemeClr val="bg2"/>
                </a:solidFill>
              </a:rPr>
              <a:t> sea "post"). El valor por defecto de este atributo es "application/x-www-form-urlencoded". El valor "multipart/form-data" debería usarse en combinación con el elemento </a:t>
            </a:r>
            <a:r>
              <a:rPr lang="es-AR" smtClean="0">
                <a:solidFill>
                  <a:schemeClr val="bg2"/>
                </a:solidFill>
                <a:hlinkClick r:id="rId3"/>
              </a:rPr>
              <a:t>INPUT</a:t>
            </a:r>
            <a:r>
              <a:rPr lang="es-AR" smtClean="0">
                <a:solidFill>
                  <a:schemeClr val="bg2"/>
                </a:solidFill>
              </a:rPr>
              <a:t>, type="file". accept-charset = Este atributo especifica la lista de </a:t>
            </a:r>
            <a:r>
              <a:rPr lang="es-AR" smtClean="0">
                <a:solidFill>
                  <a:schemeClr val="bg2"/>
                </a:solidFill>
                <a:hlinkClick r:id="rId4"/>
              </a:rPr>
              <a:t>codificaciones de caracteres</a:t>
            </a:r>
            <a:r>
              <a:rPr lang="es-AR" smtClean="0">
                <a:solidFill>
                  <a:schemeClr val="bg2"/>
                </a:solidFill>
              </a:rPr>
              <a:t> para los datos introducidos que son aceptadas por el servidor que procesa este formulario. El valor es una lista de valores de </a:t>
            </a:r>
            <a:r>
              <a:rPr lang="es-AR" smtClean="0">
                <a:solidFill>
                  <a:schemeClr val="bg2"/>
                </a:solidFill>
                <a:hlinkClick r:id="rId5"/>
              </a:rPr>
              <a:t>codificaciones de caracteres</a:t>
            </a:r>
            <a:r>
              <a:rPr lang="es-AR" smtClean="0">
                <a:solidFill>
                  <a:schemeClr val="bg2"/>
                </a:solidFill>
              </a:rPr>
              <a:t> separadas por espacios y/o comas. El cliente debe interpretar esta lista como una lista o-exclusiva, es decir, el servidor es capaz de aceptar cualquier codificación de caracteres individual por entidad recibida. El valor por defecto de este atributo es la cadena reservada "UNKNOWN" ("desconocido"). Los agentes de usuario pueden interpretar este valor como la codificación de caracteres que fue usada para transmitir el documento que contiene este elemento </a:t>
            </a:r>
            <a:r>
              <a:rPr lang="es-AR" smtClean="0">
                <a:solidFill>
                  <a:schemeClr val="bg2"/>
                </a:solidFill>
                <a:hlinkClick r:id="rId3"/>
              </a:rPr>
              <a:t>FORM</a:t>
            </a:r>
            <a:r>
              <a:rPr lang="es-AR" smtClean="0">
                <a:solidFill>
                  <a:schemeClr val="bg2"/>
                </a:solidFill>
              </a:rPr>
              <a:t>.</a:t>
            </a:r>
          </a:p>
          <a:p>
            <a:r>
              <a:rPr lang="es-AR" smtClean="0">
                <a:solidFill>
                  <a:schemeClr val="bg2"/>
                </a:solidFill>
              </a:rPr>
              <a:t>accept = </a:t>
            </a:r>
            <a:r>
              <a:rPr lang="es-AR" i="1" smtClean="0">
                <a:solidFill>
                  <a:schemeClr val="bg2"/>
                </a:solidFill>
                <a:hlinkClick r:id="rId5"/>
              </a:rPr>
              <a:t>lista de tipos de contenido</a:t>
            </a:r>
            <a:r>
              <a:rPr lang="es-AR" smtClean="0">
                <a:solidFill>
                  <a:schemeClr val="bg2"/>
                </a:solidFill>
              </a:rPr>
              <a:t> </a:t>
            </a:r>
            <a:r>
              <a:rPr lang="es-AR" smtClean="0">
                <a:solidFill>
                  <a:schemeClr val="bg2"/>
                </a:solidFill>
                <a:hlinkClick r:id="rId5"/>
              </a:rPr>
              <a:t>[CI]</a:t>
            </a:r>
            <a:r>
              <a:rPr lang="es-AR" smtClean="0">
                <a:solidFill>
                  <a:schemeClr val="bg2"/>
                </a:solidFill>
              </a:rPr>
              <a:t> Este atributo especifica una lista de tipos de contenido separados por comas que un servidor procesador de formularios manejará correctamente. Los agentes de usuario pueden utilizar esta información para filtrar ficheros no conformes cuando pidan al usuario seleccionar ficheros para enviar al servidor (véase el elemento </a:t>
            </a:r>
            <a:r>
              <a:rPr lang="es-AR" smtClean="0">
                <a:solidFill>
                  <a:schemeClr val="bg2"/>
                </a:solidFill>
                <a:hlinkClick r:id="rId3"/>
              </a:rPr>
              <a:t>INPUT</a:t>
            </a:r>
            <a:r>
              <a:rPr lang="es-AR" smtClean="0">
                <a:solidFill>
                  <a:schemeClr val="bg2"/>
                </a:solidFill>
              </a:rPr>
              <a:t> cuando </a:t>
            </a:r>
            <a:r>
              <a:rPr lang="es-AR" smtClean="0">
                <a:solidFill>
                  <a:schemeClr val="bg2"/>
                </a:solidFill>
                <a:hlinkClick r:id="rId3"/>
              </a:rPr>
              <a:t>type</a:t>
            </a:r>
            <a:r>
              <a:rPr lang="es-AR" smtClean="0">
                <a:solidFill>
                  <a:schemeClr val="bg2"/>
                </a:solidFill>
              </a:rPr>
              <a:t>="file"). </a:t>
            </a:r>
          </a:p>
          <a:p>
            <a:r>
              <a:rPr lang="es-AR" smtClean="0">
                <a:solidFill>
                  <a:schemeClr val="bg2"/>
                </a:solidFill>
              </a:rPr>
              <a:t>name = Este atributo da nombre al elemento de modo que se pueda hacer referencia a él desde hojas de estilo o scripts. </a:t>
            </a:r>
          </a:p>
          <a:p>
            <a:endParaRPr lang="es-AR" b="1" smtClean="0">
              <a:solidFill>
                <a:schemeClr val="bg2"/>
              </a:solidFill>
            </a:endParaRPr>
          </a:p>
          <a:p>
            <a:r>
              <a:rPr lang="es-AR" b="1" smtClean="0">
                <a:solidFill>
                  <a:schemeClr val="bg2"/>
                </a:solidFill>
              </a:rPr>
              <a:t>Nota.</a:t>
            </a:r>
            <a:r>
              <a:rPr lang="es-AR" smtClean="0">
                <a:solidFill>
                  <a:schemeClr val="bg2"/>
                </a:solidFill>
              </a:rPr>
              <a:t> Este atributo ha sido incluido por motivos de compatibilidad con versiones anteriores. Las aplicaciones deberían usar el atributo </a:t>
            </a:r>
            <a:r>
              <a:rPr lang="es-AR" smtClean="0">
                <a:solidFill>
                  <a:schemeClr val="bg2"/>
                </a:solidFill>
                <a:hlinkClick r:id="rId6"/>
              </a:rPr>
              <a:t>id</a:t>
            </a:r>
            <a:r>
              <a:rPr lang="es-AR" smtClean="0">
                <a:solidFill>
                  <a:schemeClr val="bg2"/>
                </a:solidFill>
              </a:rPr>
              <a:t> para identificar elementos. </a:t>
            </a:r>
          </a:p>
          <a:p>
            <a:endParaRPr lang="es-AR" smtClean="0">
              <a:solidFill>
                <a:schemeClr val="bg2"/>
              </a:solidFill>
            </a:endParaRPr>
          </a:p>
          <a:p>
            <a:r>
              <a:rPr lang="es-ES" smtClean="0"/>
              <a:t>Para mas información visitar http://html.conclase.net/w3c/html401-es/interact/forms.html</a:t>
            </a:r>
          </a:p>
        </p:txBody>
      </p:sp>
    </p:spTree>
    <p:extLst>
      <p:ext uri="{BB962C8B-B14F-4D97-AF65-F5344CB8AC3E}">
        <p14:creationId xmlns:p14="http://schemas.microsoft.com/office/powerpoint/2010/main" val="118166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117201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r>
              <a:rPr lang="es-AR" dirty="0" smtClean="0"/>
              <a:t>Para que la página XHTML resultante sea válida, es necesario añadir el atributo </a:t>
            </a:r>
            <a:r>
              <a:rPr lang="es-AR" dirty="0" err="1" smtClean="0"/>
              <a:t>type</a:t>
            </a:r>
            <a:r>
              <a:rPr lang="es-AR" dirty="0" smtClean="0"/>
              <a:t> a la</a:t>
            </a:r>
          </a:p>
          <a:p>
            <a:r>
              <a:rPr lang="es-AR" dirty="0" smtClean="0"/>
              <a:t>etiqueta &lt;script&gt;. Los valores que se incluyen en el atributo </a:t>
            </a:r>
            <a:r>
              <a:rPr lang="es-AR" dirty="0" err="1" smtClean="0"/>
              <a:t>type</a:t>
            </a:r>
            <a:r>
              <a:rPr lang="es-AR" dirty="0" smtClean="0"/>
              <a:t> están estandarizados y para el caso de </a:t>
            </a:r>
            <a:r>
              <a:rPr lang="es-AR" dirty="0" err="1" smtClean="0"/>
              <a:t>JavaScript</a:t>
            </a:r>
            <a:r>
              <a:rPr lang="es-AR" dirty="0" smtClean="0"/>
              <a:t>, el valor correcto es </a:t>
            </a:r>
            <a:r>
              <a:rPr lang="es-AR" dirty="0" err="1" smtClean="0"/>
              <a:t>text</a:t>
            </a:r>
            <a:r>
              <a:rPr lang="es-AR" dirty="0" smtClean="0"/>
              <a:t>/</a:t>
            </a:r>
            <a:r>
              <a:rPr lang="es-AR" dirty="0" err="1" smtClean="0"/>
              <a:t>javascript</a:t>
            </a:r>
            <a:r>
              <a:rPr lang="es-AR" dirty="0" smtClean="0"/>
              <a:t>.</a:t>
            </a:r>
          </a:p>
          <a:p>
            <a:r>
              <a:rPr lang="es-AR" dirty="0" smtClean="0"/>
              <a:t>Este método se emplea cuando se define un bloque pequeño de código o cuando se quieren incluir instrucciones específicas en un determinado documento HTML que completen las instrucciones y funciones que se incluyen por defecto en todos los documentos del sitio web.</a:t>
            </a:r>
          </a:p>
          <a:p>
            <a:r>
              <a:rPr lang="es-AR" dirty="0" smtClean="0"/>
              <a:t>El principal inconveniente es que si se quiere hacer una modificación en el bloque de código, es necesario modificar todas las páginas que incluyen ese mismo bloque de código </a:t>
            </a:r>
            <a:r>
              <a:rPr lang="es-AR" dirty="0" err="1" smtClean="0"/>
              <a:t>JavaScript</a:t>
            </a:r>
            <a:r>
              <a:rPr lang="es-AR" dirty="0" smtClean="0"/>
              <a:t>.</a:t>
            </a:r>
          </a:p>
        </p:txBody>
      </p:sp>
      <p:sp>
        <p:nvSpPr>
          <p:cNvPr id="4" name="3 Marcador de número de diapositiva"/>
          <p:cNvSpPr>
            <a:spLocks noGrp="1"/>
          </p:cNvSpPr>
          <p:nvPr>
            <p:ph type="sldNum" sz="quarter" idx="5"/>
          </p:nvPr>
        </p:nvSpPr>
        <p:spPr/>
        <p:txBody>
          <a:bodyPr/>
          <a:lstStyle/>
          <a:p>
            <a:pPr>
              <a:defRPr/>
            </a:pPr>
            <a:fld id="{80844B80-E3E6-440D-B0B8-C32A2DA9440A}" type="slidenum">
              <a:rPr lang="en-US" smtClean="0"/>
              <a:pPr>
                <a:defRPr/>
              </a:pPr>
              <a:t>11</a:t>
            </a:fld>
            <a:endParaRPr lang="en-US"/>
          </a:p>
        </p:txBody>
      </p:sp>
    </p:spTree>
    <p:extLst>
      <p:ext uri="{BB962C8B-B14F-4D97-AF65-F5344CB8AC3E}">
        <p14:creationId xmlns:p14="http://schemas.microsoft.com/office/powerpoint/2010/main" val="683198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FEC421-A670-4EBA-A204-E90C588A4559}"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extLst>
      <p:ext uri="{BB962C8B-B14F-4D97-AF65-F5344CB8AC3E}">
        <p14:creationId xmlns:p14="http://schemas.microsoft.com/office/powerpoint/2010/main" val="298107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8C79C42-DC6A-4B26-8F8B-A9341FB3D078}" type="slidenum">
              <a:rPr lang="en-US"/>
              <a:pPr>
                <a:defRPr/>
              </a:pPr>
              <a:t>14</a:t>
            </a:fld>
            <a:endParaRPr lang="en-US"/>
          </a:p>
        </p:txBody>
      </p:sp>
      <p:sp>
        <p:nvSpPr>
          <p:cNvPr id="55299"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78601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p:cNvSpPr>
            <a:spLocks noChangeArrowheads="1"/>
          </p:cNvSpPr>
          <p:nvPr/>
        </p:nvSpPr>
        <p:spPr bwMode="auto">
          <a:xfrm>
            <a:off x="328613" y="38983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Laboratorio III</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err="1">
                <a:solidFill>
                  <a:schemeClr val="tx2"/>
                </a:solidFill>
                <a:effectLst>
                  <a:outerShdw blurRad="38100" dist="38100" dir="2700000" algn="tl">
                    <a:srgbClr val="000000"/>
                  </a:outerShdw>
                </a:effectLst>
                <a:latin typeface="Franklin Gothic Medium" pitchFamily="34" charset="0"/>
              </a:rPr>
              <a:t>JavaScript</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2</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794337"/>
          </a:xfrm>
        </p:spPr>
        <p:txBody>
          <a:bodyPr/>
          <a:lstStyle/>
          <a:p>
            <a:pPr eaLnBrk="1" hangingPunct="1">
              <a:defRPr/>
            </a:pPr>
            <a:r>
              <a:rPr lang="es-AR" sz="3600" dirty="0"/>
              <a:t>HTML 5</a:t>
            </a:r>
          </a:p>
          <a:p>
            <a:pPr eaLnBrk="1" hangingPunct="1">
              <a:defRPr/>
            </a:pPr>
            <a:r>
              <a:rPr lang="es-ES" sz="3600" dirty="0" smtClean="0">
                <a:solidFill>
                  <a:schemeClr val="accent1"/>
                </a:solidFill>
              </a:rPr>
              <a:t>JavaScript</a:t>
            </a:r>
            <a:endParaRPr lang="es-AR" sz="3600" dirty="0">
              <a:solidFill>
                <a:schemeClr val="accent1"/>
              </a:solidFill>
            </a:endParaRPr>
          </a:p>
          <a:p>
            <a:pPr eaLnBrk="1" hangingPunct="1">
              <a:defRPr/>
            </a:pPr>
            <a:r>
              <a:rPr lang="es-AR" dirty="0"/>
              <a:t>CSS</a:t>
            </a:r>
            <a:endParaRPr lang="es-AR" dirty="0" smtClean="0"/>
          </a:p>
        </p:txBody>
      </p:sp>
    </p:spTree>
    <p:extLst>
      <p:ext uri="{BB962C8B-B14F-4D97-AF65-F5344CB8AC3E}">
        <p14:creationId xmlns:p14="http://schemas.microsoft.com/office/powerpoint/2010/main" val="827157373"/>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Incluir JavaScript</a:t>
            </a:r>
            <a:endParaRPr lang="es-AR" dirty="0"/>
          </a:p>
        </p:txBody>
      </p:sp>
      <p:sp>
        <p:nvSpPr>
          <p:cNvPr id="3" name="2 Marcador de contenido"/>
          <p:cNvSpPr>
            <a:spLocks noGrp="1"/>
          </p:cNvSpPr>
          <p:nvPr>
            <p:ph idx="1"/>
          </p:nvPr>
        </p:nvSpPr>
        <p:spPr>
          <a:xfrm>
            <a:off x="381000" y="1416050"/>
            <a:ext cx="8763000" cy="904863"/>
          </a:xfrm>
        </p:spPr>
        <p:txBody>
          <a:bodyPr/>
          <a:lstStyle/>
          <a:p>
            <a:pPr>
              <a:defRPr/>
            </a:pPr>
            <a:r>
              <a:rPr lang="es-ES" sz="2800" dirty="0" smtClean="0"/>
              <a:t>En </a:t>
            </a:r>
            <a:r>
              <a:rPr lang="es-ES" sz="2800" dirty="0" smtClean="0"/>
              <a:t>otro archivo</a:t>
            </a:r>
            <a:endParaRPr lang="es-ES" sz="2800" dirty="0" smtClean="0"/>
          </a:p>
          <a:p>
            <a:pPr lvl="1">
              <a:defRPr/>
            </a:pPr>
            <a:r>
              <a:rPr lang="es-AR" sz="2400" dirty="0" smtClean="0"/>
              <a:t>El código JavaScript se </a:t>
            </a:r>
            <a:r>
              <a:rPr lang="es-AR" sz="2400" dirty="0" smtClean="0"/>
              <a:t>incluye con la propiedad </a:t>
            </a:r>
            <a:r>
              <a:rPr lang="es-AR" sz="2400" dirty="0" err="1" smtClean="0"/>
              <a:t>src</a:t>
            </a:r>
            <a:endParaRPr lang="es-AR" sz="2400" dirty="0"/>
          </a:p>
        </p:txBody>
      </p:sp>
      <p:sp>
        <p:nvSpPr>
          <p:cNvPr id="8196" name="Rectangle 5"/>
          <p:cNvSpPr>
            <a:spLocks noChangeArrowheads="1"/>
          </p:cNvSpPr>
          <p:nvPr/>
        </p:nvSpPr>
        <p:spPr bwMode="auto">
          <a:xfrm>
            <a:off x="381000" y="2492896"/>
            <a:ext cx="8229600" cy="3287837"/>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&lt;!</a:t>
            </a:r>
            <a:r>
              <a:rPr lang="en-US" sz="2200" dirty="0" err="1" smtClean="0">
                <a:solidFill>
                  <a:schemeClr val="bg2">
                    <a:lumMod val="50000"/>
                    <a:lumOff val="50000"/>
                  </a:schemeClr>
                </a:solidFill>
                <a:latin typeface="Arial Narrow" pitchFamily="34" charset="0"/>
                <a:ea typeface="Times New Roman" pitchFamily="18" charset="0"/>
                <a:cs typeface="Courier New" pitchFamily="49" charset="0"/>
              </a:rPr>
              <a:t>doctype</a:t>
            </a:r>
            <a:r>
              <a:rPr lang="en-US" sz="2200" dirty="0" smtClean="0">
                <a:solidFill>
                  <a:schemeClr val="bg2">
                    <a:lumMod val="50000"/>
                    <a:lumOff val="50000"/>
                  </a:schemeClr>
                </a:solidFill>
                <a:latin typeface="Arial Narrow" pitchFamily="34" charset="0"/>
                <a:ea typeface="Times New Roman" pitchFamily="18" charset="0"/>
                <a:cs typeface="Courier New" pitchFamily="49" charset="0"/>
              </a:rPr>
              <a:t> html&gt;</a:t>
            </a:r>
          </a:p>
          <a:p>
            <a:r>
              <a:rPr lang="en-US" sz="2200" dirty="0" smtClean="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smtClean="0">
                <a:solidFill>
                  <a:srgbClr val="0000FF"/>
                </a:solidFill>
                <a:latin typeface="Arial Narrow" pitchFamily="34" charset="0"/>
                <a:ea typeface="Times New Roman" pitchFamily="18" charset="0"/>
                <a:cs typeface="Courier New" pitchFamily="49" charset="0"/>
              </a:rPr>
              <a:t>		&lt;</a:t>
            </a:r>
            <a:r>
              <a:rPr lang="en-US" sz="2200" dirty="0" smtClean="0">
                <a:solidFill>
                  <a:srgbClr val="800000"/>
                </a:solidFill>
                <a:latin typeface="Arial Narrow" pitchFamily="34" charset="0"/>
                <a:ea typeface="Times New Roman" pitchFamily="18" charset="0"/>
                <a:cs typeface="Courier New" pitchFamily="49" charset="0"/>
              </a:rPr>
              <a:t>script</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smtClean="0">
                <a:solidFill>
                  <a:srgbClr val="FF0000"/>
                </a:solidFill>
                <a:latin typeface="Arial Narrow" pitchFamily="34" charset="0"/>
                <a:ea typeface="Times New Roman" pitchFamily="18" charset="0"/>
                <a:cs typeface="Courier New" pitchFamily="49" charset="0"/>
              </a:rPr>
              <a:t>type</a:t>
            </a:r>
            <a:r>
              <a:rPr lang="en-US" sz="2200" dirty="0" smtClean="0">
                <a:solidFill>
                  <a:srgbClr val="0000FF"/>
                </a:solidFill>
                <a:latin typeface="Arial Narrow" pitchFamily="34" charset="0"/>
                <a:ea typeface="Times New Roman" pitchFamily="18" charset="0"/>
                <a:cs typeface="Courier New" pitchFamily="49" charset="0"/>
              </a:rPr>
              <a:t>=“text/</a:t>
            </a:r>
            <a:r>
              <a:rPr lang="en-US" sz="2200" dirty="0" err="1" smtClean="0">
                <a:solidFill>
                  <a:srgbClr val="0000FF"/>
                </a:solidFill>
                <a:latin typeface="Arial Narrow" pitchFamily="34" charset="0"/>
                <a:ea typeface="Times New Roman" pitchFamily="18" charset="0"/>
                <a:cs typeface="Courier New" pitchFamily="49" charset="0"/>
              </a:rPr>
              <a:t>javascript</a:t>
            </a:r>
            <a:r>
              <a:rPr lang="en-US" sz="2200" dirty="0" smtClean="0">
                <a:solidFill>
                  <a:srgbClr val="0000FF"/>
                </a:solidFill>
                <a:latin typeface="Arial Narrow" pitchFamily="34" charset="0"/>
                <a:ea typeface="Times New Roman" pitchFamily="18" charset="0"/>
                <a:cs typeface="Courier New" pitchFamily="49" charset="0"/>
              </a:rPr>
              <a:t>” </a:t>
            </a:r>
            <a:r>
              <a:rPr lang="en-US" sz="2200" dirty="0" err="1" smtClean="0">
                <a:solidFill>
                  <a:srgbClr val="FF0000"/>
                </a:solidFill>
                <a:latin typeface="Arial Narrow" pitchFamily="34" charset="0"/>
                <a:ea typeface="Times New Roman" pitchFamily="18" charset="0"/>
                <a:cs typeface="Courier New" pitchFamily="49" charset="0"/>
              </a:rPr>
              <a:t>src</a:t>
            </a:r>
            <a:r>
              <a:rPr lang="en-US" sz="2200" dirty="0" smtClean="0">
                <a:solidFill>
                  <a:srgbClr val="0000FF"/>
                </a:solidFill>
                <a:latin typeface="Arial Narrow" pitchFamily="34" charset="0"/>
                <a:ea typeface="Times New Roman" pitchFamily="18" charset="0"/>
                <a:cs typeface="Courier New" pitchFamily="49" charset="0"/>
              </a:rPr>
              <a:t>=“./funciones.js” </a:t>
            </a:r>
            <a:r>
              <a:rPr lang="en-US" sz="2200" dirty="0">
                <a:solidFill>
                  <a:srgbClr val="0000FF"/>
                </a:solidFill>
                <a:latin typeface="Arial Narrow" pitchFamily="34" charset="0"/>
                <a:ea typeface="Times New Roman" pitchFamily="18" charset="0"/>
                <a:cs typeface="Courier New" pitchFamily="49" charset="0"/>
              </a:rPr>
              <a:t>&gt;</a:t>
            </a:r>
            <a:endParaRPr lang="en-US" sz="2200" dirty="0" smtClean="0">
              <a:solidFill>
                <a:srgbClr val="0000FF"/>
              </a:solidFill>
              <a:latin typeface="Arial Narrow" pitchFamily="34" charset="0"/>
              <a:ea typeface="Times New Roman" pitchFamily="18" charset="0"/>
              <a:cs typeface="Courier New" pitchFamily="49" charset="0"/>
            </a:endParaRP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script</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head</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	&lt;/</a:t>
            </a:r>
            <a:r>
              <a:rPr lang="en-US" sz="2200" dirty="0">
                <a:solidFill>
                  <a:srgbClr val="800000"/>
                </a:solidFill>
                <a:latin typeface="Arial Narrow" pitchFamily="34" charset="0"/>
                <a:ea typeface="Times New Roman" pitchFamily="18" charset="0"/>
                <a:cs typeface="Courier New" pitchFamily="49" charset="0"/>
              </a:rPr>
              <a:t>body</a:t>
            </a:r>
            <a:r>
              <a:rPr lang="en-US" sz="2200" dirty="0">
                <a:solidFill>
                  <a:srgbClr val="0000FF"/>
                </a:solidFill>
                <a:latin typeface="Arial Narrow" pitchFamily="34" charset="0"/>
                <a:ea typeface="Times New Roman" pitchFamily="18" charset="0"/>
                <a:cs typeface="Courier New" pitchFamily="49" charset="0"/>
              </a:rPr>
              <a:t>&gt;</a:t>
            </a:r>
          </a:p>
          <a:p>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html</a:t>
            </a:r>
            <a:r>
              <a:rPr lang="en-US" sz="2200" dirty="0">
                <a:solidFill>
                  <a:srgbClr val="0000FF"/>
                </a:solidFill>
                <a:latin typeface="Arial Narrow" pitchFamily="34" charset="0"/>
                <a:ea typeface="Times New Roman" pitchFamily="18" charset="0"/>
                <a:cs typeface="Courier New" pitchFamily="49" charset="0"/>
              </a:rPr>
              <a:t>&gt;</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extLst>
      <p:ext uri="{BB962C8B-B14F-4D97-AF65-F5344CB8AC3E}">
        <p14:creationId xmlns:p14="http://schemas.microsoft.com/office/powerpoint/2010/main" val="2980850681"/>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865126"/>
          </a:xfrm>
        </p:spPr>
        <p:txBody>
          <a:bodyPr/>
          <a:lstStyle/>
          <a:p>
            <a:pPr eaLnBrk="1" hangingPunct="1">
              <a:defRPr/>
            </a:pPr>
            <a:r>
              <a:rPr lang="es-AR" sz="3600" dirty="0"/>
              <a:t>HTML 5</a:t>
            </a:r>
          </a:p>
          <a:p>
            <a:pPr eaLnBrk="1" hangingPunct="1">
              <a:defRPr/>
            </a:pPr>
            <a:r>
              <a:rPr lang="es-ES" sz="3600" dirty="0"/>
              <a:t>JavaScript</a:t>
            </a:r>
            <a:endParaRPr lang="es-AR" sz="3600" dirty="0"/>
          </a:p>
          <a:p>
            <a:pPr eaLnBrk="1" hangingPunct="1">
              <a:defRPr/>
            </a:pPr>
            <a:r>
              <a:rPr lang="es-AR" sz="3600" dirty="0">
                <a:solidFill>
                  <a:schemeClr val="accent1"/>
                </a:solidFill>
              </a:rPr>
              <a:t>CSS</a:t>
            </a:r>
            <a:endParaRPr lang="es-AR" sz="3600" dirty="0">
              <a:solidFill>
                <a:schemeClr val="accent1"/>
              </a:solidFill>
            </a:endParaRPr>
          </a:p>
        </p:txBody>
      </p:sp>
    </p:spTree>
    <p:extLst>
      <p:ext uri="{BB962C8B-B14F-4D97-AF65-F5344CB8AC3E}">
        <p14:creationId xmlns:p14="http://schemas.microsoft.com/office/powerpoint/2010/main" val="2012926849"/>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381000" y="228600"/>
            <a:ext cx="8763000" cy="757238"/>
          </a:xfrm>
        </p:spPr>
        <p:txBody>
          <a:bodyPr/>
          <a:lstStyle/>
          <a:p>
            <a:pPr eaLnBrk="1" hangingPunct="1">
              <a:defRPr/>
            </a:pPr>
            <a:r>
              <a:rPr lang="en-US" dirty="0" smtClean="0"/>
              <a:t>CSS – Cascading Style Sheet</a:t>
            </a:r>
            <a:endParaRPr lang="en-US" sz="2800" dirty="0" smtClean="0"/>
          </a:p>
        </p:txBody>
      </p:sp>
      <p:sp>
        <p:nvSpPr>
          <p:cNvPr id="1101827" name="Rectangle 3"/>
          <p:cNvSpPr>
            <a:spLocks noGrp="1" noChangeArrowheads="1"/>
          </p:cNvSpPr>
          <p:nvPr>
            <p:ph type="body" idx="1"/>
          </p:nvPr>
        </p:nvSpPr>
        <p:spPr>
          <a:xfrm>
            <a:off x="374650" y="1498600"/>
            <a:ext cx="8769350" cy="5070475"/>
          </a:xfrm>
          <a:effectLst>
            <a:outerShdw dist="12700" algn="ctr" rotWithShape="0">
              <a:schemeClr val="bg2">
                <a:alpha val="50000"/>
              </a:schemeClr>
            </a:outerShdw>
          </a:effectLst>
        </p:spPr>
        <p:txBody>
          <a:bodyPr lIns="91354" tIns="45678" rIns="91354" bIns="45678"/>
          <a:lstStyle/>
          <a:p>
            <a:pPr>
              <a:defRPr/>
            </a:pPr>
            <a:r>
              <a:rPr lang="es-AR" sz="2800" dirty="0" smtClean="0"/>
              <a:t>Las hojas de estilo en cascada (CSS) son un lenguaje formal usado para definir la presentación estética de un documento estructurado y escrito en HTML. </a:t>
            </a:r>
          </a:p>
          <a:p>
            <a:pPr>
              <a:defRPr/>
            </a:pPr>
            <a:endParaRPr lang="es-AR" sz="2200" dirty="0" smtClean="0"/>
          </a:p>
          <a:p>
            <a:pPr>
              <a:defRPr/>
            </a:pPr>
            <a:r>
              <a:rPr lang="es-AR" sz="2800" dirty="0" smtClean="0"/>
              <a:t>La idea que se encuentra detrás del desarrollo de CSS es separar la </a:t>
            </a:r>
            <a:r>
              <a:rPr lang="es-AR" sz="2800" b="1" dirty="0" smtClean="0"/>
              <a:t>estructura y el contenido</a:t>
            </a:r>
            <a:r>
              <a:rPr lang="es-AR" sz="2800" dirty="0" smtClean="0"/>
              <a:t> de la </a:t>
            </a:r>
            <a:r>
              <a:rPr lang="es-AR" sz="2800" b="1" dirty="0" smtClean="0"/>
              <a:t>presentación estética</a:t>
            </a:r>
            <a:r>
              <a:rPr lang="es-AR" sz="2800" dirty="0" smtClean="0"/>
              <a:t> en un documento.</a:t>
            </a:r>
          </a:p>
          <a:p>
            <a:pPr>
              <a:defRPr/>
            </a:pPr>
            <a:endParaRPr lang="es-AR" sz="2200" dirty="0" smtClean="0"/>
          </a:p>
          <a:p>
            <a:pPr>
              <a:defRPr/>
            </a:pPr>
            <a:r>
              <a:rPr lang="es-AR" sz="2800" dirty="0" smtClean="0"/>
              <a:t>Esto permite un control mayor del documento y sus atributos convirtiendo al HTML en un documento muy versátil y liviano.</a:t>
            </a:r>
            <a:endParaRPr lang="es-AR" sz="2800" dirty="0"/>
          </a:p>
        </p:txBody>
      </p:sp>
    </p:spTree>
    <p:extLst>
      <p:ext uri="{BB962C8B-B14F-4D97-AF65-F5344CB8AC3E}">
        <p14:creationId xmlns:p14="http://schemas.microsoft.com/office/powerpoint/2010/main" val="4265824158"/>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¿Dónde Definir el Estilo?</a:t>
            </a:r>
            <a:endParaRPr lang="es-AR" dirty="0"/>
          </a:p>
        </p:txBody>
      </p:sp>
      <p:sp>
        <p:nvSpPr>
          <p:cNvPr id="3" name="2 Marcador de contenido"/>
          <p:cNvSpPr>
            <a:spLocks noGrp="1"/>
          </p:cNvSpPr>
          <p:nvPr>
            <p:ph idx="1"/>
          </p:nvPr>
        </p:nvSpPr>
        <p:spPr>
          <a:xfrm>
            <a:off x="381000" y="1285875"/>
            <a:ext cx="8763000" cy="1966913"/>
          </a:xfrm>
        </p:spPr>
        <p:txBody>
          <a:bodyPr/>
          <a:lstStyle/>
          <a:p>
            <a:pPr>
              <a:defRPr/>
            </a:pPr>
            <a:r>
              <a:rPr lang="es-ES" sz="2800" dirty="0" smtClean="0"/>
              <a:t>Se agrega en el atributo </a:t>
            </a:r>
            <a:r>
              <a:rPr lang="es-ES" sz="2800" b="1" i="1" dirty="0" err="1" smtClean="0"/>
              <a:t>style</a:t>
            </a:r>
            <a:r>
              <a:rPr lang="es-ES" sz="2800" b="1" i="1" dirty="0" smtClean="0"/>
              <a:t> </a:t>
            </a:r>
            <a:r>
              <a:rPr lang="es-ES" sz="2800" dirty="0" smtClean="0"/>
              <a:t>de un elemento .</a:t>
            </a:r>
          </a:p>
          <a:p>
            <a:pPr>
              <a:buFont typeface="Wingdings" pitchFamily="2" charset="2"/>
              <a:buNone/>
              <a:defRPr/>
            </a:pPr>
            <a:endParaRPr lang="es-ES" sz="2800" dirty="0" smtClean="0"/>
          </a:p>
          <a:p>
            <a:pPr>
              <a:defRPr/>
            </a:pPr>
            <a:endParaRPr lang="es-ES" sz="2800" dirty="0" smtClean="0"/>
          </a:p>
          <a:p>
            <a:pPr>
              <a:defRPr/>
            </a:pPr>
            <a:r>
              <a:rPr lang="es-ES" sz="2800" dirty="0" smtClean="0"/>
              <a:t>En el </a:t>
            </a:r>
            <a:r>
              <a:rPr lang="es-ES" sz="2800" dirty="0" err="1" smtClean="0"/>
              <a:t>tag</a:t>
            </a:r>
            <a:r>
              <a:rPr lang="es-ES" sz="2800" dirty="0" smtClean="0"/>
              <a:t> </a:t>
            </a:r>
            <a:r>
              <a:rPr lang="es-ES" sz="2800" b="1" i="1" dirty="0" smtClean="0"/>
              <a:t>&lt;</a:t>
            </a:r>
            <a:r>
              <a:rPr lang="es-ES" sz="2800" b="1" i="1" dirty="0" err="1" smtClean="0"/>
              <a:t>style</a:t>
            </a:r>
            <a:r>
              <a:rPr lang="es-ES" sz="2800" dirty="0" smtClean="0"/>
              <a:t>&gt; dentro del encabezado. </a:t>
            </a:r>
          </a:p>
        </p:txBody>
      </p:sp>
      <p:sp>
        <p:nvSpPr>
          <p:cNvPr id="4" name="Rectangle 5"/>
          <p:cNvSpPr>
            <a:spLocks noChangeArrowheads="1"/>
          </p:cNvSpPr>
          <p:nvPr/>
        </p:nvSpPr>
        <p:spPr bwMode="auto">
          <a:xfrm>
            <a:off x="428625" y="1928813"/>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color:red</a:t>
            </a:r>
            <a:r>
              <a:rPr lang="en-US" sz="2200" dirty="0">
                <a:solidFill>
                  <a:srgbClr val="0000FF"/>
                </a:solidFill>
                <a:latin typeface="Arial Narrow" pitchFamily="34" charset="0"/>
                <a:ea typeface="Times New Roman" pitchFamily="18" charset="0"/>
                <a:cs typeface="Courier New" pitchFamily="49" charset="0"/>
              </a:rPr>
              <a:t>; font-size:10pt;” &gt;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5"/>
          <p:cNvSpPr>
            <a:spLocks noChangeArrowheads="1"/>
          </p:cNvSpPr>
          <p:nvPr/>
        </p:nvSpPr>
        <p:spPr bwMode="auto">
          <a:xfrm>
            <a:off x="428625" y="342900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body{ </a:t>
            </a:r>
            <a:r>
              <a:rPr lang="en-US" sz="2200" dirty="0" err="1">
                <a:solidFill>
                  <a:schemeClr val="bg2"/>
                </a:solidFill>
                <a:latin typeface="Arial Narrow" pitchFamily="34" charset="0"/>
                <a:ea typeface="Times New Roman" pitchFamily="18" charset="0"/>
                <a:cs typeface="Courier New" pitchFamily="49" charset="0"/>
              </a:rPr>
              <a:t>background:black</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428625" y="542925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link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rel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stylesheet</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href</a:t>
            </a:r>
            <a:r>
              <a:rPr lang="en-US" sz="2200" dirty="0">
                <a:solidFill>
                  <a:srgbClr val="0000FF"/>
                </a:solidFill>
                <a:latin typeface="Arial Narrow" pitchFamily="34" charset="0"/>
                <a:ea typeface="Times New Roman" pitchFamily="18" charset="0"/>
                <a:cs typeface="Courier New" pitchFamily="49" charset="0"/>
              </a:rPr>
              <a:t>=“URL” /&gt;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428625" y="6072188"/>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@import </a:t>
            </a:r>
            <a:r>
              <a:rPr lang="en-US" sz="2200" dirty="0" err="1">
                <a:solidFill>
                  <a:schemeClr val="bg2"/>
                </a:solidFill>
                <a:latin typeface="Arial Narrow" pitchFamily="34" charset="0"/>
                <a:ea typeface="Times New Roman" pitchFamily="18" charset="0"/>
                <a:cs typeface="Courier New" pitchFamily="49" charset="0"/>
              </a:rPr>
              <a:t>url</a:t>
            </a:r>
            <a:r>
              <a:rPr lang="en-US" sz="2200" dirty="0">
                <a:solidFill>
                  <a:schemeClr val="bg2"/>
                </a:solidFill>
                <a:latin typeface="Arial Narrow" pitchFamily="34" charset="0"/>
                <a:ea typeface="Times New Roman" pitchFamily="18" charset="0"/>
                <a:cs typeface="Courier New" pitchFamily="49" charset="0"/>
              </a:rPr>
              <a:t>(URL);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2 Marcador de contenido"/>
          <p:cNvSpPr txBox="1">
            <a:spLocks/>
          </p:cNvSpPr>
          <p:nvPr/>
        </p:nvSpPr>
        <p:spPr bwMode="auto">
          <a:xfrm>
            <a:off x="398463" y="4098925"/>
            <a:ext cx="8745537" cy="1330325"/>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2"/>
              </a:buBlip>
              <a:defRPr/>
            </a:pPr>
            <a:r>
              <a:rPr lang="es-ES" sz="2800" b="0" kern="0" dirty="0">
                <a:effectLst>
                  <a:outerShdw blurRad="38100" dist="38100" dir="2700000" algn="tl">
                    <a:srgbClr val="000000"/>
                  </a:outerShdw>
                </a:effectLst>
                <a:latin typeface="+mn-lt"/>
              </a:rPr>
              <a:t>En un archivo con extensión </a:t>
            </a:r>
            <a:r>
              <a:rPr lang="es-ES" sz="2800" i="1" kern="0" dirty="0">
                <a:effectLst>
                  <a:outerShdw blurRad="38100" dist="38100" dir="2700000" algn="tl">
                    <a:srgbClr val="000000"/>
                  </a:outerShdw>
                </a:effectLst>
                <a:latin typeface="+mn-lt"/>
              </a:rPr>
              <a:t>.</a:t>
            </a:r>
            <a:r>
              <a:rPr lang="es-ES" sz="2800" i="1" kern="0" dirty="0" err="1">
                <a:effectLst>
                  <a:outerShdw blurRad="38100" dist="38100" dir="2700000" algn="tl">
                    <a:srgbClr val="000000"/>
                  </a:outerShdw>
                </a:effectLst>
                <a:latin typeface="+mn-lt"/>
              </a:rPr>
              <a:t>css</a:t>
            </a:r>
            <a:endParaRPr lang="es-ES" sz="2800" b="0" kern="0" dirty="0">
              <a:effectLst>
                <a:outerShdw blurRad="38100" dist="38100" dir="2700000" algn="tl">
                  <a:srgbClr val="000000"/>
                </a:outerShdw>
              </a:effectLst>
              <a:latin typeface="+mn-lt"/>
            </a:endParaRP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Utilizando el </a:t>
            </a:r>
            <a:r>
              <a:rPr lang="es-ES" sz="2400" b="0" kern="0" dirty="0" err="1">
                <a:effectLst>
                  <a:outerShdw blurRad="38100" dist="38100" dir="2700000" algn="tl">
                    <a:srgbClr val="000000"/>
                  </a:outerShdw>
                </a:effectLst>
                <a:latin typeface="+mn-lt"/>
              </a:rPr>
              <a:t>tag</a:t>
            </a:r>
            <a:r>
              <a:rPr lang="es-ES" sz="2400" b="0" kern="0" dirty="0">
                <a:effectLst>
                  <a:outerShdw blurRad="38100" dist="38100" dir="2700000" algn="tl">
                    <a:srgbClr val="000000"/>
                  </a:outerShdw>
                </a:effectLst>
                <a:latin typeface="+mn-lt"/>
              </a:rPr>
              <a:t> </a:t>
            </a:r>
            <a:r>
              <a:rPr lang="es-ES" sz="2400" i="1" kern="0" dirty="0">
                <a:effectLst>
                  <a:outerShdw blurRad="38100" dist="38100" dir="2700000" algn="tl">
                    <a:srgbClr val="000000"/>
                  </a:outerShdw>
                </a:effectLst>
                <a:latin typeface="+mn-lt"/>
              </a:rPr>
              <a:t>&lt;link&gt;</a:t>
            </a:r>
            <a:r>
              <a:rPr lang="es-ES" sz="2400" b="0" kern="0" dirty="0">
                <a:effectLst>
                  <a:outerShdw blurRad="38100" dist="38100" dir="2700000" algn="tl">
                    <a:srgbClr val="000000"/>
                  </a:outerShdw>
                </a:effectLst>
                <a:latin typeface="+mn-lt"/>
              </a:rPr>
              <a:t> para referenciar al archivo.</a:t>
            </a: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Invocándolo con el comando de CSS </a:t>
            </a:r>
            <a:r>
              <a:rPr lang="es-ES" sz="2400" i="1" kern="0" dirty="0">
                <a:effectLst>
                  <a:outerShdw blurRad="38100" dist="38100" dir="2700000" algn="tl">
                    <a:srgbClr val="000000"/>
                  </a:outerShdw>
                </a:effectLst>
                <a:latin typeface="+mn-lt"/>
              </a:rPr>
              <a:t>“@</a:t>
            </a:r>
            <a:r>
              <a:rPr lang="es-ES" sz="2400" i="1" kern="0" dirty="0" err="1">
                <a:effectLst>
                  <a:outerShdw blurRad="38100" dist="38100" dir="2700000" algn="tl">
                    <a:srgbClr val="000000"/>
                  </a:outerShdw>
                </a:effectLst>
                <a:latin typeface="+mn-lt"/>
              </a:rPr>
              <a:t>import</a:t>
            </a:r>
            <a:r>
              <a:rPr lang="es-ES" sz="2400" i="1" kern="0" dirty="0">
                <a:effectLst>
                  <a:outerShdw blurRad="38100" dist="38100" dir="2700000" algn="tl">
                    <a:srgbClr val="000000"/>
                  </a:outerShdw>
                </a:effectLst>
                <a:latin typeface="+mn-lt"/>
              </a:rPr>
              <a:t>...”.</a:t>
            </a:r>
          </a:p>
        </p:txBody>
      </p:sp>
    </p:spTree>
    <p:extLst>
      <p:ext uri="{BB962C8B-B14F-4D97-AF65-F5344CB8AC3E}">
        <p14:creationId xmlns:p14="http://schemas.microsoft.com/office/powerpoint/2010/main" val="3487678179"/>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304800" y="233363"/>
            <a:ext cx="8763000" cy="757237"/>
          </a:xfrm>
        </p:spPr>
        <p:txBody>
          <a:bodyPr/>
          <a:lstStyle/>
          <a:p>
            <a:pPr eaLnBrk="1" hangingPunct="1">
              <a:defRPr/>
            </a:pPr>
            <a:r>
              <a:rPr lang="en-US" dirty="0" smtClean="0"/>
              <a:t> </a:t>
            </a:r>
            <a:r>
              <a:rPr lang="es-AR" dirty="0" smtClean="0"/>
              <a:t>Agrupación de Reglas</a:t>
            </a:r>
          </a:p>
        </p:txBody>
      </p:sp>
      <p:sp>
        <p:nvSpPr>
          <p:cNvPr id="1107971" name="Rectangle 3"/>
          <p:cNvSpPr>
            <a:spLocks noGrp="1" noChangeArrowheads="1"/>
          </p:cNvSpPr>
          <p:nvPr>
            <p:ph type="body" idx="1"/>
          </p:nvPr>
        </p:nvSpPr>
        <p:spPr>
          <a:xfrm>
            <a:off x="374650" y="1295400"/>
            <a:ext cx="8388350" cy="479425"/>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Una misma declaración a varios selectores</a:t>
            </a:r>
            <a:endParaRPr lang="es-AR" sz="2800" dirty="0" smtClean="0">
              <a:solidFill>
                <a:schemeClr val="hlink"/>
              </a:solidFill>
            </a:endParaRPr>
          </a:p>
        </p:txBody>
      </p:sp>
      <p:sp>
        <p:nvSpPr>
          <p:cNvPr id="26628" name="Rectangle 5"/>
          <p:cNvSpPr>
            <a:spLocks noChangeArrowheads="1"/>
          </p:cNvSpPr>
          <p:nvPr/>
        </p:nvSpPr>
        <p:spPr bwMode="auto">
          <a:xfrm>
            <a:off x="1000125" y="200025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H1,H2,H3,H4 { color : black; }</a:t>
            </a:r>
            <a:endParaRPr lang="en-US" sz="2800">
              <a:solidFill>
                <a:srgbClr val="0000FF"/>
              </a:solidFill>
              <a:latin typeface="Courier New" pitchFamily="49" charset="0"/>
              <a:ea typeface="Times New Roman" pitchFamily="18" charset="0"/>
              <a:cs typeface="Courier New" pitchFamily="49" charset="0"/>
            </a:endParaRPr>
          </a:p>
        </p:txBody>
      </p:sp>
      <p:sp>
        <p:nvSpPr>
          <p:cNvPr id="5" name="Rectangle 3"/>
          <p:cNvSpPr txBox="1">
            <a:spLocks noChangeArrowheads="1"/>
          </p:cNvSpPr>
          <p:nvPr/>
        </p:nvSpPr>
        <p:spPr bwMode="auto">
          <a:xfrm>
            <a:off x="357188" y="2878138"/>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un solo selector</a:t>
            </a:r>
            <a:endParaRPr lang="es-AR" sz="2800" b="0" kern="0" dirty="0">
              <a:solidFill>
                <a:schemeClr val="hlink"/>
              </a:solidFill>
              <a:effectLst>
                <a:outerShdw blurRad="38100" dist="38100" dir="2700000" algn="tl">
                  <a:srgbClr val="000000"/>
                </a:outerShdw>
              </a:effectLst>
              <a:latin typeface="+mn-lt"/>
            </a:endParaRPr>
          </a:p>
        </p:txBody>
      </p:sp>
      <p:sp>
        <p:nvSpPr>
          <p:cNvPr id="26630" name="Rectangle 5"/>
          <p:cNvSpPr>
            <a:spLocks noChangeArrowheads="1"/>
          </p:cNvSpPr>
          <p:nvPr/>
        </p:nvSpPr>
        <p:spPr bwMode="auto">
          <a:xfrm>
            <a:off x="982663" y="357187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 {color:black; font-size:6pt;}</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3"/>
          <p:cNvSpPr txBox="1">
            <a:spLocks noChangeArrowheads="1"/>
          </p:cNvSpPr>
          <p:nvPr/>
        </p:nvSpPr>
        <p:spPr bwMode="auto">
          <a:xfrm>
            <a:off x="357188" y="4449763"/>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varios selectores</a:t>
            </a:r>
            <a:endParaRPr lang="es-AR" sz="2800" b="0" kern="0" dirty="0">
              <a:solidFill>
                <a:schemeClr val="hlink"/>
              </a:solidFill>
              <a:effectLst>
                <a:outerShdw blurRad="38100" dist="38100" dir="2700000" algn="tl">
                  <a:srgbClr val="000000"/>
                </a:outerShdw>
              </a:effectLst>
              <a:latin typeface="+mn-lt"/>
            </a:endParaRPr>
          </a:p>
        </p:txBody>
      </p:sp>
      <p:sp>
        <p:nvSpPr>
          <p:cNvPr id="26632" name="Rectangle 5"/>
          <p:cNvSpPr>
            <a:spLocks noChangeArrowheads="1"/>
          </p:cNvSpPr>
          <p:nvPr/>
        </p:nvSpPr>
        <p:spPr bwMode="auto">
          <a:xfrm>
            <a:off x="982663" y="5143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 {color:black; font-size:6pt;}</a:t>
            </a:r>
            <a:endParaRPr lang="en-US" sz="2800">
              <a:solidFill>
                <a:srgbClr val="0000FF"/>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val="2253369504"/>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Clases</a:t>
            </a:r>
          </a:p>
        </p:txBody>
      </p:sp>
      <p:sp>
        <p:nvSpPr>
          <p:cNvPr id="1110019"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Utilizando el atributo </a:t>
            </a:r>
            <a:r>
              <a:rPr lang="es-ES" sz="2800" b="1" i="1" dirty="0" err="1" smtClean="0"/>
              <a:t>class</a:t>
            </a:r>
            <a:r>
              <a:rPr lang="es-ES" sz="2800" b="1" i="1" dirty="0" smtClean="0"/>
              <a:t> </a:t>
            </a:r>
            <a:r>
              <a:rPr lang="es-ES" sz="2800" dirty="0" smtClean="0"/>
              <a:t>se puede crear un sub-selector.</a:t>
            </a:r>
            <a:endParaRPr lang="es-AR" sz="2800" dirty="0" smtClean="0"/>
          </a:p>
        </p:txBody>
      </p:sp>
      <p:sp>
        <p:nvSpPr>
          <p:cNvPr id="28676" name="Rectangle 5"/>
          <p:cNvSpPr>
            <a:spLocks noChangeArrowheads="1"/>
          </p:cNvSpPr>
          <p:nvPr/>
        </p:nvSpPr>
        <p:spPr bwMode="auto">
          <a:xfrm>
            <a:off x="1000125" y="21431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 { color : red; }</a:t>
            </a:r>
            <a:endParaRPr lang="en-US" sz="2800">
              <a:solidFill>
                <a:srgbClr val="0000FF"/>
              </a:solidFill>
              <a:latin typeface="Courier New" pitchFamily="49" charset="0"/>
              <a:ea typeface="Times New Roman" pitchFamily="18" charset="0"/>
              <a:cs typeface="Courier New" pitchFamily="49" charset="0"/>
            </a:endParaRPr>
          </a:p>
        </p:txBody>
      </p:sp>
      <p:sp>
        <p:nvSpPr>
          <p:cNvPr id="28677" name="Rectangle 5"/>
          <p:cNvSpPr>
            <a:spLocks noChangeArrowheads="1"/>
          </p:cNvSpPr>
          <p:nvPr/>
        </p:nvSpPr>
        <p:spPr bwMode="auto">
          <a:xfrm>
            <a:off x="1000125" y="2714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P.negrita { font-weight : bold; }</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1000125" y="4000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negrita</a:t>
            </a:r>
            <a:r>
              <a:rPr lang="en-US" sz="2200" dirty="0">
                <a:solidFill>
                  <a:srgbClr val="0000FF"/>
                </a:solidFill>
                <a:latin typeface="Arial Narrow" pitchFamily="34" charset="0"/>
                <a:ea typeface="Times New Roman" pitchFamily="18" charset="0"/>
                <a:cs typeface="Courier New" pitchFamily="49" charset="0"/>
              </a:rPr>
              <a:t>” &gt; </a:t>
            </a:r>
            <a:r>
              <a:rPr lang="en-US" sz="2200" dirty="0" err="1">
                <a:solidFill>
                  <a:srgbClr val="FF0000"/>
                </a:solidFill>
                <a:latin typeface="Arial Narrow" pitchFamily="34" charset="0"/>
                <a:ea typeface="Times New Roman" pitchFamily="18" charset="0"/>
                <a:cs typeface="Courier New" pitchFamily="49" charset="0"/>
              </a:rPr>
              <a:t>Párrafo</a:t>
            </a:r>
            <a:r>
              <a:rPr lang="en-US" sz="2200" dirty="0">
                <a:solidFill>
                  <a:srgbClr val="FF0000"/>
                </a:solidFill>
                <a:latin typeface="Arial Narrow" pitchFamily="34" charset="0"/>
                <a:ea typeface="Times New Roman" pitchFamily="18" charset="0"/>
                <a:cs typeface="Courier New" pitchFamily="49" charset="0"/>
              </a:rPr>
              <a:t> en </a:t>
            </a:r>
            <a:r>
              <a:rPr lang="en-US" sz="2200" dirty="0" err="1">
                <a:solidFill>
                  <a:srgbClr val="FF0000"/>
                </a:solidFill>
                <a:latin typeface="Arial Narrow" pitchFamily="34" charset="0"/>
                <a:ea typeface="Times New Roman" pitchFamily="18" charset="0"/>
                <a:cs typeface="Courier New" pitchFamily="49" charset="0"/>
              </a:rPr>
              <a:t>negrita</a:t>
            </a:r>
            <a:r>
              <a:rPr lang="en-US" sz="2200" dirty="0">
                <a:solidFill>
                  <a:srgbClr val="FF0000"/>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1000125" y="34290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b="0" dirty="0">
                <a:solidFill>
                  <a:srgbClr val="FF0000"/>
                </a:solidFill>
                <a:latin typeface="Arial Narrow" pitchFamily="34" charset="0"/>
                <a:ea typeface="Times New Roman" pitchFamily="18" charset="0"/>
                <a:cs typeface="Courier New" pitchFamily="49" charset="0"/>
              </a:rPr>
              <a:t>Párrafo en color rojo</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Rectangle 3"/>
          <p:cNvSpPr txBox="1">
            <a:spLocks noChangeArrowheads="1"/>
          </p:cNvSpPr>
          <p:nvPr/>
        </p:nvSpPr>
        <p:spPr bwMode="auto">
          <a:xfrm>
            <a:off x="398463" y="4632325"/>
            <a:ext cx="8745537" cy="868363"/>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También se puede definir una clase genérica para varios selectores.</a:t>
            </a:r>
            <a:endParaRPr lang="es-AR" sz="2800" b="0" kern="0" dirty="0">
              <a:effectLst>
                <a:outerShdw blurRad="38100" dist="38100" dir="2700000" algn="tl">
                  <a:srgbClr val="000000"/>
                </a:outerShdw>
              </a:effectLst>
              <a:latin typeface="+mn-lt"/>
            </a:endParaRPr>
          </a:p>
        </p:txBody>
      </p:sp>
      <p:sp>
        <p:nvSpPr>
          <p:cNvPr id="28681" name="Rectangle 5"/>
          <p:cNvSpPr>
            <a:spLocks noChangeArrowheads="1"/>
          </p:cNvSpPr>
          <p:nvPr/>
        </p:nvSpPr>
        <p:spPr bwMode="auto">
          <a:xfrm>
            <a:off x="1000125" y="5500688"/>
            <a:ext cx="7572375"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.cursiva { font-style : italic; }</a:t>
            </a:r>
            <a:endParaRPr lang="en-US" sz="2800">
              <a:solidFill>
                <a:srgbClr val="0000FF"/>
              </a:solidFill>
              <a:latin typeface="Courier New" pitchFamily="49" charset="0"/>
              <a:ea typeface="Times New Roman" pitchFamily="18" charset="0"/>
              <a:cs typeface="Courier New" pitchFamily="49" charset="0"/>
            </a:endParaRPr>
          </a:p>
        </p:txBody>
      </p:sp>
      <p:sp>
        <p:nvSpPr>
          <p:cNvPr id="11" name="Rectangle 5"/>
          <p:cNvSpPr>
            <a:spLocks noChangeArrowheads="1"/>
          </p:cNvSpPr>
          <p:nvPr/>
        </p:nvSpPr>
        <p:spPr bwMode="auto">
          <a:xfrm>
            <a:off x="1000125" y="6143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cursiva</a:t>
            </a:r>
            <a:r>
              <a:rPr lang="en-US" sz="2200" dirty="0">
                <a:solidFill>
                  <a:srgbClr val="0000FF"/>
                </a:solidFill>
                <a:latin typeface="Arial Narrow" pitchFamily="34" charset="0"/>
                <a:ea typeface="Times New Roman" pitchFamily="18" charset="0"/>
                <a:cs typeface="Courier New" pitchFamily="49" charset="0"/>
              </a:rPr>
              <a:t>” &gt;</a:t>
            </a:r>
            <a:r>
              <a:rPr lang="en-US" sz="2200" i="1" dirty="0">
                <a:solidFill>
                  <a:srgbClr val="0000FF"/>
                </a:solidFill>
                <a:latin typeface="Arial Narrow" pitchFamily="34" charset="0"/>
                <a:ea typeface="Times New Roman" pitchFamily="18" charset="0"/>
                <a:cs typeface="Courier New" pitchFamily="49" charset="0"/>
              </a:rPr>
              <a:t> </a:t>
            </a:r>
            <a:r>
              <a:rPr lang="es-AR" sz="2200" b="0" i="1" dirty="0">
                <a:solidFill>
                  <a:schemeClr val="bg2"/>
                </a:solidFill>
                <a:latin typeface="Arial Narrow" pitchFamily="34" charset="0"/>
                <a:ea typeface="Times New Roman" pitchFamily="18" charset="0"/>
                <a:cs typeface="Courier New" pitchFamily="49" charset="0"/>
              </a:rPr>
              <a:t>Texto en cursiva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val="2902795646"/>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Estilos para un botón </a:t>
            </a:r>
            <a:endParaRPr lang="es-AR" dirty="0" smtClean="0"/>
          </a:p>
        </p:txBody>
      </p:sp>
      <p:sp>
        <p:nvSpPr>
          <p:cNvPr id="3" name="Rectángulo 2"/>
          <p:cNvSpPr/>
          <p:nvPr/>
        </p:nvSpPr>
        <p:spPr>
          <a:xfrm>
            <a:off x="539552" y="1412776"/>
            <a:ext cx="8784976" cy="5509200"/>
          </a:xfrm>
          <a:prstGeom prst="rect">
            <a:avLst/>
          </a:prstGeom>
        </p:spPr>
        <p:txBody>
          <a:bodyPr wrap="square">
            <a:spAutoFit/>
          </a:bodyPr>
          <a:lstStyle/>
          <a:p>
            <a:r>
              <a:rPr lang="es-ES" dirty="0">
                <a:solidFill>
                  <a:srgbClr val="D7BA7D"/>
                </a:solidFill>
                <a:latin typeface="Consolas" panose="020B0609020204030204" pitchFamily="49" charset="0"/>
              </a:rPr>
              <a:t>.</a:t>
            </a:r>
            <a:r>
              <a:rPr lang="es-ES" dirty="0" err="1">
                <a:solidFill>
                  <a:srgbClr val="D7BA7D"/>
                </a:solidFill>
                <a:latin typeface="Consolas" panose="020B0609020204030204" pitchFamily="49" charset="0"/>
              </a:rPr>
              <a:t>button</a:t>
            </a:r>
            <a:r>
              <a:rPr lang="es-ES" dirty="0">
                <a:solidFill>
                  <a:srgbClr val="D4D4D4"/>
                </a:solidFill>
                <a:latin typeface="Consolas" panose="020B0609020204030204" pitchFamily="49" charset="0"/>
              </a:rPr>
              <a:t> {</a:t>
            </a:r>
          </a:p>
          <a:p>
            <a:r>
              <a:rPr lang="es-ES" dirty="0" err="1">
                <a:solidFill>
                  <a:srgbClr val="9CDCFE"/>
                </a:solidFill>
                <a:latin typeface="Consolas" panose="020B0609020204030204" pitchFamily="49" charset="0"/>
              </a:rPr>
              <a:t>background</a:t>
            </a:r>
            <a:r>
              <a:rPr lang="es-ES" dirty="0">
                <a:solidFill>
                  <a:srgbClr val="9CDCFE"/>
                </a:solidFill>
                <a:latin typeface="Consolas" panose="020B0609020204030204" pitchFamily="49" charset="0"/>
              </a:rPr>
              <a:t>-color</a:t>
            </a:r>
            <a:r>
              <a:rPr lang="es-ES" dirty="0">
                <a:solidFill>
                  <a:srgbClr val="D4D4D4"/>
                </a:solidFill>
                <a:latin typeface="Consolas" panose="020B0609020204030204" pitchFamily="49" charset="0"/>
              </a:rPr>
              <a:t>: </a:t>
            </a:r>
            <a:r>
              <a:rPr lang="es-ES" dirty="0">
                <a:latin typeface="Consolas" panose="020B0609020204030204" pitchFamily="49" charset="0"/>
              </a:rPr>
              <a:t>#4CAF50</a:t>
            </a:r>
            <a:r>
              <a:rPr lang="es-ES" dirty="0">
                <a:solidFill>
                  <a:srgbClr val="D4D4D4"/>
                </a:solidFill>
                <a:latin typeface="Consolas" panose="020B0609020204030204" pitchFamily="49" charset="0"/>
              </a:rPr>
              <a:t>;</a:t>
            </a:r>
          </a:p>
          <a:p>
            <a:r>
              <a:rPr lang="es-ES" dirty="0" err="1">
                <a:solidFill>
                  <a:srgbClr val="9CDCFE"/>
                </a:solidFill>
                <a:latin typeface="Consolas" panose="020B0609020204030204" pitchFamily="49" charset="0"/>
              </a:rPr>
              <a:t>border</a:t>
            </a:r>
            <a:r>
              <a:rPr lang="es-ES" dirty="0">
                <a:solidFill>
                  <a:srgbClr val="D4D4D4"/>
                </a:solidFill>
                <a:latin typeface="Consolas" panose="020B0609020204030204" pitchFamily="49" charset="0"/>
              </a:rPr>
              <a:t>: </a:t>
            </a:r>
            <a:r>
              <a:rPr lang="es-ES" dirty="0" err="1">
                <a:latin typeface="Consolas" panose="020B0609020204030204" pitchFamily="49" charset="0"/>
              </a:rPr>
              <a:t>none</a:t>
            </a:r>
            <a:r>
              <a:rPr lang="es-ES" dirty="0">
                <a:solidFill>
                  <a:srgbClr val="D4D4D4"/>
                </a:solidFill>
                <a:latin typeface="Consolas" panose="020B0609020204030204" pitchFamily="49" charset="0"/>
              </a:rPr>
              <a:t>;</a:t>
            </a:r>
          </a:p>
          <a:p>
            <a:r>
              <a:rPr lang="es-ES" dirty="0">
                <a:solidFill>
                  <a:srgbClr val="9CDCFE"/>
                </a:solidFill>
                <a:latin typeface="Consolas" panose="020B0609020204030204" pitchFamily="49" charset="0"/>
              </a:rPr>
              <a:t>color</a:t>
            </a:r>
            <a:r>
              <a:rPr lang="es-ES" dirty="0">
                <a:solidFill>
                  <a:srgbClr val="D4D4D4"/>
                </a:solidFill>
                <a:latin typeface="Consolas" panose="020B0609020204030204" pitchFamily="49" charset="0"/>
              </a:rPr>
              <a:t>: </a:t>
            </a:r>
            <a:r>
              <a:rPr lang="es-ES" dirty="0" err="1">
                <a:latin typeface="Consolas" panose="020B0609020204030204" pitchFamily="49" charset="0"/>
              </a:rPr>
              <a:t>white</a:t>
            </a:r>
            <a:r>
              <a:rPr lang="es-ES" dirty="0">
                <a:solidFill>
                  <a:srgbClr val="D4D4D4"/>
                </a:solidFill>
                <a:latin typeface="Consolas" panose="020B0609020204030204" pitchFamily="49" charset="0"/>
              </a:rPr>
              <a:t>;</a:t>
            </a:r>
          </a:p>
          <a:p>
            <a:r>
              <a:rPr lang="es-ES" dirty="0" err="1">
                <a:solidFill>
                  <a:srgbClr val="9CDCFE"/>
                </a:solidFill>
                <a:latin typeface="Consolas" panose="020B0609020204030204" pitchFamily="49" charset="0"/>
              </a:rPr>
              <a:t>padding</a:t>
            </a:r>
            <a:r>
              <a:rPr lang="es-ES" dirty="0">
                <a:solidFill>
                  <a:srgbClr val="D4D4D4"/>
                </a:solidFill>
                <a:latin typeface="Consolas" panose="020B0609020204030204" pitchFamily="49" charset="0"/>
              </a:rPr>
              <a:t>: </a:t>
            </a:r>
            <a:r>
              <a:rPr lang="es-ES" dirty="0">
                <a:latin typeface="Consolas" panose="020B0609020204030204" pitchFamily="49" charset="0"/>
              </a:rPr>
              <a:t>15px 32px</a:t>
            </a:r>
            <a:r>
              <a:rPr lang="es-ES" dirty="0">
                <a:solidFill>
                  <a:srgbClr val="D4D4D4"/>
                </a:solidFill>
                <a:latin typeface="Consolas" panose="020B0609020204030204" pitchFamily="49" charset="0"/>
              </a:rPr>
              <a:t>;</a:t>
            </a:r>
          </a:p>
          <a:p>
            <a:r>
              <a:rPr lang="es-ES" dirty="0" err="1">
                <a:solidFill>
                  <a:srgbClr val="9CDCFE"/>
                </a:solidFill>
                <a:latin typeface="Consolas" panose="020B0609020204030204" pitchFamily="49" charset="0"/>
              </a:rPr>
              <a:t>text-align</a:t>
            </a:r>
            <a:r>
              <a:rPr lang="es-ES" dirty="0">
                <a:solidFill>
                  <a:srgbClr val="D4D4D4"/>
                </a:solidFill>
                <a:latin typeface="Consolas" panose="020B0609020204030204" pitchFamily="49" charset="0"/>
              </a:rPr>
              <a:t>: </a:t>
            </a:r>
            <a:r>
              <a:rPr lang="es-ES" dirty="0">
                <a:latin typeface="Consolas" panose="020B0609020204030204" pitchFamily="49" charset="0"/>
              </a:rPr>
              <a:t>center</a:t>
            </a:r>
            <a:r>
              <a:rPr lang="es-ES" dirty="0" smtClean="0">
                <a:solidFill>
                  <a:srgbClr val="D4D4D4"/>
                </a:solidFill>
                <a:latin typeface="Consolas" panose="020B0609020204030204" pitchFamily="49" charset="0"/>
              </a:rPr>
              <a:t>; </a:t>
            </a:r>
          </a:p>
          <a:p>
            <a:r>
              <a:rPr lang="es-ES" dirty="0" err="1" smtClean="0">
                <a:solidFill>
                  <a:srgbClr val="9CDCFE"/>
                </a:solidFill>
                <a:latin typeface="Consolas" panose="020B0609020204030204" pitchFamily="49" charset="0"/>
              </a:rPr>
              <a:t>font-size</a:t>
            </a:r>
            <a:r>
              <a:rPr lang="es-ES" dirty="0">
                <a:solidFill>
                  <a:srgbClr val="D4D4D4"/>
                </a:solidFill>
                <a:latin typeface="Consolas" panose="020B0609020204030204" pitchFamily="49" charset="0"/>
              </a:rPr>
              <a:t>: </a:t>
            </a:r>
            <a:r>
              <a:rPr lang="es-ES" dirty="0">
                <a:latin typeface="Consolas" panose="020B0609020204030204" pitchFamily="49" charset="0"/>
              </a:rPr>
              <a:t>16px;</a:t>
            </a:r>
          </a:p>
          <a:p>
            <a:r>
              <a:rPr lang="es-ES" dirty="0" err="1">
                <a:solidFill>
                  <a:srgbClr val="9CDCFE"/>
                </a:solidFill>
                <a:latin typeface="Consolas" panose="020B0609020204030204" pitchFamily="49" charset="0"/>
              </a:rPr>
              <a:t>margin</a:t>
            </a:r>
            <a:r>
              <a:rPr lang="es-ES" dirty="0">
                <a:solidFill>
                  <a:srgbClr val="D4D4D4"/>
                </a:solidFill>
                <a:latin typeface="Consolas" panose="020B0609020204030204" pitchFamily="49" charset="0"/>
              </a:rPr>
              <a:t>: </a:t>
            </a:r>
            <a:r>
              <a:rPr lang="es-ES" dirty="0">
                <a:latin typeface="Consolas" panose="020B0609020204030204" pitchFamily="49" charset="0"/>
              </a:rPr>
              <a:t>4px 2px;</a:t>
            </a:r>
          </a:p>
          <a:p>
            <a:r>
              <a:rPr lang="es-ES" dirty="0">
                <a:solidFill>
                  <a:srgbClr val="9CDCFE"/>
                </a:solidFill>
                <a:latin typeface="Consolas" panose="020B0609020204030204" pitchFamily="49" charset="0"/>
              </a:rPr>
              <a:t>cursor</a:t>
            </a:r>
            <a:r>
              <a:rPr lang="es-ES" dirty="0">
                <a:solidFill>
                  <a:srgbClr val="D4D4D4"/>
                </a:solidFill>
                <a:latin typeface="Consolas" panose="020B0609020204030204" pitchFamily="49" charset="0"/>
              </a:rPr>
              <a:t>: </a:t>
            </a:r>
            <a:r>
              <a:rPr lang="es-ES" dirty="0">
                <a:latin typeface="Consolas" panose="020B0609020204030204" pitchFamily="49" charset="0"/>
              </a:rPr>
              <a:t>pointer</a:t>
            </a:r>
            <a:r>
              <a:rPr lang="es-ES" dirty="0" smtClean="0">
                <a:latin typeface="Consolas" panose="020B0609020204030204" pitchFamily="49" charset="0"/>
              </a:rPr>
              <a:t>;</a:t>
            </a:r>
          </a:p>
          <a:p>
            <a:r>
              <a:rPr lang="es-ES" dirty="0">
                <a:solidFill>
                  <a:srgbClr val="9CDCFE"/>
                </a:solidFill>
                <a:latin typeface="Consolas" panose="020B0609020204030204" pitchFamily="49" charset="0"/>
              </a:rPr>
              <a:t>border-radius</a:t>
            </a:r>
            <a:r>
              <a:rPr lang="es-ES" b="0" dirty="0"/>
              <a:t>:</a:t>
            </a:r>
            <a:r>
              <a:rPr lang="es-ES" dirty="0">
                <a:latin typeface="Consolas" panose="020B0609020204030204" pitchFamily="49" charset="0"/>
              </a:rPr>
              <a:t>5px</a:t>
            </a:r>
            <a:r>
              <a:rPr lang="es-ES" b="0" dirty="0" smtClean="0"/>
              <a:t>;</a:t>
            </a:r>
            <a:endParaRPr lang="es-ES" dirty="0">
              <a:latin typeface="Consolas" panose="020B0609020204030204" pitchFamily="49" charset="0"/>
            </a:endParaRPr>
          </a:p>
          <a:p>
            <a:r>
              <a:rPr lang="es-ES" dirty="0">
                <a:solidFill>
                  <a:srgbClr val="D4D4D4"/>
                </a:solidFill>
                <a:latin typeface="Consolas" panose="020B0609020204030204" pitchFamily="49" charset="0"/>
              </a:rPr>
              <a:t>}</a:t>
            </a:r>
            <a:endParaRPr lang="es-ES"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01020649"/>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1668149"/>
          </a:xfrm>
        </p:spPr>
        <p:txBody>
          <a:bodyPr/>
          <a:lstStyle/>
          <a:p>
            <a:pPr eaLnBrk="1" hangingPunct="1">
              <a:defRPr/>
            </a:pPr>
            <a:r>
              <a:rPr lang="es-AR" dirty="0" smtClean="0"/>
              <a:t>HTML 5</a:t>
            </a:r>
            <a:endParaRPr lang="es-AR" dirty="0" smtClean="0"/>
          </a:p>
          <a:p>
            <a:pPr eaLnBrk="1" hangingPunct="1">
              <a:defRPr/>
            </a:pPr>
            <a:r>
              <a:rPr lang="es-ES" dirty="0" smtClean="0"/>
              <a:t>JavaScript</a:t>
            </a:r>
            <a:endParaRPr lang="es-AR" dirty="0" smtClean="0"/>
          </a:p>
          <a:p>
            <a:pPr eaLnBrk="1" hangingPunct="1">
              <a:defRPr/>
            </a:pPr>
            <a:r>
              <a:rPr lang="es-AR" dirty="0" smtClean="0"/>
              <a:t>CSS</a:t>
            </a:r>
            <a:endParaRPr lang="es-AR"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714589"/>
          </a:xfrm>
        </p:spPr>
        <p:txBody>
          <a:bodyPr/>
          <a:lstStyle/>
          <a:p>
            <a:pPr eaLnBrk="1" hangingPunct="1">
              <a:defRPr/>
            </a:pPr>
            <a:r>
              <a:rPr lang="es-AR" sz="3600" dirty="0"/>
              <a:t>HTML 5</a:t>
            </a:r>
          </a:p>
          <a:p>
            <a:pPr lvl="1" eaLnBrk="1" hangingPunct="1">
              <a:defRPr/>
            </a:pPr>
            <a:r>
              <a:rPr lang="es-ES" dirty="0" smtClean="0">
                <a:solidFill>
                  <a:schemeClr val="accent1"/>
                </a:solidFill>
              </a:rPr>
              <a:t>Formularios</a:t>
            </a:r>
            <a:endParaRPr lang="es-ES" dirty="0" smtClean="0">
              <a:solidFill>
                <a:schemeClr val="accent1"/>
              </a:solidFill>
            </a:endParaRPr>
          </a:p>
          <a:p>
            <a:pPr lvl="1" eaLnBrk="1" hangingPunct="1">
              <a:defRPr/>
            </a:pPr>
            <a:r>
              <a:rPr lang="es-ES" dirty="0" smtClean="0"/>
              <a:t>Estructura</a:t>
            </a:r>
            <a:endParaRPr lang="es-ES" dirty="0" smtClean="0"/>
          </a:p>
          <a:p>
            <a:pPr eaLnBrk="1" hangingPunct="1">
              <a:defRPr/>
            </a:pPr>
            <a:r>
              <a:rPr lang="es-ES" dirty="0"/>
              <a:t>JavaScript</a:t>
            </a:r>
            <a:endParaRPr lang="es-AR" dirty="0" smtClean="0"/>
          </a:p>
          <a:p>
            <a:pPr eaLnBrk="1" hangingPunct="1">
              <a:defRPr/>
            </a:pPr>
            <a:r>
              <a:rPr lang="es-AR" dirty="0"/>
              <a:t>CSS</a:t>
            </a:r>
            <a:endParaRPr lang="es-AR" dirty="0" smtClean="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a:solidFill>
                  <a:schemeClr val="tx2"/>
                </a:solidFill>
                <a:effectLst>
                  <a:outerShdw blurRad="38100" dist="38100" dir="2700000" algn="tl">
                    <a:srgbClr val="000000"/>
                  </a:outerShdw>
                </a:effectLst>
                <a:latin typeface="+mj-lt"/>
              </a:rPr>
              <a:t>Formularios</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3"/>
            <a:ext cx="8769350" cy="2436812"/>
          </a:xfrm>
          <a:prstGeom prst="rect">
            <a:avLst/>
          </a:prstGeom>
          <a:noFill/>
          <a:ln w="9525">
            <a:noFill/>
            <a:miter lim="800000"/>
            <a:headEnd/>
            <a:tailEnd/>
          </a:ln>
          <a:effectLst/>
        </p:spPr>
        <p:txBody>
          <a:bodyPr>
            <a:spAutoFit/>
          </a:bodyPr>
          <a:lstStyle/>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Los formularios permiten, desde dentro de una aplicación Web, solicitar información al visitante. </a:t>
            </a:r>
          </a:p>
          <a:p>
            <a:pPr marL="558800" indent="-558800">
              <a:lnSpc>
                <a:spcPct val="110000"/>
              </a:lnSpc>
              <a:spcAft>
                <a:spcPct val="10000"/>
              </a:spcAft>
              <a:buClr>
                <a:schemeClr val="tx2"/>
              </a:buClr>
              <a:buSzPct val="75000"/>
              <a:buFontTx/>
              <a:buBlip>
                <a:blip r:embed="rId3"/>
              </a:buBlip>
              <a:defRPr/>
            </a:pPr>
            <a:endParaRPr lang="es-AR" sz="2200" b="0" dirty="0">
              <a:effectLst>
                <a:outerShdw blurRad="38100" dist="38100" dir="2700000" algn="tl">
                  <a:srgbClr val="000000">
                    <a:alpha val="43137"/>
                  </a:srgbClr>
                </a:outerShdw>
              </a:effectLst>
              <a:latin typeface="+mn-lt"/>
            </a:endParaRPr>
          </a:p>
          <a:p>
            <a:pPr marL="558800" indent="-558800">
              <a:lnSpc>
                <a:spcPct val="110000"/>
              </a:lnSpc>
              <a:spcAft>
                <a:spcPct val="10000"/>
              </a:spcAft>
              <a:buClr>
                <a:schemeClr val="tx2"/>
              </a:buClr>
              <a:buSzPct val="75000"/>
              <a:buFontTx/>
              <a:buBlip>
                <a:blip r:embed="rId3"/>
              </a:buBlip>
              <a:defRPr/>
            </a:pPr>
            <a:r>
              <a:rPr lang="es-AR" sz="2800" b="0" dirty="0">
                <a:effectLst>
                  <a:outerShdw blurRad="38100" dist="38100" dir="2700000" algn="tl">
                    <a:srgbClr val="000000">
                      <a:alpha val="43137"/>
                    </a:srgbClr>
                  </a:outerShdw>
                </a:effectLst>
                <a:latin typeface="+mn-lt"/>
              </a:rPr>
              <a:t>Estos formularios estarán compuestos por tantos campos como informaciones deseamos obtener.</a:t>
            </a:r>
          </a:p>
        </p:txBody>
      </p:sp>
      <p:sp>
        <p:nvSpPr>
          <p:cNvPr id="68" name="Rectangle 5"/>
          <p:cNvSpPr>
            <a:spLocks noChangeArrowheads="1"/>
          </p:cNvSpPr>
          <p:nvPr/>
        </p:nvSpPr>
        <p:spPr bwMode="auto">
          <a:xfrm>
            <a:off x="557213" y="4143375"/>
            <a:ext cx="8229600" cy="1285875"/>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form </a:t>
            </a:r>
            <a:r>
              <a:rPr lang="en-US" sz="2200" dirty="0">
                <a:solidFill>
                  <a:srgbClr val="FF0000"/>
                </a:solidFill>
                <a:latin typeface="Arial Narrow" pitchFamily="34" charset="0"/>
                <a:ea typeface="Times New Roman" pitchFamily="18" charset="0"/>
                <a:cs typeface="Courier New" pitchFamily="49" charset="0"/>
              </a:rPr>
              <a:t>method</a:t>
            </a:r>
            <a:r>
              <a:rPr lang="en-US" sz="2200" dirty="0">
                <a:solidFill>
                  <a:srgbClr val="0000FF"/>
                </a:solidFill>
                <a:latin typeface="Arial Narrow" pitchFamily="34" charset="0"/>
                <a:ea typeface="Times New Roman" pitchFamily="18" charset="0"/>
                <a:cs typeface="Courier New" pitchFamily="49" charset="0"/>
              </a:rPr>
              <a:t>=“[GET|POST]” </a:t>
            </a:r>
            <a:r>
              <a:rPr lang="en-US" sz="2200" dirty="0">
                <a:solidFill>
                  <a:srgbClr val="FF0000"/>
                </a:solidFill>
                <a:latin typeface="Arial Narrow" pitchFamily="34" charset="0"/>
                <a:ea typeface="Times New Roman" pitchFamily="18" charset="0"/>
                <a:cs typeface="Courier New" pitchFamily="49" charset="0"/>
              </a:rPr>
              <a:t>action</a:t>
            </a:r>
            <a:r>
              <a:rPr lang="en-US" sz="2200" dirty="0">
                <a:solidFill>
                  <a:srgbClr val="0000FF"/>
                </a:solidFill>
                <a:latin typeface="Arial Narrow" pitchFamily="34" charset="0"/>
                <a:ea typeface="Times New Roman" pitchFamily="18" charset="0"/>
                <a:cs typeface="Courier New" pitchFamily="49" charset="0"/>
              </a:rPr>
              <a:t>=“URL” </a:t>
            </a:r>
            <a:r>
              <a:rPr lang="en-US" sz="2200" dirty="0">
                <a:solidFill>
                  <a:srgbClr val="FF0000"/>
                </a:solidFill>
                <a:latin typeface="Arial Narrow" pitchFamily="34" charset="0"/>
                <a:ea typeface="Times New Roman" pitchFamily="18" charset="0"/>
                <a:cs typeface="Courier New" pitchFamily="49" charset="0"/>
              </a:rPr>
              <a:t>name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a:t>
            </a:r>
            <a:r>
              <a:rPr lang="en-US" sz="2200" dirty="0">
                <a:solidFill>
                  <a:srgbClr val="FF0000"/>
                </a:solidFill>
                <a:latin typeface="Arial Narrow" pitchFamily="34" charset="0"/>
                <a:ea typeface="Times New Roman" pitchFamily="18" charset="0"/>
                <a:cs typeface="Courier New" pitchFamily="49" charset="0"/>
              </a:rPr>
              <a:t>id</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frm</a:t>
            </a:r>
            <a:r>
              <a:rPr lang="en-US" sz="2200" dirty="0">
                <a:solidFill>
                  <a:srgbClr val="0000FF"/>
                </a:solidFill>
                <a:latin typeface="Arial Narrow" pitchFamily="34" charset="0"/>
                <a:ea typeface="Times New Roman" pitchFamily="18" charset="0"/>
                <a:cs typeface="Courier New" pitchFamily="49" charset="0"/>
              </a:rPr>
              <a:t>” &gt; </a:t>
            </a:r>
          </a:p>
          <a:p>
            <a:pPr>
              <a:defRPr/>
            </a:pPr>
            <a:r>
              <a:rPr lang="en-US" sz="2200" dirty="0">
                <a:solidFill>
                  <a:schemeClr val="accent2">
                    <a:lumMod val="75000"/>
                  </a:schemeClr>
                </a:solidFill>
                <a:latin typeface="Arial Narrow" pitchFamily="34" charset="0"/>
              </a:rPr>
              <a:t>	</a:t>
            </a:r>
            <a:r>
              <a:rPr lang="es-AR" sz="2200" dirty="0">
                <a:solidFill>
                  <a:schemeClr val="bg2"/>
                </a:solidFill>
                <a:latin typeface="Arial Narrow" pitchFamily="34" charset="0"/>
              </a:rPr>
              <a:t>Contenido del formulario</a:t>
            </a:r>
          </a:p>
          <a:p>
            <a:pPr>
              <a:defRPr/>
            </a:pPr>
            <a:r>
              <a:rPr lang="en-US" sz="2200" dirty="0">
                <a:solidFill>
                  <a:srgbClr val="0000FF"/>
                </a:solidFill>
                <a:latin typeface="Arial Narrow" pitchFamily="34" charset="0"/>
              </a:rPr>
              <a:t>&lt;/</a:t>
            </a:r>
            <a:r>
              <a:rPr lang="en-US" sz="2200" dirty="0">
                <a:solidFill>
                  <a:srgbClr val="800000"/>
                </a:solidFill>
                <a:latin typeface="Arial Narrow" pitchFamily="34" charset="0"/>
              </a:rPr>
              <a:t>form</a:t>
            </a:r>
            <a:r>
              <a:rPr lang="en-US" sz="2200" dirty="0">
                <a:solidFill>
                  <a:srgbClr val="0000FF"/>
                </a:solidFill>
                <a:latin typeface="Arial Narrow" pitchFamily="34"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val="4184574199"/>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990600" y="1387475"/>
            <a:ext cx="6477000" cy="4556125"/>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dirty="0" smtClean="0">
                <a:solidFill>
                  <a:schemeClr val="tx2"/>
                </a:solidFill>
                <a:effectLst>
                  <a:outerShdw blurRad="38100" dist="38100" dir="2700000" algn="tl">
                    <a:srgbClr val="000000"/>
                  </a:outerShdw>
                </a:effectLst>
                <a:latin typeface="+mj-lt"/>
              </a:rPr>
              <a:t>Estructura HTML5   			1/2</a:t>
            </a:r>
            <a:endParaRPr lang="en-US" sz="480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74650" y="1230312"/>
            <a:ext cx="5781526" cy="5435334"/>
          </a:xfrm>
          <a:prstGeom prst="rect">
            <a:avLst/>
          </a:prstGeom>
          <a:noFill/>
          <a:ln w="9525">
            <a:noFill/>
            <a:miter lim="800000"/>
            <a:headEnd/>
            <a:tailEnd/>
          </a:ln>
          <a:effectLst/>
        </p:spPr>
        <p:txBody>
          <a:bodyPr wrap="square">
            <a:spAutoFit/>
          </a:bodyPr>
          <a:lstStyle/>
          <a:p>
            <a:pPr marL="558800" indent="-558800">
              <a:lnSpc>
                <a:spcPct val="110000"/>
              </a:lnSpc>
              <a:spcAft>
                <a:spcPct val="10000"/>
              </a:spcAft>
              <a:buClr>
                <a:schemeClr val="tx2"/>
              </a:buClr>
              <a:buSzPct val="75000"/>
              <a:buFontTx/>
              <a:buBlip>
                <a:blip r:embed="rId3"/>
              </a:buBlip>
              <a:defRPr/>
            </a:pPr>
            <a:r>
              <a:rPr lang="es-419" sz="2800" dirty="0" smtClean="0"/>
              <a:t>HEADER</a:t>
            </a:r>
            <a:r>
              <a:rPr lang="es-419" sz="2800" b="0" dirty="0"/>
              <a:t>: En esta sección va  la cabecera de tu sitio web. El nombre, slogan y logo deben ir </a:t>
            </a:r>
            <a:r>
              <a:rPr lang="es-419" sz="2800" b="0" dirty="0" smtClean="0"/>
              <a:t>aquí.</a:t>
            </a:r>
          </a:p>
          <a:p>
            <a:pPr marL="558800" indent="-558800">
              <a:lnSpc>
                <a:spcPct val="110000"/>
              </a:lnSpc>
              <a:spcAft>
                <a:spcPct val="10000"/>
              </a:spcAft>
              <a:buClr>
                <a:schemeClr val="tx2"/>
              </a:buClr>
              <a:buSzPct val="75000"/>
              <a:buFontTx/>
              <a:buBlip>
                <a:blip r:embed="rId3"/>
              </a:buBlip>
              <a:defRPr/>
            </a:pPr>
            <a:r>
              <a:rPr lang="es-419" sz="2800" dirty="0" smtClean="0"/>
              <a:t>NAV</a:t>
            </a:r>
            <a:r>
              <a:rPr lang="es-419" sz="2800" b="0" dirty="0"/>
              <a:t>: Es la principal barra de navegación o menú de navegación de tu sitio </a:t>
            </a:r>
            <a:r>
              <a:rPr lang="es-419" sz="2800" b="0" dirty="0" smtClean="0"/>
              <a:t>web.</a:t>
            </a:r>
          </a:p>
          <a:p>
            <a:pPr marL="558800" indent="-558800">
              <a:lnSpc>
                <a:spcPct val="110000"/>
              </a:lnSpc>
              <a:spcAft>
                <a:spcPct val="10000"/>
              </a:spcAft>
              <a:buClr>
                <a:schemeClr val="tx2"/>
              </a:buClr>
              <a:buSzPct val="75000"/>
              <a:buFontTx/>
              <a:buBlip>
                <a:blip r:embed="rId3"/>
              </a:buBlip>
              <a:defRPr/>
            </a:pPr>
            <a:r>
              <a:rPr lang="es-419" sz="2800" dirty="0" smtClean="0"/>
              <a:t>SECTION</a:t>
            </a:r>
            <a:r>
              <a:rPr lang="es-419" sz="2800" b="0" dirty="0"/>
              <a:t>: Es la sección dónde va el contenido de tu </a:t>
            </a:r>
            <a:r>
              <a:rPr lang="es-419" sz="2800" b="0" dirty="0" smtClean="0"/>
              <a:t>sitio.</a:t>
            </a:r>
          </a:p>
          <a:p>
            <a:pPr marL="1016000" lvl="1" indent="-558800">
              <a:lnSpc>
                <a:spcPct val="110000"/>
              </a:lnSpc>
              <a:spcAft>
                <a:spcPct val="10000"/>
              </a:spcAft>
              <a:buClr>
                <a:schemeClr val="tx2"/>
              </a:buClr>
              <a:buSzPct val="75000"/>
              <a:buFontTx/>
              <a:buBlip>
                <a:blip r:embed="rId3"/>
              </a:buBlip>
              <a:defRPr/>
            </a:pPr>
            <a:r>
              <a:rPr lang="es-419" sz="2800" dirty="0" smtClean="0"/>
              <a:t>ARTICLE</a:t>
            </a:r>
            <a:r>
              <a:rPr lang="es-419" sz="2800" b="0" dirty="0"/>
              <a:t>: </a:t>
            </a:r>
            <a:r>
              <a:rPr lang="es-419" sz="2800" b="0" dirty="0" smtClean="0"/>
              <a:t>Contiene </a:t>
            </a:r>
            <a:r>
              <a:rPr lang="es-419" sz="2800" b="0" dirty="0"/>
              <a:t>un </a:t>
            </a:r>
            <a:r>
              <a:rPr lang="es-419" sz="2800" b="0" dirty="0" smtClean="0"/>
              <a:t>artículo.</a:t>
            </a:r>
            <a:endParaRPr lang="es-419" sz="2800" b="0" dirty="0"/>
          </a:p>
        </p:txBody>
      </p:sp>
      <p:pic>
        <p:nvPicPr>
          <p:cNvPr id="2" name="Imagen 1"/>
          <p:cNvPicPr>
            <a:picLocks noChangeAspect="1"/>
          </p:cNvPicPr>
          <p:nvPr/>
        </p:nvPicPr>
        <p:blipFill>
          <a:blip r:embed="rId4"/>
          <a:stretch>
            <a:fillRect/>
          </a:stretch>
        </p:blipFill>
        <p:spPr>
          <a:xfrm>
            <a:off x="6105376" y="1142820"/>
            <a:ext cx="3007045" cy="3510316"/>
          </a:xfrm>
          <a:prstGeom prst="rect">
            <a:avLst/>
          </a:prstGeom>
        </p:spPr>
      </p:pic>
    </p:spTree>
    <p:extLst>
      <p:ext uri="{BB962C8B-B14F-4D97-AF65-F5344CB8AC3E}">
        <p14:creationId xmlns:p14="http://schemas.microsoft.com/office/powerpoint/2010/main" val="3173604354"/>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81000" y="228600"/>
            <a:ext cx="8393113" cy="757130"/>
          </a:xfrm>
        </p:spPr>
        <p:txBody>
          <a:bodyPr/>
          <a:lstStyle/>
          <a:p>
            <a:pPr>
              <a:defRPr/>
            </a:pPr>
            <a:r>
              <a:rPr lang="es-ES" dirty="0"/>
              <a:t>Estructura HTML5   		</a:t>
            </a:r>
            <a:r>
              <a:rPr lang="es-ES" dirty="0" smtClean="0"/>
              <a:t>2/2</a:t>
            </a:r>
            <a:endParaRPr lang="en-US" dirty="0"/>
          </a:p>
        </p:txBody>
      </p:sp>
      <p:sp>
        <p:nvSpPr>
          <p:cNvPr id="4" name="Rectangle 3"/>
          <p:cNvSpPr txBox="1">
            <a:spLocks noChangeArrowheads="1"/>
          </p:cNvSpPr>
          <p:nvPr/>
        </p:nvSpPr>
        <p:spPr bwMode="auto">
          <a:xfrm>
            <a:off x="374650" y="1230312"/>
            <a:ext cx="8769350" cy="3022366"/>
          </a:xfrm>
          <a:prstGeom prst="rect">
            <a:avLst/>
          </a:prstGeom>
          <a:noFill/>
          <a:ln w="9525">
            <a:noFill/>
            <a:miter lim="800000"/>
            <a:headEnd/>
            <a:tailEnd/>
          </a:ln>
          <a:effectLst/>
        </p:spPr>
        <p:txBody>
          <a:bodyPr wrap="square">
            <a:spAutoFit/>
          </a:bodyPr>
          <a:lstStyle/>
          <a:p>
            <a:pPr marL="558800" indent="-558800">
              <a:lnSpc>
                <a:spcPct val="110000"/>
              </a:lnSpc>
              <a:spcAft>
                <a:spcPct val="10000"/>
              </a:spcAft>
              <a:buClr>
                <a:schemeClr val="tx2"/>
              </a:buClr>
              <a:buSzPct val="75000"/>
              <a:buFontTx/>
              <a:buBlip>
                <a:blip r:embed="rId2"/>
              </a:buBlip>
              <a:defRPr/>
            </a:pPr>
            <a:r>
              <a:rPr lang="es-419" sz="2800" dirty="0" smtClean="0"/>
              <a:t>ASIDE</a:t>
            </a:r>
            <a:r>
              <a:rPr lang="es-419" sz="2800" b="0" dirty="0"/>
              <a:t>: </a:t>
            </a:r>
            <a:r>
              <a:rPr lang="es-419" sz="2800" b="0" dirty="0" smtClean="0"/>
              <a:t>Sirve para dividir </a:t>
            </a:r>
            <a:r>
              <a:rPr lang="es-419" sz="2800" b="0" dirty="0"/>
              <a:t>el cuerpo de tu página </a:t>
            </a:r>
            <a:r>
              <a:rPr lang="es-419" sz="2800" b="0" dirty="0" smtClean="0"/>
              <a:t>en </a:t>
            </a:r>
            <a:r>
              <a:rPr lang="es-419" sz="2800" b="0" dirty="0"/>
              <a:t>dos columnas. Una donde va el contenido, artículos, etc y </a:t>
            </a:r>
            <a:r>
              <a:rPr lang="es-419" sz="2800" b="0" dirty="0" smtClean="0"/>
              <a:t>un panel lateral.</a:t>
            </a:r>
          </a:p>
          <a:p>
            <a:pPr marL="558800" indent="-558800">
              <a:lnSpc>
                <a:spcPct val="110000"/>
              </a:lnSpc>
              <a:spcAft>
                <a:spcPct val="10000"/>
              </a:spcAft>
              <a:buClr>
                <a:schemeClr val="tx2"/>
              </a:buClr>
              <a:buSzPct val="75000"/>
              <a:buFontTx/>
              <a:buBlip>
                <a:blip r:embed="rId2"/>
              </a:buBlip>
              <a:defRPr/>
            </a:pPr>
            <a:r>
              <a:rPr lang="es-419" sz="2800" dirty="0" smtClean="0"/>
              <a:t>FOOTER</a:t>
            </a:r>
            <a:r>
              <a:rPr lang="es-419" sz="2800" b="0" dirty="0"/>
              <a:t>: Como su nombre lo indica este contiene el pie de página de tu sitio.</a:t>
            </a:r>
          </a:p>
          <a:p>
            <a:pPr marL="558800" indent="-558800">
              <a:lnSpc>
                <a:spcPct val="110000"/>
              </a:lnSpc>
              <a:spcAft>
                <a:spcPct val="10000"/>
              </a:spcAft>
              <a:buClr>
                <a:schemeClr val="tx2"/>
              </a:buClr>
              <a:buSzPct val="75000"/>
              <a:buFontTx/>
              <a:buBlip>
                <a:blip r:embed="rId2"/>
              </a:buBlip>
              <a:defRPr/>
            </a:pPr>
            <a:endParaRPr lang="es-419" sz="2800" b="0" dirty="0"/>
          </a:p>
        </p:txBody>
      </p:sp>
    </p:spTree>
    <p:extLst>
      <p:ext uri="{BB962C8B-B14F-4D97-AF65-F5344CB8AC3E}">
        <p14:creationId xmlns:p14="http://schemas.microsoft.com/office/powerpoint/2010/main" val="3770664594"/>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81000" y="228600"/>
            <a:ext cx="8393113" cy="757130"/>
          </a:xfrm>
        </p:spPr>
        <p:txBody>
          <a:bodyPr/>
          <a:lstStyle/>
          <a:p>
            <a:pPr>
              <a:defRPr/>
            </a:pPr>
            <a:r>
              <a:rPr lang="es-ES" dirty="0" smtClean="0"/>
              <a:t>HTML5 Ejemplo</a:t>
            </a:r>
            <a:endParaRPr lang="en-US" dirty="0"/>
          </a:p>
        </p:txBody>
      </p:sp>
      <p:sp>
        <p:nvSpPr>
          <p:cNvPr id="5" name="Rectangle 5"/>
          <p:cNvSpPr>
            <a:spLocks noChangeArrowheads="1"/>
          </p:cNvSpPr>
          <p:nvPr/>
        </p:nvSpPr>
        <p:spPr bwMode="auto">
          <a:xfrm>
            <a:off x="1305057" y="1484784"/>
            <a:ext cx="6544997" cy="316835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000" dirty="0">
                <a:solidFill>
                  <a:srgbClr val="0000FF"/>
                </a:solidFill>
                <a:latin typeface="Courier New" pitchFamily="49" charset="0"/>
                <a:ea typeface="Times New Roman" pitchFamily="18" charset="0"/>
                <a:cs typeface="Courier New" pitchFamily="49" charset="0"/>
              </a:rPr>
              <a:t>&lt;header&gt;  </a:t>
            </a:r>
          </a:p>
          <a:p>
            <a:pPr>
              <a:defRPr/>
            </a:pPr>
            <a:r>
              <a:rPr lang="en-US" sz="2000" dirty="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&lt;</a:t>
            </a:r>
            <a:r>
              <a:rPr lang="en-US" sz="2000" dirty="0">
                <a:solidFill>
                  <a:srgbClr val="0000FF"/>
                </a:solidFill>
                <a:latin typeface="Courier New" pitchFamily="49" charset="0"/>
                <a:ea typeface="Times New Roman" pitchFamily="18" charset="0"/>
                <a:cs typeface="Courier New" pitchFamily="49" charset="0"/>
              </a:rPr>
              <a:t>h1&gt;</a:t>
            </a:r>
            <a:r>
              <a:rPr lang="en-US" sz="2000" dirty="0" err="1">
                <a:solidFill>
                  <a:srgbClr val="0000FF"/>
                </a:solidFill>
                <a:latin typeface="Courier New" pitchFamily="49" charset="0"/>
                <a:ea typeface="Times New Roman" pitchFamily="18" charset="0"/>
                <a:cs typeface="Courier New" pitchFamily="49" charset="0"/>
              </a:rPr>
              <a:t>Lección</a:t>
            </a:r>
            <a:r>
              <a:rPr lang="en-US" sz="2000" dirty="0">
                <a:solidFill>
                  <a:srgbClr val="0000FF"/>
                </a:solidFill>
                <a:latin typeface="Courier New" pitchFamily="49" charset="0"/>
                <a:ea typeface="Times New Roman" pitchFamily="18" charset="0"/>
                <a:cs typeface="Courier New" pitchFamily="49" charset="0"/>
              </a:rPr>
              <a:t> 2 de HTML5&lt;/h1&gt;  </a:t>
            </a:r>
          </a:p>
          <a:p>
            <a:pPr>
              <a:defRPr/>
            </a:pPr>
            <a:r>
              <a:rPr lang="en-US" sz="2000" dirty="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    &lt;</a:t>
            </a:r>
            <a:r>
              <a:rPr lang="en-US" sz="2000" dirty="0">
                <a:solidFill>
                  <a:srgbClr val="0000FF"/>
                </a:solidFill>
                <a:latin typeface="Courier New" pitchFamily="49" charset="0"/>
                <a:ea typeface="Times New Roman" pitchFamily="18" charset="0"/>
                <a:cs typeface="Courier New" pitchFamily="49" charset="0"/>
              </a:rPr>
              <a:t>h2&gt;</a:t>
            </a:r>
            <a:r>
              <a:rPr lang="en-US" sz="2000" dirty="0" err="1">
                <a:solidFill>
                  <a:srgbClr val="0000FF"/>
                </a:solidFill>
                <a:latin typeface="Courier New" pitchFamily="49" charset="0"/>
                <a:ea typeface="Times New Roman" pitchFamily="18" charset="0"/>
                <a:cs typeface="Courier New" pitchFamily="49" charset="0"/>
              </a:rPr>
              <a:t>Cómo</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ser</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experto</a:t>
            </a:r>
            <a:r>
              <a:rPr lang="en-US" sz="2000" dirty="0">
                <a:solidFill>
                  <a:srgbClr val="0000FF"/>
                </a:solidFill>
                <a:latin typeface="Courier New" pitchFamily="49" charset="0"/>
                <a:ea typeface="Times New Roman" pitchFamily="18" charset="0"/>
                <a:cs typeface="Courier New" pitchFamily="49" charset="0"/>
              </a:rPr>
              <a:t> en html5&lt;/h2&gt;</a:t>
            </a:r>
          </a:p>
          <a:p>
            <a:pPr>
              <a:defRPr/>
            </a:pPr>
            <a:r>
              <a:rPr lang="it-IT" sz="2000" dirty="0">
                <a:solidFill>
                  <a:srgbClr val="0000FF"/>
                </a:solidFill>
                <a:latin typeface="Courier New" pitchFamily="49" charset="0"/>
                <a:ea typeface="Times New Roman" pitchFamily="18" charset="0"/>
                <a:cs typeface="Courier New" pitchFamily="49" charset="0"/>
              </a:rPr>
              <a:t>&lt;nav&gt;  </a:t>
            </a:r>
          </a:p>
          <a:p>
            <a:pPr>
              <a:defRPr/>
            </a:pPr>
            <a:r>
              <a:rPr lang="it-IT" sz="2000" dirty="0">
                <a:solidFill>
                  <a:srgbClr val="0000FF"/>
                </a:solidFill>
                <a:latin typeface="Courier New" pitchFamily="49" charset="0"/>
                <a:ea typeface="Times New Roman" pitchFamily="18" charset="0"/>
                <a:cs typeface="Courier New" pitchFamily="49" charset="0"/>
              </a:rPr>
              <a:t>	</a:t>
            </a:r>
            <a:r>
              <a:rPr lang="it-IT" sz="2000" dirty="0" smtClean="0">
                <a:solidFill>
                  <a:srgbClr val="0000FF"/>
                </a:solidFill>
                <a:latin typeface="Courier New" pitchFamily="49" charset="0"/>
                <a:ea typeface="Times New Roman" pitchFamily="18" charset="0"/>
                <a:cs typeface="Courier New" pitchFamily="49" charset="0"/>
              </a:rPr>
              <a:t>&lt;</a:t>
            </a:r>
            <a:r>
              <a:rPr lang="it-IT" sz="2000" dirty="0">
                <a:solidFill>
                  <a:srgbClr val="0000FF"/>
                </a:solidFill>
                <a:latin typeface="Courier New" pitchFamily="49" charset="0"/>
                <a:ea typeface="Times New Roman" pitchFamily="18" charset="0"/>
                <a:cs typeface="Courier New" pitchFamily="49" charset="0"/>
              </a:rPr>
              <a:t>ul&gt;  </a:t>
            </a:r>
          </a:p>
          <a:p>
            <a:pPr>
              <a:defRPr/>
            </a:pPr>
            <a:r>
              <a:rPr lang="it-IT" sz="2000" dirty="0">
                <a:solidFill>
                  <a:srgbClr val="0000FF"/>
                </a:solidFill>
                <a:latin typeface="Courier New" pitchFamily="49" charset="0"/>
                <a:ea typeface="Times New Roman" pitchFamily="18" charset="0"/>
                <a:cs typeface="Courier New" pitchFamily="49" charset="0"/>
              </a:rPr>
              <a:t>      </a:t>
            </a:r>
            <a:r>
              <a:rPr lang="it-IT" sz="2000" dirty="0" smtClean="0">
                <a:solidFill>
                  <a:srgbClr val="0000FF"/>
                </a:solidFill>
                <a:latin typeface="Courier New" pitchFamily="49" charset="0"/>
                <a:ea typeface="Times New Roman" pitchFamily="18" charset="0"/>
                <a:cs typeface="Courier New" pitchFamily="49" charset="0"/>
              </a:rPr>
              <a:t>&lt;</a:t>
            </a:r>
            <a:r>
              <a:rPr lang="it-IT" sz="2000" dirty="0">
                <a:solidFill>
                  <a:srgbClr val="0000FF"/>
                </a:solidFill>
                <a:latin typeface="Courier New" pitchFamily="49" charset="0"/>
                <a:ea typeface="Times New Roman" pitchFamily="18" charset="0"/>
                <a:cs typeface="Courier New" pitchFamily="49" charset="0"/>
              </a:rPr>
              <a:t>li&gt;&lt;a href="#"&gt;Inicio&lt;/a&gt;&lt;/li&gt;  </a:t>
            </a:r>
          </a:p>
          <a:p>
            <a:pPr>
              <a:defRPr/>
            </a:pPr>
            <a:r>
              <a:rPr lang="it-IT" sz="2000" dirty="0">
                <a:solidFill>
                  <a:srgbClr val="0000FF"/>
                </a:solidFill>
                <a:latin typeface="Courier New" pitchFamily="49" charset="0"/>
                <a:ea typeface="Times New Roman" pitchFamily="18" charset="0"/>
                <a:cs typeface="Courier New" pitchFamily="49" charset="0"/>
              </a:rPr>
              <a:t>      </a:t>
            </a:r>
            <a:r>
              <a:rPr lang="it-IT" sz="2000" dirty="0" smtClean="0">
                <a:solidFill>
                  <a:srgbClr val="0000FF"/>
                </a:solidFill>
                <a:latin typeface="Courier New" pitchFamily="49" charset="0"/>
                <a:ea typeface="Times New Roman" pitchFamily="18" charset="0"/>
                <a:cs typeface="Courier New" pitchFamily="49" charset="0"/>
              </a:rPr>
              <a:t>&lt;</a:t>
            </a:r>
            <a:r>
              <a:rPr lang="it-IT" sz="2000" dirty="0">
                <a:solidFill>
                  <a:srgbClr val="0000FF"/>
                </a:solidFill>
                <a:latin typeface="Courier New" pitchFamily="49" charset="0"/>
                <a:ea typeface="Times New Roman" pitchFamily="18" charset="0"/>
                <a:cs typeface="Courier New" pitchFamily="49" charset="0"/>
              </a:rPr>
              <a:t>li&gt;&lt;a href="#"&gt;Programas&lt;/a&gt;&lt;/li&gt; </a:t>
            </a:r>
          </a:p>
          <a:p>
            <a:r>
              <a:rPr lang="en-US" sz="2000" dirty="0" smtClean="0">
                <a:solidFill>
                  <a:srgbClr val="0000FF"/>
                </a:solidFill>
                <a:latin typeface="Courier New" pitchFamily="49" charset="0"/>
                <a:ea typeface="Times New Roman" pitchFamily="18" charset="0"/>
                <a:cs typeface="Courier New" pitchFamily="49" charset="0"/>
              </a:rPr>
              <a:t>	</a:t>
            </a:r>
            <a:r>
              <a:rPr lang="es-ES" sz="2000" dirty="0" smtClean="0">
                <a:solidFill>
                  <a:srgbClr val="0000FF"/>
                </a:solidFill>
                <a:latin typeface="Courier New" pitchFamily="49" charset="0"/>
                <a:ea typeface="Times New Roman" pitchFamily="18" charset="0"/>
                <a:cs typeface="Courier New" pitchFamily="49" charset="0"/>
              </a:rPr>
              <a:t>&lt;/</a:t>
            </a:r>
            <a:r>
              <a:rPr lang="es-ES" sz="2000" dirty="0" err="1">
                <a:solidFill>
                  <a:srgbClr val="0000FF"/>
                </a:solidFill>
                <a:latin typeface="Courier New" pitchFamily="49" charset="0"/>
                <a:ea typeface="Times New Roman" pitchFamily="18" charset="0"/>
                <a:cs typeface="Courier New" pitchFamily="49" charset="0"/>
              </a:rPr>
              <a:t>ul</a:t>
            </a:r>
            <a:r>
              <a:rPr lang="es-ES" sz="2000" dirty="0">
                <a:solidFill>
                  <a:srgbClr val="0000FF"/>
                </a:solidFill>
                <a:latin typeface="Courier New" pitchFamily="49" charset="0"/>
                <a:ea typeface="Times New Roman" pitchFamily="18" charset="0"/>
                <a:cs typeface="Courier New" pitchFamily="49" charset="0"/>
              </a:rPr>
              <a:t>&gt;  </a:t>
            </a:r>
          </a:p>
          <a:p>
            <a:r>
              <a:rPr lang="es-ES" sz="2000" dirty="0" smtClean="0">
                <a:solidFill>
                  <a:srgbClr val="0000FF"/>
                </a:solidFill>
                <a:latin typeface="Courier New" pitchFamily="49" charset="0"/>
                <a:ea typeface="Times New Roman" pitchFamily="18" charset="0"/>
                <a:cs typeface="Courier New" pitchFamily="49" charset="0"/>
              </a:rPr>
              <a:t>&lt;/</a:t>
            </a:r>
            <a:r>
              <a:rPr lang="es-ES" sz="2000" dirty="0" err="1">
                <a:solidFill>
                  <a:srgbClr val="0000FF"/>
                </a:solidFill>
                <a:latin typeface="Courier New" pitchFamily="49" charset="0"/>
                <a:ea typeface="Times New Roman" pitchFamily="18" charset="0"/>
                <a:cs typeface="Courier New" pitchFamily="49" charset="0"/>
              </a:rPr>
              <a:t>nav</a:t>
            </a:r>
            <a:r>
              <a:rPr lang="es-ES" sz="2000" dirty="0">
                <a:solidFill>
                  <a:srgbClr val="0000FF"/>
                </a:solidFill>
                <a:latin typeface="Courier New" pitchFamily="49" charset="0"/>
                <a:ea typeface="Times New Roman" pitchFamily="18" charset="0"/>
                <a:cs typeface="Courier New" pitchFamily="49" charset="0"/>
              </a:rPr>
              <a:t>&gt;  </a:t>
            </a:r>
          </a:p>
          <a:p>
            <a:r>
              <a:rPr lang="es-ES" sz="2000" dirty="0" smtClean="0">
                <a:solidFill>
                  <a:srgbClr val="0000FF"/>
                </a:solidFill>
                <a:latin typeface="Courier New" pitchFamily="49" charset="0"/>
                <a:ea typeface="Times New Roman" pitchFamily="18" charset="0"/>
                <a:cs typeface="Courier New" pitchFamily="49" charset="0"/>
              </a:rPr>
              <a:t>&lt;/</a:t>
            </a:r>
            <a:r>
              <a:rPr lang="es-ES" sz="2000" dirty="0" err="1">
                <a:solidFill>
                  <a:srgbClr val="0000FF"/>
                </a:solidFill>
                <a:latin typeface="Courier New" pitchFamily="49" charset="0"/>
                <a:ea typeface="Times New Roman" pitchFamily="18" charset="0"/>
                <a:cs typeface="Courier New" pitchFamily="49" charset="0"/>
              </a:rPr>
              <a:t>header</a:t>
            </a:r>
            <a:r>
              <a:rPr lang="es-ES" sz="2000" dirty="0">
                <a:solidFill>
                  <a:srgbClr val="0000FF"/>
                </a:solidFill>
                <a:latin typeface="Courier New" pitchFamily="49" charset="0"/>
                <a:ea typeface="Times New Roman" pitchFamily="18" charset="0"/>
                <a:cs typeface="Courier New" pitchFamily="49" charset="0"/>
              </a:rPr>
              <a:t>&gt;  </a:t>
            </a:r>
          </a:p>
          <a:p>
            <a:r>
              <a:rPr lang="es-ES" sz="2000" dirty="0">
                <a:solidFill>
                  <a:srgbClr val="0000FF"/>
                </a:solidFill>
                <a:latin typeface="Courier New" pitchFamily="49" charset="0"/>
                <a:ea typeface="Times New Roman" pitchFamily="18" charset="0"/>
                <a:cs typeface="Courier New" pitchFamily="49" charset="0"/>
              </a:rPr>
              <a:t>       </a:t>
            </a:r>
            <a:endParaRPr lang="en-US" sz="2000" dirty="0">
              <a:solidFill>
                <a:srgbClr val="0000FF"/>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val="3942991099"/>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381000" y="228600"/>
            <a:ext cx="8393113" cy="757130"/>
          </a:xfrm>
        </p:spPr>
        <p:txBody>
          <a:bodyPr/>
          <a:lstStyle/>
          <a:p>
            <a:pPr>
              <a:defRPr/>
            </a:pPr>
            <a:r>
              <a:rPr lang="es-ES" dirty="0" smtClean="0"/>
              <a:t>HTML5 Ejemplo</a:t>
            </a:r>
            <a:endParaRPr lang="en-US" dirty="0"/>
          </a:p>
        </p:txBody>
      </p:sp>
      <p:sp>
        <p:nvSpPr>
          <p:cNvPr id="5" name="Rectangle 5"/>
          <p:cNvSpPr>
            <a:spLocks noChangeArrowheads="1"/>
          </p:cNvSpPr>
          <p:nvPr/>
        </p:nvSpPr>
        <p:spPr bwMode="auto">
          <a:xfrm>
            <a:off x="381000" y="985730"/>
            <a:ext cx="8393113" cy="5539614"/>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r>
              <a:rPr lang="es-ES" sz="2000" dirty="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section</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article</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	&lt;</a:t>
            </a:r>
            <a:r>
              <a:rPr lang="es-ES" sz="2000" dirty="0">
                <a:solidFill>
                  <a:schemeClr val="accent2">
                    <a:lumMod val="75000"/>
                  </a:schemeClr>
                </a:solidFill>
                <a:latin typeface="Courier New" pitchFamily="49" charset="0"/>
                <a:ea typeface="Times New Roman" pitchFamily="18" charset="0"/>
                <a:cs typeface="Courier New" pitchFamily="49" charset="0"/>
              </a:rPr>
              <a:t>h2&gt;Titulo del articulo&lt;/h2&gt;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a:solidFill>
                  <a:schemeClr val="accent2">
                    <a:lumMod val="75000"/>
                  </a:schemeClr>
                </a:solidFill>
                <a:latin typeface="Courier New" pitchFamily="49" charset="0"/>
                <a:ea typeface="Times New Roman" pitchFamily="18" charset="0"/>
                <a:cs typeface="Courier New" pitchFamily="49" charset="0"/>
              </a:rPr>
              <a:t>p&gt;</a:t>
            </a:r>
            <a:r>
              <a:rPr lang="es-ES" sz="2000" dirty="0" err="1">
                <a:solidFill>
                  <a:schemeClr val="accent2">
                    <a:lumMod val="75000"/>
                  </a:schemeClr>
                </a:solidFill>
                <a:latin typeface="Courier New" pitchFamily="49" charset="0"/>
                <a:ea typeface="Times New Roman" pitchFamily="18" charset="0"/>
                <a:cs typeface="Courier New" pitchFamily="49" charset="0"/>
              </a:rPr>
              <a:t>Aqui</a:t>
            </a:r>
            <a:r>
              <a:rPr lang="es-ES" sz="2000" dirty="0">
                <a:solidFill>
                  <a:schemeClr val="accent2">
                    <a:lumMod val="75000"/>
                  </a:schemeClr>
                </a:solidFill>
                <a:latin typeface="Courier New" pitchFamily="49" charset="0"/>
                <a:ea typeface="Times New Roman" pitchFamily="18" charset="0"/>
                <a:cs typeface="Courier New" pitchFamily="49" charset="0"/>
              </a:rPr>
              <a:t> va el artículo&lt;/p&gt;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img</a:t>
            </a:r>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err="1">
                <a:solidFill>
                  <a:schemeClr val="accent2">
                    <a:lumMod val="75000"/>
                  </a:schemeClr>
                </a:solidFill>
                <a:latin typeface="Courier New" pitchFamily="49" charset="0"/>
                <a:ea typeface="Times New Roman" pitchFamily="18" charset="0"/>
                <a:cs typeface="Courier New" pitchFamily="49" charset="0"/>
              </a:rPr>
              <a:t>src</a:t>
            </a:r>
            <a:r>
              <a:rPr lang="es-ES" sz="2000" dirty="0">
                <a:solidFill>
                  <a:schemeClr val="accent2">
                    <a:lumMod val="75000"/>
                  </a:schemeClr>
                </a:solidFill>
                <a:latin typeface="Courier New" pitchFamily="49" charset="0"/>
                <a:ea typeface="Times New Roman" pitchFamily="18" charset="0"/>
                <a:cs typeface="Courier New" pitchFamily="49" charset="0"/>
              </a:rPr>
              <a:t>="</a:t>
            </a:r>
            <a:r>
              <a:rPr lang="es-ES" sz="2000" dirty="0" err="1">
                <a:solidFill>
                  <a:schemeClr val="accent2">
                    <a:lumMod val="75000"/>
                  </a:schemeClr>
                </a:solidFill>
                <a:latin typeface="Courier New" pitchFamily="49" charset="0"/>
                <a:ea typeface="Times New Roman" pitchFamily="18" charset="0"/>
                <a:cs typeface="Courier New" pitchFamily="49" charset="0"/>
              </a:rPr>
              <a:t>images</a:t>
            </a:r>
            <a:r>
              <a:rPr lang="es-ES" sz="2000" dirty="0">
                <a:solidFill>
                  <a:schemeClr val="accent2">
                    <a:lumMod val="75000"/>
                  </a:schemeClr>
                </a:solidFill>
                <a:latin typeface="Courier New" pitchFamily="49" charset="0"/>
                <a:ea typeface="Times New Roman" pitchFamily="18" charset="0"/>
                <a:cs typeface="Courier New" pitchFamily="49" charset="0"/>
              </a:rPr>
              <a:t>/logo.png"&gt;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article</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section</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aside</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&lt;h2&gt;ASIDE</a:t>
            </a:r>
            <a:r>
              <a:rPr lang="es-ES" sz="2000" dirty="0">
                <a:solidFill>
                  <a:schemeClr val="accent2">
                    <a:lumMod val="75000"/>
                  </a:schemeClr>
                </a:solidFill>
                <a:latin typeface="Courier New" pitchFamily="49" charset="0"/>
                <a:ea typeface="Times New Roman" pitchFamily="18" charset="0"/>
                <a:cs typeface="Courier New" pitchFamily="49" charset="0"/>
              </a:rPr>
              <a:t>&lt;/h2&gt;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	&lt;</a:t>
            </a:r>
            <a:r>
              <a:rPr lang="es-ES" sz="2000" dirty="0">
                <a:solidFill>
                  <a:schemeClr val="accent2">
                    <a:lumMod val="75000"/>
                  </a:schemeClr>
                </a:solidFill>
                <a:latin typeface="Courier New" pitchFamily="49" charset="0"/>
                <a:ea typeface="Times New Roman" pitchFamily="18" charset="0"/>
                <a:cs typeface="Courier New" pitchFamily="49" charset="0"/>
              </a:rPr>
              <a:t>p&gt;Puede haber mas de uno, y se les da </a:t>
            </a:r>
            <a:endParaRPr lang="es-ES" sz="2000" dirty="0" smtClean="0">
              <a:solidFill>
                <a:schemeClr val="accent2">
                  <a:lumMod val="75000"/>
                </a:schemeClr>
              </a:solidFill>
              <a:latin typeface="Courier New" pitchFamily="49" charset="0"/>
              <a:ea typeface="Times New Roman" pitchFamily="18" charset="0"/>
              <a:cs typeface="Courier New" pitchFamily="49" charset="0"/>
            </a:endParaRP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formato</a:t>
            </a:r>
            <a:r>
              <a:rPr lang="es-ES" sz="2000" dirty="0">
                <a:solidFill>
                  <a:schemeClr val="accent2">
                    <a:lumMod val="75000"/>
                  </a:schemeClr>
                </a:solidFill>
                <a:latin typeface="Courier New" pitchFamily="49" charset="0"/>
                <a:ea typeface="Times New Roman" pitchFamily="18" charset="0"/>
                <a:cs typeface="Courier New" pitchFamily="49" charset="0"/>
              </a:rPr>
              <a:t> diferente asignándoles ID o CLASS </a:t>
            </a:r>
            <a:r>
              <a:rPr lang="es-ES" sz="2000" dirty="0" smtClean="0">
                <a:solidFill>
                  <a:schemeClr val="accent2">
                    <a:lumMod val="75000"/>
                  </a:schemeClr>
                </a:solidFill>
                <a:latin typeface="Courier New" pitchFamily="49" charset="0"/>
                <a:ea typeface="Times New Roman" pitchFamily="18" charset="0"/>
                <a:cs typeface="Courier New" pitchFamily="49" charset="0"/>
              </a:rPr>
              <a:t>con</a:t>
            </a:r>
          </a:p>
          <a:p>
            <a:r>
              <a:rPr lang="es-ES" sz="2000" dirty="0">
                <a:solidFill>
                  <a:schemeClr val="accent2">
                    <a:lumMod val="75000"/>
                  </a:schemeClr>
                </a:solidFill>
                <a:latin typeface="Courier New" pitchFamily="49" charset="0"/>
                <a:ea typeface="Times New Roman" pitchFamily="18" charset="0"/>
                <a:cs typeface="Courier New" pitchFamily="49" charset="0"/>
              </a:rPr>
              <a:t>	</a:t>
            </a:r>
            <a:r>
              <a:rPr lang="es-ES" sz="2000" dirty="0" smtClean="0">
                <a:solidFill>
                  <a:schemeClr val="accent2">
                    <a:lumMod val="75000"/>
                  </a:schemeClr>
                </a:solidFill>
                <a:latin typeface="Courier New" pitchFamily="49" charset="0"/>
                <a:ea typeface="Times New Roman" pitchFamily="18" charset="0"/>
                <a:cs typeface="Courier New" pitchFamily="49" charset="0"/>
              </a:rPr>
              <a:t>CSS</a:t>
            </a:r>
            <a:r>
              <a:rPr lang="es-ES" sz="2000" dirty="0">
                <a:solidFill>
                  <a:schemeClr val="accent2">
                    <a:lumMod val="75000"/>
                  </a:schemeClr>
                </a:solidFill>
                <a:latin typeface="Courier New" pitchFamily="49" charset="0"/>
                <a:ea typeface="Times New Roman" pitchFamily="18" charset="0"/>
                <a:cs typeface="Courier New" pitchFamily="49" charset="0"/>
              </a:rPr>
              <a:t>&lt;/p&gt;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aside</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footer</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a:solidFill>
                  <a:schemeClr val="accent2">
                    <a:lumMod val="75000"/>
                  </a:schemeClr>
                </a:solidFill>
                <a:latin typeface="Courier New" pitchFamily="49" charset="0"/>
                <a:ea typeface="Times New Roman" pitchFamily="18" charset="0"/>
                <a:cs typeface="Courier New" pitchFamily="49" charset="0"/>
              </a:rPr>
              <a:t>    &lt;h2&gt;FOOTER&lt;/h2&gt;  </a:t>
            </a:r>
          </a:p>
          <a:p>
            <a:r>
              <a:rPr lang="es-ES" sz="2000" dirty="0" smtClean="0">
                <a:solidFill>
                  <a:schemeClr val="accent2">
                    <a:lumMod val="75000"/>
                  </a:schemeClr>
                </a:solidFill>
                <a:latin typeface="Courier New" pitchFamily="49" charset="0"/>
                <a:ea typeface="Times New Roman" pitchFamily="18" charset="0"/>
                <a:cs typeface="Courier New" pitchFamily="49" charset="0"/>
              </a:rPr>
              <a:t>	&lt;</a:t>
            </a:r>
            <a:r>
              <a:rPr lang="es-ES" sz="2000" dirty="0">
                <a:solidFill>
                  <a:schemeClr val="accent2">
                    <a:lumMod val="75000"/>
                  </a:schemeClr>
                </a:solidFill>
                <a:latin typeface="Courier New" pitchFamily="49" charset="0"/>
                <a:ea typeface="Times New Roman" pitchFamily="18" charset="0"/>
                <a:cs typeface="Courier New" pitchFamily="49" charset="0"/>
              </a:rPr>
              <a:t>p&gt;</a:t>
            </a:r>
            <a:r>
              <a:rPr lang="es-ES" sz="2000" dirty="0" err="1">
                <a:solidFill>
                  <a:schemeClr val="accent2">
                    <a:lumMod val="75000"/>
                  </a:schemeClr>
                </a:solidFill>
                <a:latin typeface="Courier New" pitchFamily="49" charset="0"/>
                <a:ea typeface="Times New Roman" pitchFamily="18" charset="0"/>
                <a:cs typeface="Courier New" pitchFamily="49" charset="0"/>
              </a:rPr>
              <a:t>Aqui</a:t>
            </a:r>
            <a:r>
              <a:rPr lang="es-ES" sz="2000" dirty="0">
                <a:solidFill>
                  <a:schemeClr val="accent2">
                    <a:lumMod val="75000"/>
                  </a:schemeClr>
                </a:solidFill>
                <a:latin typeface="Courier New" pitchFamily="49" charset="0"/>
                <a:ea typeface="Times New Roman" pitchFamily="18" charset="0"/>
                <a:cs typeface="Courier New" pitchFamily="49" charset="0"/>
              </a:rPr>
              <a:t> todo el contenido del </a:t>
            </a:r>
            <a:r>
              <a:rPr lang="es-ES" sz="2000" dirty="0" err="1">
                <a:solidFill>
                  <a:schemeClr val="accent2">
                    <a:lumMod val="75000"/>
                  </a:schemeClr>
                </a:solidFill>
                <a:latin typeface="Courier New" pitchFamily="49" charset="0"/>
                <a:ea typeface="Times New Roman" pitchFamily="18" charset="0"/>
                <a:cs typeface="Courier New" pitchFamily="49" charset="0"/>
              </a:rPr>
              <a:t>footer</a:t>
            </a:r>
            <a:r>
              <a:rPr lang="es-ES" sz="2000" dirty="0">
                <a:solidFill>
                  <a:schemeClr val="accent2">
                    <a:lumMod val="75000"/>
                  </a:schemeClr>
                </a:solidFill>
                <a:latin typeface="Courier New" pitchFamily="49" charset="0"/>
                <a:ea typeface="Times New Roman" pitchFamily="18" charset="0"/>
                <a:cs typeface="Courier New" pitchFamily="49" charset="0"/>
              </a:rPr>
              <a:t>&lt;/p&gt;  </a:t>
            </a:r>
            <a:endParaRPr lang="es-ES" sz="2000" dirty="0" smtClean="0">
              <a:solidFill>
                <a:schemeClr val="accent2">
                  <a:lumMod val="75000"/>
                </a:schemeClr>
              </a:solidFill>
              <a:latin typeface="Courier New" pitchFamily="49" charset="0"/>
              <a:ea typeface="Times New Roman" pitchFamily="18" charset="0"/>
              <a:cs typeface="Courier New" pitchFamily="49" charset="0"/>
            </a:endParaRPr>
          </a:p>
          <a:p>
            <a:r>
              <a:rPr lang="es-ES" sz="2000" dirty="0" smtClean="0">
                <a:solidFill>
                  <a:schemeClr val="accent2">
                    <a:lumMod val="75000"/>
                  </a:schemeClr>
                </a:solidFill>
                <a:latin typeface="Courier New" pitchFamily="49" charset="0"/>
                <a:ea typeface="Times New Roman" pitchFamily="18" charset="0"/>
                <a:cs typeface="Courier New" pitchFamily="49" charset="0"/>
              </a:rPr>
              <a:t>&lt;/</a:t>
            </a:r>
            <a:r>
              <a:rPr lang="es-ES" sz="2000" dirty="0" err="1">
                <a:solidFill>
                  <a:schemeClr val="accent2">
                    <a:lumMod val="75000"/>
                  </a:schemeClr>
                </a:solidFill>
                <a:latin typeface="Courier New" pitchFamily="49" charset="0"/>
                <a:ea typeface="Times New Roman" pitchFamily="18" charset="0"/>
                <a:cs typeface="Courier New" pitchFamily="49" charset="0"/>
              </a:rPr>
              <a:t>footer</a:t>
            </a:r>
            <a:r>
              <a:rPr lang="es-ES" sz="2000" dirty="0">
                <a:solidFill>
                  <a:schemeClr val="accent2">
                    <a:lumMod val="75000"/>
                  </a:schemeClr>
                </a:solidFill>
                <a:latin typeface="Courier New" pitchFamily="49" charset="0"/>
                <a:ea typeface="Times New Roman" pitchFamily="18" charset="0"/>
                <a:cs typeface="Courier New" pitchFamily="49" charset="0"/>
              </a:rPr>
              <a:t>&gt;  </a:t>
            </a:r>
          </a:p>
          <a:p>
            <a:r>
              <a:rPr lang="es-ES" sz="2000" dirty="0">
                <a:solidFill>
                  <a:schemeClr val="accent2">
                    <a:lumMod val="75000"/>
                  </a:schemeClr>
                </a:solidFill>
                <a:latin typeface="Courier New" pitchFamily="49" charset="0"/>
                <a:ea typeface="Times New Roman" pitchFamily="18" charset="0"/>
                <a:cs typeface="Courier New" pitchFamily="49" charset="0"/>
              </a:rPr>
              <a:t>       </a:t>
            </a:r>
            <a:endParaRPr lang="en-US" sz="2000" dirty="0">
              <a:solidFill>
                <a:schemeClr val="accent2">
                  <a:lumMod val="75000"/>
                </a:schemeClr>
              </a:solidFill>
              <a:latin typeface="Courier New" pitchFamily="49" charset="0"/>
              <a:ea typeface="Times New Roman" pitchFamily="18" charset="0"/>
              <a:cs typeface="Courier New" pitchFamily="49" charset="0"/>
            </a:endParaRPr>
          </a:p>
        </p:txBody>
      </p:sp>
    </p:spTree>
    <p:extLst>
      <p:ext uri="{BB962C8B-B14F-4D97-AF65-F5344CB8AC3E}">
        <p14:creationId xmlns:p14="http://schemas.microsoft.com/office/powerpoint/2010/main" val="1616055813"/>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extLst>
      <p:ext uri="{BB962C8B-B14F-4D97-AF65-F5344CB8AC3E}">
        <p14:creationId xmlns:p14="http://schemas.microsoft.com/office/powerpoint/2010/main" val="1703898935"/>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1366</TotalTime>
  <Words>1419</Words>
  <Application>Microsoft Office PowerPoint</Application>
  <PresentationFormat>Presentación en pantalla (4:3)</PresentationFormat>
  <Paragraphs>183</Paragraphs>
  <Slides>19</Slides>
  <Notes>12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19</vt:i4>
      </vt:variant>
    </vt:vector>
  </HeadingPairs>
  <TitlesOfParts>
    <vt:vector size="29" baseType="lpstr">
      <vt:lpstr>Arial</vt:lpstr>
      <vt:lpstr>Arial Narrow</vt:lpstr>
      <vt:lpstr>Consolas</vt:lpstr>
      <vt:lpstr>Courier New</vt:lpstr>
      <vt:lpstr>Franklin Gothic Book</vt:lpstr>
      <vt:lpstr>Franklin Gothic Medium</vt:lpstr>
      <vt:lpstr>Times New Roman</vt:lpstr>
      <vt:lpstr>Wingdings</vt:lpstr>
      <vt:lpstr>Mi Plantilla</vt:lpstr>
      <vt:lpstr>2_VS_NET Launch Template</vt:lpstr>
      <vt:lpstr>Presentación de PowerPoint</vt:lpstr>
      <vt:lpstr>Temas a Tratar</vt:lpstr>
      <vt:lpstr>Temas a Tratar</vt:lpstr>
      <vt:lpstr>Presentación de PowerPoint</vt:lpstr>
      <vt:lpstr>Presentación de PowerPoint</vt:lpstr>
      <vt:lpstr>Estructura HTML5     2/2</vt:lpstr>
      <vt:lpstr>HTML5 Ejemplo</vt:lpstr>
      <vt:lpstr>HTML5 Ejemplo</vt:lpstr>
      <vt:lpstr>Demo</vt:lpstr>
      <vt:lpstr>Temas a Tratar</vt:lpstr>
      <vt:lpstr>Incluir JavaScript</vt:lpstr>
      <vt:lpstr>Demo</vt:lpstr>
      <vt:lpstr>Temas a Tratar</vt:lpstr>
      <vt:lpstr>CSS – Cascading Style Sheet</vt:lpstr>
      <vt:lpstr>¿Dónde Definir el Estilo?</vt:lpstr>
      <vt:lpstr> Agrupación de Reglas</vt:lpstr>
      <vt:lpstr> Clases</vt:lpstr>
      <vt:lpstr> Estilos para un botón </vt:lpstr>
      <vt:lpstr>Demo</vt:lpstr>
    </vt:vector>
  </TitlesOfParts>
  <Company>Max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III</dc:title>
  <dc:subject>JavaScript</dc:subject>
  <dc:creator>Neiner, Maximiliano</dc:creator>
  <cp:lastModifiedBy>mramos</cp:lastModifiedBy>
  <cp:revision>100</cp:revision>
  <dcterms:created xsi:type="dcterms:W3CDTF">2009-08-02T14:41:16Z</dcterms:created>
  <dcterms:modified xsi:type="dcterms:W3CDTF">2017-08-25T19:20:10Z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