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Helvetica Neu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mA+zCQRmIIfQjZOWsQakrJWQE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b6b027fdb_2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b6b027fdb_2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cb6b027fdb_2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b6b027fdb_2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b6b027fdb_2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cb6b027fdb_2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b6b027fdb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b6b027fdb_2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cb6b027fdb_2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b6b027fdb_2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b6b027fdb_2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cb6b027fdb_2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b6b027fdb_4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b6b027fdb_4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b6b027fdb_4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b6b027fdb_4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b6b027fdb_4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cb6b027fdb_4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76aceabb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76aceabb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f76aceabb0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b6b027fdb_4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b6b027fdb_4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cb6b027fdb_4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76aceabb0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76aceabb0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f76aceabb0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76aceabb0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76aceabb0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f76aceabb0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b6b027fdb_4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b6b027fdb_4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cb6b027fdb_4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b6b027fdb_4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b6b027fdb_4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cb6b027fdb_4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76aceabb0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76aceabb0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f76aceabb0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La gráfica “Señales de cada antena” muestra los datos de la columna D o señal2 en el README, donde se obtiene una mejor visualización pero el análisis se hace con la columna C que es la señal original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b66daae3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b66daae3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fb66daae3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La gráfica muestra los datos de la columna D o señal2 en el README, donde se obtiene una mejor visualización pero el análisis se hace con la columna C que es la señal original.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Basados en la gráfica “Correlación de las transformadas de Fourier de las señales” se tomó la decisión de realizar la comparación de las señales en rango del espectro (-0.2pi , 0.2pi) debido a que es donde se presenta la mayor cantidad de información.</a:t>
            </a:r>
            <a:endParaRPr/>
          </a:p>
        </p:txBody>
      </p:sp>
      <p:sp>
        <p:nvSpPr>
          <p:cNvPr id="334" name="Google Shape;33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La gráfica muestra los datos de la columna D o señal2 en el README, donde se obtiene una mejor visualización pero el análisis se hace con la columna C que es la señal original.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Basados en la gráfica “Correlación de las transformadas de Fourier de las señales” se tomó la decisión de realizar la comparación de las señales en rango del espectro (-0.2pi , 0.2pi) debido a que es donde se presenta la mayor cantidad de información.</a:t>
            </a:r>
            <a:endParaRPr/>
          </a:p>
        </p:txBody>
      </p:sp>
      <p:sp>
        <p:nvSpPr>
          <p:cNvPr id="344" name="Google Shape;34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La gráfica muestra los datos de la columna D o señal2 en el README, donde se obtiene una mejor visualización pero el análisis se hace con la columna C que es la señal original.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Basados en la gráfica “Correlación de las transformadas de Fourier de las señales” se tomó la decisión de realizar la comparación de las señales en rango del espectro (-0.2pi , 0.2pi) debido a que es donde se presenta la mayor cantidad de información.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El tamaño de las matrices de resultados es distinto debido a que depende de la cantidad de antenas presente en cada archivo .txt</a:t>
            </a:r>
            <a:endParaRPr/>
          </a:p>
        </p:txBody>
      </p:sp>
      <p:sp>
        <p:nvSpPr>
          <p:cNvPr id="354" name="Google Shape;35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La gráfica muestra los datos de la columna D o señal2 en el README, donde se obtiene una mejor visualización pero el análisis se hace con la columna C que es la señal original.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Basados en la gráfica “Correlación de las transformadas de Fourier de las señales” se tomó la decisión de realizar la comparación de las señales en rango del espectro (-0.2pi , 0.2pi) debido a que es donde se presenta la mayor cantidad de información.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El tamaño de las matrices de resultados es distinto debido a que depende de la cantidad de antenas presente en cada archivo .txt</a:t>
            </a:r>
            <a:endParaRPr/>
          </a:p>
        </p:txBody>
      </p:sp>
      <p:sp>
        <p:nvSpPr>
          <p:cNvPr id="366" name="Google Shape;36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La gráfica muestra los datos de la columna D o señal2 en el README, donde se obtiene una mejor visualización pero el análisis se hace con la columna C que es la señal original.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Basados en la gráfica “Correlación de las transformadas de Fourier de las señales” se tomó la decisión de realizar la comparación de las señales en rango del espectro (-0.2pi , 0.2pi) debido a que es donde se presenta la mayor cantidad de información.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El tamaño de las matrices de resultados es distinto debido a que depende de la cantidad de antenas presente en cada archivo .txt</a:t>
            </a:r>
            <a:endParaRPr/>
          </a:p>
        </p:txBody>
      </p:sp>
      <p:sp>
        <p:nvSpPr>
          <p:cNvPr id="377" name="Google Shape;37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6b027fdb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b6b027fdb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cb6b027fdb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76aceabb0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f76aceabb0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f76aceabb0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6b027fdb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6b027fdb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cb6b027fdb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b6b027fdb_2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b6b027fdb_2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cb6b027fdb_2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b6b027fdb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b6b027fdb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cb6b027fdb_2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6b027fdb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6b027fdb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cb6b027fdb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b6b027fdb_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b6b027fdb_2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cb6b027fdb_2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b6b027fdb_4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b6b027fdb_4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cb6b027fdb_4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6.png"/><Relationship Id="rId6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" y="829975"/>
            <a:ext cx="121919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 de transformada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discreta de Fourier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618006" y="3149412"/>
            <a:ext cx="4552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Presentado por: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Sebastian Carrillo Rodríguez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Jonathan Stiven Gómez Zuluaga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Cristian Camilo Garcia Alarcon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Luis Alberto Núñez</a:t>
            </a:r>
            <a:endParaRPr/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b6b027fdb_2_68"/>
          <p:cNvSpPr txBox="1"/>
          <p:nvPr>
            <p:ph type="ctrTitle"/>
          </p:nvPr>
        </p:nvSpPr>
        <p:spPr>
          <a:xfrm>
            <a:off x="1524000" y="367567"/>
            <a:ext cx="9144000" cy="7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O" sz="3000"/>
              <a:t>Espectro y señal obtenida al muestrear la señal original a 32 Hz</a:t>
            </a:r>
            <a:endParaRPr sz="3000"/>
          </a:p>
        </p:txBody>
      </p:sp>
      <p:sp>
        <p:nvSpPr>
          <p:cNvPr id="188" name="Google Shape;188;gcb6b027fdb_2_6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gcb6b027fdb_2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925" y="1121475"/>
            <a:ext cx="8914451" cy="483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cb6b027fdb_2_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91" name="Google Shape;191;gcb6b027fdb_2_68"/>
          <p:cNvSpPr txBox="1"/>
          <p:nvPr>
            <p:ph idx="12" type="sldNum"/>
          </p:nvPr>
        </p:nvSpPr>
        <p:spPr>
          <a:xfrm>
            <a:off x="3717349" y="62358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b6b027fdb_2_77"/>
          <p:cNvSpPr txBox="1"/>
          <p:nvPr>
            <p:ph type="ctrTitle"/>
          </p:nvPr>
        </p:nvSpPr>
        <p:spPr>
          <a:xfrm>
            <a:off x="1524000" y="367567"/>
            <a:ext cx="9144000" cy="7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O" sz="3000"/>
              <a:t>Espectro y señal obtenida al muestrear la señal original a 128 Hz</a:t>
            </a:r>
            <a:endParaRPr sz="3000"/>
          </a:p>
        </p:txBody>
      </p:sp>
      <p:sp>
        <p:nvSpPr>
          <p:cNvPr id="198" name="Google Shape;198;gcb6b027fdb_2_7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gcb6b027fdb_2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025" y="1121475"/>
            <a:ext cx="9055951" cy="4903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cb6b027fdb_2_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01" name="Google Shape;201;gcb6b027fdb_2_77"/>
          <p:cNvSpPr txBox="1"/>
          <p:nvPr>
            <p:ph idx="12" type="sldNum"/>
          </p:nvPr>
        </p:nvSpPr>
        <p:spPr>
          <a:xfrm>
            <a:off x="3837899" y="6209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b6b027fdb_2_86"/>
          <p:cNvSpPr txBox="1"/>
          <p:nvPr>
            <p:ph type="ctrTitle"/>
          </p:nvPr>
        </p:nvSpPr>
        <p:spPr>
          <a:xfrm>
            <a:off x="1524000" y="367567"/>
            <a:ext cx="9144000" cy="7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O" sz="3000"/>
              <a:t>Espectro y señal obtenida al muestrear la señal original a 256 Hz</a:t>
            </a:r>
            <a:endParaRPr sz="3000"/>
          </a:p>
        </p:txBody>
      </p:sp>
      <p:sp>
        <p:nvSpPr>
          <p:cNvPr id="208" name="Google Shape;208;gcb6b027fdb_2_8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gcb6b027fdb_2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700" y="1121475"/>
            <a:ext cx="8899075" cy="4870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cb6b027fdb_2_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11" name="Google Shape;211;gcb6b027fdb_2_86"/>
          <p:cNvSpPr txBox="1"/>
          <p:nvPr>
            <p:ph idx="12" type="sldNum"/>
          </p:nvPr>
        </p:nvSpPr>
        <p:spPr>
          <a:xfrm>
            <a:off x="3824499" y="61822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b6b027fdb_2_102"/>
          <p:cNvSpPr txBox="1"/>
          <p:nvPr>
            <p:ph type="ctrTitle"/>
          </p:nvPr>
        </p:nvSpPr>
        <p:spPr>
          <a:xfrm>
            <a:off x="1524000" y="367567"/>
            <a:ext cx="9144000" cy="7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O" sz="3000"/>
              <a:t>Espectro y señal obtenida al muestrear la señal original a 512 Hz</a:t>
            </a:r>
            <a:endParaRPr sz="3000"/>
          </a:p>
        </p:txBody>
      </p:sp>
      <p:sp>
        <p:nvSpPr>
          <p:cNvPr id="218" name="Google Shape;218;gcb6b027fdb_2_10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gcb6b027fdb_2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400" y="1121475"/>
            <a:ext cx="8969649" cy="48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cb6b027fdb_2_1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21" name="Google Shape;221;gcb6b027fdb_2_102"/>
          <p:cNvSpPr txBox="1"/>
          <p:nvPr>
            <p:ph idx="12" type="sldNum"/>
          </p:nvPr>
        </p:nvSpPr>
        <p:spPr>
          <a:xfrm>
            <a:off x="3636974" y="62224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b6b027fdb_4_14"/>
          <p:cNvSpPr txBox="1"/>
          <p:nvPr>
            <p:ph type="ctrTitle"/>
          </p:nvPr>
        </p:nvSpPr>
        <p:spPr>
          <a:xfrm>
            <a:off x="1524000" y="762000"/>
            <a:ext cx="9144000" cy="132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2. Considere ahora la siguiente señal</a:t>
            </a:r>
            <a:endParaRPr sz="2400"/>
          </a:p>
        </p:txBody>
      </p:sp>
      <p:pic>
        <p:nvPicPr>
          <p:cNvPr id="228" name="Google Shape;228;gcb6b027fdb_4_14"/>
          <p:cNvPicPr preferRelativeResize="0"/>
          <p:nvPr/>
        </p:nvPicPr>
        <p:blipFill rotWithShape="1">
          <a:blip r:embed="rId3">
            <a:alphaModFix/>
          </a:blip>
          <a:srcRect b="64605" l="30517" r="10489" t="25312"/>
          <a:stretch/>
        </p:blipFill>
        <p:spPr>
          <a:xfrm>
            <a:off x="832875" y="2339150"/>
            <a:ext cx="10880651" cy="104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cb6b027fdb_4_14"/>
          <p:cNvPicPr preferRelativeResize="0"/>
          <p:nvPr/>
        </p:nvPicPr>
        <p:blipFill rotWithShape="1">
          <a:blip r:embed="rId4">
            <a:alphaModFix/>
          </a:blip>
          <a:srcRect b="50475" l="31243" r="11123" t="35137"/>
          <a:stretch/>
        </p:blipFill>
        <p:spPr>
          <a:xfrm>
            <a:off x="124062" y="3120025"/>
            <a:ext cx="11943870" cy="16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cb6b027fdb_4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31" name="Google Shape;231;gcb6b027fdb_4_14"/>
          <p:cNvSpPr txBox="1"/>
          <p:nvPr>
            <p:ph idx="12" type="sldNum"/>
          </p:nvPr>
        </p:nvSpPr>
        <p:spPr>
          <a:xfrm>
            <a:off x="3636974" y="59912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b6b027fdb_4_23"/>
          <p:cNvSpPr txBox="1"/>
          <p:nvPr>
            <p:ph type="ctrTitle"/>
          </p:nvPr>
        </p:nvSpPr>
        <p:spPr>
          <a:xfrm>
            <a:off x="1524000" y="76075"/>
            <a:ext cx="9144000" cy="1435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700"/>
              <a:t>a.</a:t>
            </a:r>
            <a:r>
              <a:rPr lang="es-CO" sz="2700"/>
              <a:t>Grafique su señal ruidosa, su transformada de Fourier (analítica) y su espectro de potencia.</a:t>
            </a:r>
            <a:endParaRPr sz="2700"/>
          </a:p>
        </p:txBody>
      </p:sp>
      <p:sp>
        <p:nvSpPr>
          <p:cNvPr id="238" name="Google Shape;238;gcb6b027fdb_4_23"/>
          <p:cNvSpPr txBox="1"/>
          <p:nvPr>
            <p:ph idx="1" type="subTitle"/>
          </p:nvPr>
        </p:nvSpPr>
        <p:spPr>
          <a:xfrm>
            <a:off x="1459575" y="1826948"/>
            <a:ext cx="9144000" cy="47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/>
              <a:t>señal de ruido para un α= 0,5</a:t>
            </a:r>
            <a:endParaRPr sz="2600"/>
          </a:p>
        </p:txBody>
      </p:sp>
      <p:pic>
        <p:nvPicPr>
          <p:cNvPr id="239" name="Google Shape;239;gcb6b027fdb_4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938" y="2220863"/>
            <a:ext cx="850582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cb6b027fdb_4_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41" name="Google Shape;241;gcb6b027fdb_4_23"/>
          <p:cNvSpPr txBox="1"/>
          <p:nvPr>
            <p:ph idx="12" type="sldNum"/>
          </p:nvPr>
        </p:nvSpPr>
        <p:spPr>
          <a:xfrm>
            <a:off x="3703949" y="62759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76aceabb0_0_2"/>
          <p:cNvSpPr txBox="1"/>
          <p:nvPr>
            <p:ph type="ctrTitle"/>
          </p:nvPr>
        </p:nvSpPr>
        <p:spPr>
          <a:xfrm>
            <a:off x="1524000" y="1023575"/>
            <a:ext cx="9144000" cy="82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O" sz="2800"/>
              <a:t>Espectro de potencia de la señal de ruido, calculado en Maple (Analítica).</a:t>
            </a:r>
            <a:endParaRPr sz="3388"/>
          </a:p>
        </p:txBody>
      </p:sp>
      <p:sp>
        <p:nvSpPr>
          <p:cNvPr id="248" name="Google Shape;248;gf76aceabb0_0_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gf76aceabb0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75" y="2070700"/>
            <a:ext cx="11101400" cy="3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f76aceabb0_0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51" name="Google Shape;251;gf76aceabb0_0_2"/>
          <p:cNvSpPr txBox="1"/>
          <p:nvPr>
            <p:ph idx="12" type="sldNum"/>
          </p:nvPr>
        </p:nvSpPr>
        <p:spPr>
          <a:xfrm>
            <a:off x="3904874" y="62625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b6b027fdb_4_30"/>
          <p:cNvSpPr txBox="1"/>
          <p:nvPr>
            <p:ph type="ctrTitle"/>
          </p:nvPr>
        </p:nvSpPr>
        <p:spPr>
          <a:xfrm>
            <a:off x="1105250" y="167500"/>
            <a:ext cx="9144000" cy="78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/>
              <a:t>b.Calcule la función de autocorrelación </a:t>
            </a:r>
            <a:r>
              <a:rPr i="1" lang="es-CO" sz="2700"/>
              <a:t>A(T)</a:t>
            </a:r>
            <a:r>
              <a:rPr lang="es-CO" sz="2700"/>
              <a:t> y su </a:t>
            </a:r>
            <a:r>
              <a:rPr lang="es-CO" sz="2700"/>
              <a:t>transformada</a:t>
            </a:r>
            <a:r>
              <a:rPr lang="es-CO" sz="2700"/>
              <a:t> de Fourier </a:t>
            </a:r>
            <a:r>
              <a:rPr i="1" lang="es-CO" sz="2700"/>
              <a:t>A(w)</a:t>
            </a:r>
            <a:endParaRPr i="1" sz="2700"/>
          </a:p>
        </p:txBody>
      </p:sp>
      <p:sp>
        <p:nvSpPr>
          <p:cNvPr id="258" name="Google Shape;258;gcb6b027fdb_4_30"/>
          <p:cNvSpPr txBox="1"/>
          <p:nvPr>
            <p:ph idx="1" type="subTitle"/>
          </p:nvPr>
        </p:nvSpPr>
        <p:spPr>
          <a:xfrm>
            <a:off x="4550250" y="708125"/>
            <a:ext cx="6346200" cy="68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/>
              <a:t>Teorema de Wiener - Kinchin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/>
              <a:t>s=IFFT(FFT(y).∗FFT(y))</a:t>
            </a:r>
            <a:endParaRPr sz="1900"/>
          </a:p>
          <a:p>
            <a:pPr indent="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/>
              <a:t>xcorr() de Matlab</a:t>
            </a:r>
            <a:endParaRPr sz="1900"/>
          </a:p>
        </p:txBody>
      </p:sp>
      <p:pic>
        <p:nvPicPr>
          <p:cNvPr id="259" name="Google Shape;259;gcb6b027fdb_4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099" y="1394500"/>
            <a:ext cx="8594151" cy="456728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cb6b027fdb_4_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61" name="Google Shape;261;gcb6b027fdb_4_30"/>
          <p:cNvSpPr txBox="1"/>
          <p:nvPr>
            <p:ph idx="12" type="sldNum"/>
          </p:nvPr>
        </p:nvSpPr>
        <p:spPr>
          <a:xfrm>
            <a:off x="3610174" y="62358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76aceabb0_0_17"/>
          <p:cNvSpPr txBox="1"/>
          <p:nvPr>
            <p:ph type="ctrTitle"/>
          </p:nvPr>
        </p:nvSpPr>
        <p:spPr>
          <a:xfrm>
            <a:off x="1123875" y="312798"/>
            <a:ext cx="9144000" cy="66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/>
              <a:t>Señal original, señal con ruido y resultado de auto correlación</a:t>
            </a:r>
            <a:endParaRPr sz="900">
              <a:highlight>
                <a:srgbClr val="F4F5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f76aceabb0_0_17"/>
          <p:cNvSpPr txBox="1"/>
          <p:nvPr>
            <p:ph idx="1" type="subTitle"/>
          </p:nvPr>
        </p:nvSpPr>
        <p:spPr>
          <a:xfrm>
            <a:off x="10041450" y="3038625"/>
            <a:ext cx="2037900" cy="125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/>
              <a:t>La auto-correlación desfasa la señal y le cambia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/>
              <a:t>la amplitud</a:t>
            </a:r>
            <a:endParaRPr sz="100">
              <a:highlight>
                <a:srgbClr val="F4F5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gf76aceabb0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400" y="930475"/>
            <a:ext cx="9077049" cy="491717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f76aceabb0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71" name="Google Shape;271;gf76aceabb0_0_17"/>
          <p:cNvSpPr txBox="1"/>
          <p:nvPr>
            <p:ph idx="12" type="sldNum"/>
          </p:nvPr>
        </p:nvSpPr>
        <p:spPr>
          <a:xfrm>
            <a:off x="3355699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76aceabb0_0_27"/>
          <p:cNvSpPr txBox="1"/>
          <p:nvPr>
            <p:ph type="ctrTitle"/>
          </p:nvPr>
        </p:nvSpPr>
        <p:spPr>
          <a:xfrm>
            <a:off x="1458850" y="256967"/>
            <a:ext cx="9144000" cy="82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/>
              <a:t>Señal original, señal con ruido y resultado de auto correlación</a:t>
            </a:r>
            <a:endParaRPr/>
          </a:p>
        </p:txBody>
      </p:sp>
      <p:sp>
        <p:nvSpPr>
          <p:cNvPr id="278" name="Google Shape;278;gf76aceabb0_0_2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gf76aceabb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675" y="1122375"/>
            <a:ext cx="8973649" cy="488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f76aceabb0_0_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81" name="Google Shape;281;gf76aceabb0_0_27"/>
          <p:cNvSpPr txBox="1"/>
          <p:nvPr>
            <p:ph idx="12" type="sldNum"/>
          </p:nvPr>
        </p:nvSpPr>
        <p:spPr>
          <a:xfrm>
            <a:off x="3355699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786699" y="668610"/>
            <a:ext cx="224337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2164674" y="2354325"/>
            <a:ext cx="38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Parte 1-calentamiento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4782949" y="3148775"/>
            <a:ext cx="441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Parte 2- Antenas y eventos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7615328" y="3943225"/>
            <a:ext cx="269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Conclusiones</a:t>
            </a:r>
            <a:endParaRPr/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b6b027fdb_4_37"/>
          <p:cNvSpPr txBox="1"/>
          <p:nvPr>
            <p:ph type="ctrTitle"/>
          </p:nvPr>
        </p:nvSpPr>
        <p:spPr>
          <a:xfrm>
            <a:off x="1524000" y="708825"/>
            <a:ext cx="9144000" cy="1435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700"/>
              <a:t>c.</a:t>
            </a:r>
            <a:r>
              <a:rPr lang="es-CO" sz="2700"/>
              <a:t>Compare la transformada directa de Fourier de </a:t>
            </a:r>
            <a:r>
              <a:rPr i="1" lang="es-CO" sz="2700"/>
              <a:t>A(T)</a:t>
            </a:r>
            <a:r>
              <a:rPr lang="es-CO" sz="2700"/>
              <a:t> con el verdadero espectro de potencia y discuta la eficacia de la reducción del ruido mediante el uso de la función de autocorrelación.</a:t>
            </a:r>
            <a:endParaRPr i="1" sz="2700"/>
          </a:p>
        </p:txBody>
      </p:sp>
      <p:sp>
        <p:nvSpPr>
          <p:cNvPr id="288" name="Google Shape;288;gcb6b027fdb_4_3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gcb6b027fdb_4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925" y="2023625"/>
            <a:ext cx="8048324" cy="422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cb6b027fdb_4_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91" name="Google Shape;291;gcb6b027fdb_4_37"/>
          <p:cNvSpPr txBox="1"/>
          <p:nvPr>
            <p:ph idx="12" type="sldNum"/>
          </p:nvPr>
        </p:nvSpPr>
        <p:spPr>
          <a:xfrm>
            <a:off x="3355699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b6b027fdb_4_44"/>
          <p:cNvSpPr txBox="1"/>
          <p:nvPr>
            <p:ph type="ctrTitle"/>
          </p:nvPr>
        </p:nvSpPr>
        <p:spPr>
          <a:xfrm>
            <a:off x="1524000" y="336625"/>
            <a:ext cx="9144000" cy="835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700"/>
              <a:t>d.</a:t>
            </a:r>
            <a:r>
              <a:rPr lang="es-CO" sz="2700"/>
              <a:t>¿Para cuales valores de x se pierde toda la información en la entrada?</a:t>
            </a:r>
            <a:endParaRPr i="1" sz="2700"/>
          </a:p>
        </p:txBody>
      </p:sp>
      <p:sp>
        <p:nvSpPr>
          <p:cNvPr id="298" name="Google Shape;298;gcb6b027fdb_4_4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gcb6b027fdb_4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625" y="1230075"/>
            <a:ext cx="9144002" cy="49569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cb6b027fdb_4_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01" name="Google Shape;301;gcb6b027fdb_4_44"/>
          <p:cNvSpPr txBox="1"/>
          <p:nvPr>
            <p:ph idx="12" type="sldNum"/>
          </p:nvPr>
        </p:nvSpPr>
        <p:spPr>
          <a:xfrm>
            <a:off x="3355699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76aceabb0_0_37"/>
          <p:cNvSpPr txBox="1"/>
          <p:nvPr>
            <p:ph type="ctrTitle"/>
          </p:nvPr>
        </p:nvSpPr>
        <p:spPr>
          <a:xfrm>
            <a:off x="1524000" y="154630"/>
            <a:ext cx="9144000" cy="96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/>
              <a:t>Para valores de α mayores a 3 se empieza a ver afectado tanto el espectro de potencias como la señal en tiempo</a:t>
            </a:r>
            <a:endParaRPr/>
          </a:p>
        </p:txBody>
      </p:sp>
      <p:sp>
        <p:nvSpPr>
          <p:cNvPr id="308" name="Google Shape;308;gf76aceabb0_0_3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gf76aceabb0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237650"/>
            <a:ext cx="9400400" cy="476817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f76aceabb0_0_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11" name="Google Shape;311;gf76aceabb0_0_37"/>
          <p:cNvSpPr txBox="1"/>
          <p:nvPr>
            <p:ph idx="12" type="sldNum"/>
          </p:nvPr>
        </p:nvSpPr>
        <p:spPr>
          <a:xfrm>
            <a:off x="3355699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s-CO" sz="2800">
                <a:latin typeface="Calibri"/>
                <a:ea typeface="Calibri"/>
                <a:cs typeface="Calibri"/>
                <a:sym typeface="Calibri"/>
              </a:rPr>
              <a:t>Parte 2: identidad espectral de un evento electro atmosférico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"/>
          <p:cNvSpPr txBox="1"/>
          <p:nvPr>
            <p:ph idx="12" type="sldNum"/>
          </p:nvPr>
        </p:nvSpPr>
        <p:spPr>
          <a:xfrm>
            <a:off x="33556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19" name="Google Shape;319;p3"/>
          <p:cNvSpPr txBox="1"/>
          <p:nvPr>
            <p:ph idx="1" type="body"/>
          </p:nvPr>
        </p:nvSpPr>
        <p:spPr>
          <a:xfrm>
            <a:off x="838200" y="1825625"/>
            <a:ext cx="511202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1800"/>
              <a:t>Se mostrará el procedimiento realizado con el archivo Trace_EVT1272065836.908173614_908.2.txt para posteriormente mostrar los resultados de todos los archivos.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1800"/>
              <a:t>Inicialmente se separan los datos de cada antena presente en el archivo, en este caso las antenas son: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CO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R9PLT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CO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R9RSR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CO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R9GLG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CO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R9AZL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CO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R9AEP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CO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R9JNN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CO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R9MRC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20" name="Google Shape;3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3150" y="2070894"/>
            <a:ext cx="52006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b66daae3a_0_0"/>
          <p:cNvSpPr txBox="1"/>
          <p:nvPr>
            <p:ph type="ctrTitle"/>
          </p:nvPr>
        </p:nvSpPr>
        <p:spPr>
          <a:xfrm>
            <a:off x="1524000" y="1122368"/>
            <a:ext cx="9144000" cy="107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Antenas en cada Trace</a:t>
            </a:r>
            <a:endParaRPr/>
          </a:p>
        </p:txBody>
      </p:sp>
      <p:sp>
        <p:nvSpPr>
          <p:cNvPr id="327" name="Google Shape;327;gfb66daae3a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gfb66daae3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075" y="2196075"/>
            <a:ext cx="9565851" cy="19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fb66daae3a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30" name="Google Shape;330;gfb66daae3a_0_0"/>
          <p:cNvSpPr txBox="1"/>
          <p:nvPr>
            <p:ph idx="12" type="sldNum"/>
          </p:nvPr>
        </p:nvSpPr>
        <p:spPr>
          <a:xfrm>
            <a:off x="3958449" y="59912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s-CO" sz="2800">
                <a:latin typeface="Calibri"/>
                <a:ea typeface="Calibri"/>
                <a:cs typeface="Calibri"/>
                <a:sym typeface="Calibri"/>
              </a:rPr>
              <a:t>Parte 2: identidad espectral de un evento electro atmosférico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"/>
          <p:cNvSpPr txBox="1"/>
          <p:nvPr>
            <p:ph idx="12" type="sldNum"/>
          </p:nvPr>
        </p:nvSpPr>
        <p:spPr>
          <a:xfrm>
            <a:off x="33556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38" name="Google Shape;338;p4"/>
          <p:cNvSpPr txBox="1"/>
          <p:nvPr>
            <p:ph idx="1" type="body"/>
          </p:nvPr>
        </p:nvSpPr>
        <p:spPr>
          <a:xfrm>
            <a:off x="843998" y="1375051"/>
            <a:ext cx="983725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s-CO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Después de esto, se </a:t>
            </a:r>
            <a:r>
              <a:rPr lang="es-CO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halló la transformada de Fourier de cada señal para posteriormente normalizar su amplitud y multiplicarla por su conjugado para hallar su autocorrelación.</a:t>
            </a:r>
            <a:endParaRPr b="0" i="0"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39" name="Google Shape;3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476" y="2015331"/>
            <a:ext cx="4857750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5001" y="2015331"/>
            <a:ext cx="496252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s-CO" sz="2800">
                <a:latin typeface="Calibri"/>
                <a:ea typeface="Calibri"/>
                <a:cs typeface="Calibri"/>
                <a:sym typeface="Calibri"/>
              </a:rPr>
              <a:t>Parte 2: identidad espectral de un evento electro atmosférico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5"/>
          <p:cNvSpPr txBox="1"/>
          <p:nvPr>
            <p:ph idx="12" type="sldNum"/>
          </p:nvPr>
        </p:nvSpPr>
        <p:spPr>
          <a:xfrm>
            <a:off x="33556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48" name="Google Shape;348;p5"/>
          <p:cNvSpPr txBox="1"/>
          <p:nvPr>
            <p:ph idx="1" type="body"/>
          </p:nvPr>
        </p:nvSpPr>
        <p:spPr>
          <a:xfrm>
            <a:off x="843998" y="1375050"/>
            <a:ext cx="9837254" cy="4853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s-CO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Teniendo las autocorrelaciones de las señales, se realiza la comparación entre ellas para determinar su similitud en el rango entre [-0.2π, 0.2π] del espectro que es donde se encuentra la mayor cantidad de información.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s-CO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 matrices presentadas muestran la diferencia promedio, mínima y máxima entre cada señal perteneciente a una antena.</a:t>
            </a:r>
            <a:endParaRPr b="0" i="0"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49" name="Google Shape;3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199" y="2465318"/>
            <a:ext cx="4953000" cy="229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399" y="2195512"/>
            <a:ext cx="6193415" cy="2959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s-CO" sz="2800">
                <a:latin typeface="Calibri"/>
                <a:ea typeface="Calibri"/>
                <a:cs typeface="Calibri"/>
                <a:sym typeface="Calibri"/>
              </a:rPr>
              <a:t>Parte 2: identidad espectral de un evento electro atmosférico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6"/>
          <p:cNvSpPr txBox="1"/>
          <p:nvPr>
            <p:ph idx="12" type="sldNum"/>
          </p:nvPr>
        </p:nvSpPr>
        <p:spPr>
          <a:xfrm>
            <a:off x="33556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58" name="Google Shape;358;p6"/>
          <p:cNvSpPr txBox="1"/>
          <p:nvPr>
            <p:ph idx="1" type="body"/>
          </p:nvPr>
        </p:nvSpPr>
        <p:spPr>
          <a:xfrm>
            <a:off x="843998" y="1375050"/>
            <a:ext cx="9837254" cy="4853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-CO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presentan los resultados del mismo análisis para los demás archivos:</a:t>
            </a:r>
            <a:endParaRPr b="0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59" name="Google Shape;3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448" y="2131944"/>
            <a:ext cx="3472653" cy="10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7299" y="2041664"/>
            <a:ext cx="6827714" cy="1618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3901" y="4063448"/>
            <a:ext cx="4873022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62625" y="4115214"/>
            <a:ext cx="5470940" cy="136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s-CO" sz="2800">
                <a:latin typeface="Calibri"/>
                <a:ea typeface="Calibri"/>
                <a:cs typeface="Calibri"/>
                <a:sym typeface="Calibri"/>
              </a:rPr>
              <a:t>Parte 2: identidad espectral de un evento electro atmosférico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7"/>
          <p:cNvSpPr txBox="1"/>
          <p:nvPr>
            <p:ph idx="12" type="sldNum"/>
          </p:nvPr>
        </p:nvSpPr>
        <p:spPr>
          <a:xfrm>
            <a:off x="33556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70" name="Google Shape;370;p7"/>
          <p:cNvSpPr txBox="1"/>
          <p:nvPr>
            <p:ph idx="1" type="body"/>
          </p:nvPr>
        </p:nvSpPr>
        <p:spPr>
          <a:xfrm>
            <a:off x="843998" y="1375050"/>
            <a:ext cx="9797498" cy="4853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-CO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Otro análisis realizado correspondió a la comparación de señales obtenidas mediante la misma antena ante distintos eventos electro atmosféricos obteniendo los siguientes resultados:</a:t>
            </a:r>
            <a:endParaRPr b="0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-CO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Comparación antena R9JNN		 	Comparación antena R9AZL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-CO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Comparación antena R9NDJ		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71" name="Google Shape;3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660" y="2427839"/>
            <a:ext cx="4430125" cy="117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8898" y="2477535"/>
            <a:ext cx="3826979" cy="1097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0998" y="4391438"/>
            <a:ext cx="4051389" cy="117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s-CO" sz="2800">
                <a:latin typeface="Calibri"/>
                <a:ea typeface="Calibri"/>
                <a:cs typeface="Calibri"/>
                <a:sym typeface="Calibri"/>
              </a:rPr>
              <a:t>Parte 2: identidad espectral de un evento electro atmosférico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8"/>
          <p:cNvSpPr txBox="1"/>
          <p:nvPr>
            <p:ph idx="12" type="sldNum"/>
          </p:nvPr>
        </p:nvSpPr>
        <p:spPr>
          <a:xfrm>
            <a:off x="33556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81" name="Google Shape;381;p8"/>
          <p:cNvSpPr txBox="1"/>
          <p:nvPr>
            <p:ph idx="1" type="body"/>
          </p:nvPr>
        </p:nvSpPr>
        <p:spPr>
          <a:xfrm>
            <a:off x="843998" y="1375050"/>
            <a:ext cx="3781011" cy="4853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-CO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Finalmente, se realizó la comparación entre la señal obtenida por distintas antenas y ante distintos eventos electro atmosféricos.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CO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R9PLT	Evento 1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CO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R9VCT 	Evento 2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CO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R9RSR 	Evento 3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CO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R9BHB 	Evento 4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CO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R9CRN 	Evento 5</a:t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-CO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resultados obtenidos se presentan mediante las matrices explicadas anteriormente.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82" name="Google Shape;3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6766" y="1424746"/>
            <a:ext cx="5060260" cy="427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6b027fdb_2_0"/>
          <p:cNvSpPr txBox="1"/>
          <p:nvPr>
            <p:ph type="ctrTitle"/>
          </p:nvPr>
        </p:nvSpPr>
        <p:spPr>
          <a:xfrm>
            <a:off x="1524000" y="67741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s-CO" sz="2800">
                <a:solidFill>
                  <a:srgbClr val="000000"/>
                </a:solidFill>
              </a:rPr>
              <a:t>Parte 1: Calentamiento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cb6b027fdb_2_0"/>
          <p:cNvSpPr txBox="1"/>
          <p:nvPr>
            <p:ph idx="1" type="subTitle"/>
          </p:nvPr>
        </p:nvSpPr>
        <p:spPr>
          <a:xfrm>
            <a:off x="1524000" y="3065119"/>
            <a:ext cx="9144000" cy="81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E</a:t>
            </a:r>
            <a:r>
              <a:rPr lang="es-CO"/>
              <a:t>jercicios de los conceptos que hemos desarrollado en clase</a:t>
            </a:r>
            <a:endParaRPr/>
          </a:p>
        </p:txBody>
      </p:sp>
      <p:sp>
        <p:nvSpPr>
          <p:cNvPr id="110" name="Google Shape;110;gcb6b027fdb_2_0"/>
          <p:cNvSpPr txBox="1"/>
          <p:nvPr>
            <p:ph idx="1" type="subTitle"/>
          </p:nvPr>
        </p:nvSpPr>
        <p:spPr>
          <a:xfrm>
            <a:off x="1524000" y="4169344"/>
            <a:ext cx="9144000" cy="81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ctr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s-CO"/>
              <a:t>Considere las siguientes señales</a:t>
            </a:r>
            <a:endParaRPr/>
          </a:p>
        </p:txBody>
      </p:sp>
      <p:pic>
        <p:nvPicPr>
          <p:cNvPr id="111" name="Google Shape;111;gcb6b027fdb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963" y="4862137"/>
            <a:ext cx="9262068" cy="51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cb6b027fdb_2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13" name="Google Shape;113;gcb6b027fdb_2_0"/>
          <p:cNvSpPr txBox="1"/>
          <p:nvPr>
            <p:ph idx="12" type="sldNum"/>
          </p:nvPr>
        </p:nvSpPr>
        <p:spPr>
          <a:xfrm>
            <a:off x="3851299" y="59277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es-CO" sz="3400"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/>
          </a:p>
        </p:txBody>
      </p:sp>
      <p:sp>
        <p:nvSpPr>
          <p:cNvPr id="388" name="Google Shape;388;p9"/>
          <p:cNvSpPr txBox="1"/>
          <p:nvPr>
            <p:ph idx="1" type="body"/>
          </p:nvPr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-CO" sz="2000"/>
              <a:t>La transformada de Fourier es una fuerte herramienta ampliamente utilizada en el mundo del tratamiento de señales.</a:t>
            </a:r>
            <a:endParaRPr sz="2000"/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-CO" sz="2000"/>
              <a:t>Permite obtener información que no es visible en el dominio del tiempo.</a:t>
            </a:r>
            <a:endParaRPr sz="2000"/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-CO" sz="2000"/>
              <a:t>Aplicación en ejercicios artificiales.</a:t>
            </a:r>
            <a:endParaRPr sz="2000"/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-CO" sz="2000"/>
              <a:t>Utilidad en ejercicios o problemas que se pueden encontrar en la vida real.</a:t>
            </a:r>
            <a:endParaRPr sz="2000"/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-CO" sz="2000"/>
              <a:t>Las variaciones presentadas por la señal captada por dos antenas podrían no estar en el mismo punto de tiempo. Para corregir esto se puede recurrir a un desplazamiento de la señal, aunque como estas están siendo analizadas en el dominio de las frecuencias, encontramos que al desplazar una función en el tiempo, su espectro de frecuencias </a:t>
            </a:r>
            <a:r>
              <a:rPr lang="es-CO" sz="2000"/>
              <a:t>sólo</a:t>
            </a:r>
            <a:r>
              <a:rPr lang="es-CO" sz="2000"/>
              <a:t> se ve afectado en la fase </a:t>
            </a:r>
            <a:r>
              <a:rPr lang="es-CO" sz="2000"/>
              <a:t>más</a:t>
            </a:r>
            <a:r>
              <a:rPr lang="es-CO" sz="2000"/>
              <a:t> no en la magnitud del espectro</a:t>
            </a:r>
            <a:endParaRPr sz="2000"/>
          </a:p>
        </p:txBody>
      </p:sp>
      <p:sp>
        <p:nvSpPr>
          <p:cNvPr id="389" name="Google Shape;389;p9"/>
          <p:cNvSpPr txBox="1"/>
          <p:nvPr>
            <p:ph idx="12" type="sldNum"/>
          </p:nvPr>
        </p:nvSpPr>
        <p:spPr>
          <a:xfrm>
            <a:off x="3352800" y="62939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5" name="Google Shape;395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96" name="Google Shape;3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" y="0"/>
            <a:ext cx="121856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76aceabb0_0_46"/>
          <p:cNvSpPr txBox="1"/>
          <p:nvPr>
            <p:ph type="ctrTitle"/>
          </p:nvPr>
        </p:nvSpPr>
        <p:spPr>
          <a:xfrm>
            <a:off x="3805875" y="526825"/>
            <a:ext cx="6806400" cy="92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Metodologia: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Antenas</a:t>
            </a:r>
            <a:r>
              <a:rPr lang="es-CO"/>
              <a:t> y eventos</a:t>
            </a:r>
            <a:endParaRPr/>
          </a:p>
        </p:txBody>
      </p:sp>
      <p:sp>
        <p:nvSpPr>
          <p:cNvPr id="404" name="Google Shape;404;gf76aceabb0_0_46"/>
          <p:cNvSpPr txBox="1"/>
          <p:nvPr>
            <p:ph idx="1" type="subTitle"/>
          </p:nvPr>
        </p:nvSpPr>
        <p:spPr>
          <a:xfrm>
            <a:off x="9142400" y="2326350"/>
            <a:ext cx="2889300" cy="5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Trace_EVT1272065836.908173614_908.2.txt</a:t>
            </a:r>
            <a:endParaRPr/>
          </a:p>
        </p:txBody>
      </p:sp>
      <p:pic>
        <p:nvPicPr>
          <p:cNvPr id="405" name="Google Shape;405;gf76aceabb0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88" y="1753125"/>
            <a:ext cx="220027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f76aceabb0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1841" y="1632900"/>
            <a:ext cx="5870556" cy="46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f76aceabb0_0_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b6b027fdb_2_8"/>
          <p:cNvSpPr txBox="1"/>
          <p:nvPr>
            <p:ph type="ctrTitle"/>
          </p:nvPr>
        </p:nvSpPr>
        <p:spPr>
          <a:xfrm>
            <a:off x="1524000" y="1122374"/>
            <a:ext cx="9144000" cy="1220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555"/>
              <a:t>a</a:t>
            </a:r>
            <a:r>
              <a:rPr lang="es-CO"/>
              <a:t>.</a:t>
            </a:r>
            <a:r>
              <a:rPr lang="es-CO" sz="3000"/>
              <a:t>I</a:t>
            </a:r>
            <a:r>
              <a:rPr lang="es-CO" sz="3000"/>
              <a:t>mplemente en cada caso la transformada analítica y discreta de Fourier. Compárelas.</a:t>
            </a:r>
            <a:endParaRPr sz="3000"/>
          </a:p>
        </p:txBody>
      </p:sp>
      <p:sp>
        <p:nvSpPr>
          <p:cNvPr id="120" name="Google Shape;120;gcb6b027fdb_2_8"/>
          <p:cNvSpPr txBox="1"/>
          <p:nvPr>
            <p:ph idx="1" type="subTitle"/>
          </p:nvPr>
        </p:nvSpPr>
        <p:spPr>
          <a:xfrm>
            <a:off x="1524000" y="3099529"/>
            <a:ext cx="9144000" cy="215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Transformadas analiticas de las señales</a:t>
            </a:r>
            <a:endParaRPr/>
          </a:p>
        </p:txBody>
      </p:sp>
      <p:pic>
        <p:nvPicPr>
          <p:cNvPr id="121" name="Google Shape;121;gcb6b027fdb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945" y="4167163"/>
            <a:ext cx="1006791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cb6b027fdb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950" y="4737737"/>
            <a:ext cx="10587901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cb6b027fdb_2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24" name="Google Shape;124;gcb6b027fdb_2_8"/>
          <p:cNvSpPr txBox="1"/>
          <p:nvPr>
            <p:ph idx="12" type="sldNum"/>
          </p:nvPr>
        </p:nvSpPr>
        <p:spPr>
          <a:xfrm>
            <a:off x="3717349" y="57402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6b027fdb_2_26"/>
          <p:cNvSpPr txBox="1"/>
          <p:nvPr>
            <p:ph type="ctrTitle"/>
          </p:nvPr>
        </p:nvSpPr>
        <p:spPr>
          <a:xfrm>
            <a:off x="964800" y="560725"/>
            <a:ext cx="4622400" cy="1207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Gráfica</a:t>
            </a:r>
            <a:r>
              <a:rPr lang="es-CO" sz="3000"/>
              <a:t> en el tiempo y Transformada discreta de Fourier de la primera señal.</a:t>
            </a:r>
            <a:endParaRPr sz="3000"/>
          </a:p>
        </p:txBody>
      </p:sp>
      <p:pic>
        <p:nvPicPr>
          <p:cNvPr id="131" name="Google Shape;131;gcb6b027fdb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25" y="1961775"/>
            <a:ext cx="6121750" cy="31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cb6b027fdb_2_26"/>
          <p:cNvSpPr txBox="1"/>
          <p:nvPr>
            <p:ph type="ctrTitle"/>
          </p:nvPr>
        </p:nvSpPr>
        <p:spPr>
          <a:xfrm>
            <a:off x="6507175" y="560775"/>
            <a:ext cx="4622400" cy="1207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Gráfica en el tiempo y Transformada discreta de Fourier de la Segunda señal.</a:t>
            </a:r>
            <a:endParaRPr sz="3000"/>
          </a:p>
        </p:txBody>
      </p:sp>
      <p:pic>
        <p:nvPicPr>
          <p:cNvPr id="133" name="Google Shape;133;gcb6b027fdb_2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350" y="1961775"/>
            <a:ext cx="5740800" cy="312917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cb6b027fdb_2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5" name="Google Shape;135;gcb6b027fdb_2_26"/>
          <p:cNvSpPr txBox="1"/>
          <p:nvPr>
            <p:ph idx="12" type="sldNum"/>
          </p:nvPr>
        </p:nvSpPr>
        <p:spPr>
          <a:xfrm>
            <a:off x="3577149" y="59912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b6b027fdb_2_17"/>
          <p:cNvSpPr txBox="1"/>
          <p:nvPr>
            <p:ph type="ctrTitle"/>
          </p:nvPr>
        </p:nvSpPr>
        <p:spPr>
          <a:xfrm>
            <a:off x="1524000" y="762000"/>
            <a:ext cx="9144000" cy="132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700"/>
              <a:t>b.</a:t>
            </a:r>
            <a:r>
              <a:rPr lang="es-CO" sz="2700"/>
              <a:t>Muestre para cuáles casos recupera una transformada real o imaginaria.</a:t>
            </a:r>
            <a:endParaRPr sz="2700"/>
          </a:p>
        </p:txBody>
      </p:sp>
      <p:sp>
        <p:nvSpPr>
          <p:cNvPr id="142" name="Google Shape;142;gcb6b027fdb_2_17"/>
          <p:cNvSpPr txBox="1"/>
          <p:nvPr>
            <p:ph idx="1" type="subTitle"/>
          </p:nvPr>
        </p:nvSpPr>
        <p:spPr>
          <a:xfrm>
            <a:off x="1373050" y="3076014"/>
            <a:ext cx="9144000" cy="85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Real.</a:t>
            </a:r>
            <a:r>
              <a:rPr lang="es-CO"/>
              <a:t> Esto se debe a que la señal número uno </a:t>
            </a:r>
            <a:r>
              <a:rPr lang="es-CO"/>
              <a:t>está</a:t>
            </a:r>
            <a:r>
              <a:rPr lang="es-CO"/>
              <a:t> formada por un señal par, cos().</a:t>
            </a:r>
            <a:endParaRPr/>
          </a:p>
        </p:txBody>
      </p:sp>
      <p:pic>
        <p:nvPicPr>
          <p:cNvPr id="143" name="Google Shape;143;gcb6b027fdb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45" y="2463438"/>
            <a:ext cx="1006791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cb6b027fdb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0" y="4176987"/>
            <a:ext cx="10587901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cb6b027fdb_2_17"/>
          <p:cNvSpPr txBox="1"/>
          <p:nvPr>
            <p:ph idx="1" type="subTitle"/>
          </p:nvPr>
        </p:nvSpPr>
        <p:spPr>
          <a:xfrm>
            <a:off x="1373050" y="4789514"/>
            <a:ext cx="9144000" cy="85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I</a:t>
            </a:r>
            <a:r>
              <a:rPr lang="es-CO"/>
              <a:t>maginaria. esto se debe a que la señal número dos es impar, sen().</a:t>
            </a:r>
            <a:endParaRPr/>
          </a:p>
        </p:txBody>
      </p:sp>
      <p:sp>
        <p:nvSpPr>
          <p:cNvPr id="146" name="Google Shape;146;gcb6b027fdb_2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47" name="Google Shape;147;gcb6b027fdb_2_17"/>
          <p:cNvSpPr txBox="1"/>
          <p:nvPr>
            <p:ph idx="12" type="sldNum"/>
          </p:nvPr>
        </p:nvSpPr>
        <p:spPr>
          <a:xfrm>
            <a:off x="3596799" y="58904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b6b027fdb_4_0"/>
          <p:cNvSpPr txBox="1"/>
          <p:nvPr>
            <p:ph type="ctrTitle"/>
          </p:nvPr>
        </p:nvSpPr>
        <p:spPr>
          <a:xfrm>
            <a:off x="1524000" y="762000"/>
            <a:ext cx="9144000" cy="132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700"/>
              <a:t>c.</a:t>
            </a:r>
            <a:r>
              <a:rPr lang="es-CO" sz="2700"/>
              <a:t>Encuentre las distintas componentes para el espectro de potencias y muestre que las frecuencias tienen los valores esperados (no sólo las proporciones).</a:t>
            </a:r>
            <a:endParaRPr sz="2700"/>
          </a:p>
        </p:txBody>
      </p:sp>
      <p:sp>
        <p:nvSpPr>
          <p:cNvPr id="154" name="Google Shape;154;gcb6b027fdb_4_0"/>
          <p:cNvSpPr txBox="1"/>
          <p:nvPr>
            <p:ph idx="1" type="subTitle"/>
          </p:nvPr>
        </p:nvSpPr>
        <p:spPr>
          <a:xfrm>
            <a:off x="1524000" y="3013051"/>
            <a:ext cx="9144000" cy="92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Para la primera señal se puede esperar que las componentes frecuenciales estén en: 10,30,70 Hz. </a:t>
            </a:r>
            <a:endParaRPr/>
          </a:p>
        </p:txBody>
      </p:sp>
      <p:pic>
        <p:nvPicPr>
          <p:cNvPr id="155" name="Google Shape;155;gcb6b027fdb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45" y="2647938"/>
            <a:ext cx="1006791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cb6b027fdb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0" y="4176987"/>
            <a:ext cx="10587901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cb6b027fdb_4_0"/>
          <p:cNvSpPr txBox="1"/>
          <p:nvPr>
            <p:ph idx="1" type="subTitle"/>
          </p:nvPr>
        </p:nvSpPr>
        <p:spPr>
          <a:xfrm>
            <a:off x="1524000" y="4684701"/>
            <a:ext cx="9144000" cy="92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En el caso de la señal dos la frecuencia esta en: 10,30,80 Hz</a:t>
            </a:r>
            <a:endParaRPr/>
          </a:p>
        </p:txBody>
      </p:sp>
      <p:sp>
        <p:nvSpPr>
          <p:cNvPr id="158" name="Google Shape;158;gcb6b027fdb_4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59" name="Google Shape;159;gcb6b027fdb_4_0"/>
          <p:cNvSpPr txBox="1"/>
          <p:nvPr>
            <p:ph idx="12" type="sldNum"/>
          </p:nvPr>
        </p:nvSpPr>
        <p:spPr>
          <a:xfrm>
            <a:off x="3717349" y="5847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b6b027fdb_2_53"/>
          <p:cNvSpPr txBox="1"/>
          <p:nvPr>
            <p:ph type="ctrTitle"/>
          </p:nvPr>
        </p:nvSpPr>
        <p:spPr>
          <a:xfrm>
            <a:off x="964800" y="560725"/>
            <a:ext cx="4622400" cy="1207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 Espectro de potencia de la señal número uno.</a:t>
            </a:r>
            <a:endParaRPr sz="3000"/>
          </a:p>
        </p:txBody>
      </p:sp>
      <p:sp>
        <p:nvSpPr>
          <p:cNvPr id="166" name="Google Shape;166;gcb6b027fdb_2_53"/>
          <p:cNvSpPr txBox="1"/>
          <p:nvPr>
            <p:ph type="ctrTitle"/>
          </p:nvPr>
        </p:nvSpPr>
        <p:spPr>
          <a:xfrm>
            <a:off x="6507175" y="560775"/>
            <a:ext cx="4622400" cy="1207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Espectro de potencia de la señal número dos.</a:t>
            </a:r>
            <a:endParaRPr sz="3000"/>
          </a:p>
        </p:txBody>
      </p:sp>
      <p:pic>
        <p:nvPicPr>
          <p:cNvPr id="167" name="Google Shape;167;gcb6b027fdb_2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5" y="2156600"/>
            <a:ext cx="6041626" cy="32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cb6b027fdb_2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352" y="2156600"/>
            <a:ext cx="5953468" cy="320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cb6b027fdb_2_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70" name="Google Shape;170;gcb6b027fdb_2_53"/>
          <p:cNvSpPr txBox="1"/>
          <p:nvPr>
            <p:ph idx="12" type="sldNum"/>
          </p:nvPr>
        </p:nvSpPr>
        <p:spPr>
          <a:xfrm>
            <a:off x="3476249" y="59912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b6b027fdb_4_7"/>
          <p:cNvSpPr txBox="1"/>
          <p:nvPr>
            <p:ph type="ctrTitle"/>
          </p:nvPr>
        </p:nvSpPr>
        <p:spPr>
          <a:xfrm>
            <a:off x="1524000" y="762000"/>
            <a:ext cx="9144000" cy="132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700"/>
              <a:t>d.</a:t>
            </a:r>
            <a:r>
              <a:rPr lang="es-CO" sz="2700"/>
              <a:t>Experimente los efectos de elegir diferentes valores del tamaño de paso </a:t>
            </a:r>
            <a:r>
              <a:rPr i="1" lang="es-CO" sz="2700"/>
              <a:t>h</a:t>
            </a:r>
            <a:r>
              <a:rPr lang="es-CO" sz="2700"/>
              <a:t> y de ampliar el período de medición </a:t>
            </a:r>
            <a:r>
              <a:rPr i="1" lang="es-CO" sz="2700"/>
              <a:t>T=Nh.</a:t>
            </a:r>
            <a:endParaRPr i="1" sz="2700"/>
          </a:p>
        </p:txBody>
      </p:sp>
      <p:sp>
        <p:nvSpPr>
          <p:cNvPr id="177" name="Google Shape;177;gcb6b027fdb_4_7"/>
          <p:cNvSpPr txBox="1"/>
          <p:nvPr>
            <p:ph idx="1" type="subTitle"/>
          </p:nvPr>
        </p:nvSpPr>
        <p:spPr>
          <a:xfrm>
            <a:off x="1524000" y="2604981"/>
            <a:ext cx="9144000" cy="7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Para ilustrarlo de forma notoria se </a:t>
            </a:r>
            <a:r>
              <a:rPr lang="es-CO"/>
              <a:t>utilizará</a:t>
            </a:r>
            <a:r>
              <a:rPr lang="es-CO"/>
              <a:t> la señal 1 </a:t>
            </a:r>
            <a:endParaRPr/>
          </a:p>
        </p:txBody>
      </p:sp>
      <p:pic>
        <p:nvPicPr>
          <p:cNvPr id="178" name="Google Shape;178;gcb6b027fdb_4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3071807"/>
            <a:ext cx="62484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cb6b027fdb_4_7"/>
          <p:cNvSpPr txBox="1"/>
          <p:nvPr>
            <p:ph idx="1" type="subTitle"/>
          </p:nvPr>
        </p:nvSpPr>
        <p:spPr>
          <a:xfrm>
            <a:off x="1654825" y="3866520"/>
            <a:ext cx="9144000" cy="13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Cuya frecuencia </a:t>
            </a:r>
            <a:r>
              <a:rPr lang="es-CO"/>
              <a:t>máxima</a:t>
            </a:r>
            <a:r>
              <a:rPr lang="es-CO"/>
              <a:t> es de 70 Hz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Según</a:t>
            </a:r>
            <a:r>
              <a:rPr lang="es-CO"/>
              <a:t> el teorema de Nyquist:</a:t>
            </a:r>
            <a:br>
              <a:rPr lang="es-CO"/>
            </a:br>
            <a:r>
              <a:rPr lang="es-CO"/>
              <a:t>Frecuencia muestreo &gt; 140</a:t>
            </a:r>
            <a:endParaRPr/>
          </a:p>
        </p:txBody>
      </p:sp>
      <p:sp>
        <p:nvSpPr>
          <p:cNvPr id="180" name="Google Shape;180;gcb6b027fdb_4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81" name="Google Shape;181;gcb6b027fdb_4_7"/>
          <p:cNvSpPr txBox="1"/>
          <p:nvPr>
            <p:ph idx="12" type="sldNum"/>
          </p:nvPr>
        </p:nvSpPr>
        <p:spPr>
          <a:xfrm>
            <a:off x="3824499" y="57427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CO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2019-03-06T15:22:16Z</dcterms:created>
  <dc:creator>Usuario de Microsoft Office</dc:creator>
</cp:coreProperties>
</file>