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6.xml" ContentType="application/vnd.openxmlformats-officedocument.presentationml.notesSlide+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4.jpeg" ContentType="image/jpeg"/>
  <Override PartName="/ppt/media/image3.png" ContentType="image/pn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p>
            <a:r>
              <a:rPr b="0" lang="es-CO" sz="1400" spc="-1" strike="noStrike">
                <a:solidFill>
                  <a:srgbClr val="000000"/>
                </a:solidFill>
                <a:latin typeface="Arial"/>
              </a:rPr>
              <a:t>Pulse para desplazar la página</a:t>
            </a:r>
            <a:endParaRPr b="0" lang="es-CO" sz="1400" spc="-1" strike="noStrike">
              <a:solidFill>
                <a:srgbClr val="000000"/>
              </a:solidFill>
              <a:latin typeface="Arial"/>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p>
            <a:r>
              <a:rPr b="0" lang="es-CO" sz="2000" spc="-1" strike="noStrike">
                <a:latin typeface="Arial"/>
              </a:rPr>
              <a:t>Pulse para editar el formato de las notas</a:t>
            </a:r>
            <a:endParaRPr b="0" lang="es-CO"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p>
            <a:r>
              <a:rPr b="0" lang="es-CO" sz="1400" spc="-1" strike="noStrike">
                <a:latin typeface="Times New Roman"/>
              </a:rPr>
              <a:t>&lt;cabecera&gt;</a:t>
            </a:r>
            <a:endParaRPr b="0" lang="es-CO"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p>
            <a:pPr algn="r"/>
            <a:r>
              <a:rPr b="0" lang="es-CO" sz="1400" spc="-1" strike="noStrike">
                <a:latin typeface="Times New Roman"/>
              </a:rPr>
              <a:t>&lt;fecha/hora&gt;</a:t>
            </a:r>
            <a:endParaRPr b="0" lang="es-CO"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p>
            <a:r>
              <a:rPr b="0" lang="es-CO" sz="1400" spc="-1" strike="noStrike">
                <a:latin typeface="Times New Roman"/>
              </a:rPr>
              <a:t>&lt;pie de página&gt;</a:t>
            </a:r>
            <a:endParaRPr b="0" lang="es-CO"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p>
            <a:pPr algn="r"/>
            <a:fld id="{E95F2069-9AF3-4B78-8082-0CE0E585483D}" type="slidenum">
              <a:rPr b="0" lang="es-CO" sz="1400" spc="-1" strike="noStrike">
                <a:latin typeface="Times New Roman"/>
              </a:rPr>
              <a:t>&lt;número&gt;</a:t>
            </a:fld>
            <a:endParaRPr b="0" lang="es-CO"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380880" y="685800"/>
            <a:ext cx="6095520" cy="3428640"/>
          </a:xfrm>
          <a:prstGeom prst="rect">
            <a:avLst/>
          </a:prstGeom>
        </p:spPr>
      </p:sp>
      <p:sp>
        <p:nvSpPr>
          <p:cNvPr id="137"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s-CO" sz="1100" spc="-1" strike="noStrike">
                <a:solidFill>
                  <a:srgbClr val="000000"/>
                </a:solidFill>
                <a:latin typeface="Arial"/>
                <a:ea typeface="Arial"/>
              </a:rPr>
              <a:t>Resumen de la introducción. Arreglar</a:t>
            </a:r>
            <a:endParaRPr b="0" lang="es-CO"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380880" y="685800"/>
            <a:ext cx="6095520" cy="3428640"/>
          </a:xfrm>
          <a:prstGeom prst="rect">
            <a:avLst/>
          </a:prstGeom>
        </p:spPr>
      </p:sp>
      <p:sp>
        <p:nvSpPr>
          <p:cNvPr id="139"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s-CO" sz="1100" spc="-1" strike="noStrike">
                <a:solidFill>
                  <a:srgbClr val="000000"/>
                </a:solidFill>
                <a:latin typeface="Arial"/>
                <a:ea typeface="Arial"/>
              </a:rPr>
              <a:t>Resumen de la introducción. Arreglar</a:t>
            </a:r>
            <a:endParaRPr b="0" lang="es-CO"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380880" y="685800"/>
            <a:ext cx="6095520" cy="342864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s-CO" sz="1100" spc="-1" strike="noStrike">
                <a:solidFill>
                  <a:srgbClr val="000000"/>
                </a:solidFill>
                <a:latin typeface="Arial"/>
                <a:ea typeface="Arial"/>
              </a:rPr>
              <a:t>Resumen de la introducción. Arreglar</a:t>
            </a:r>
            <a:endParaRPr b="0" lang="es-CO"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s-CO" sz="1400" spc="-1" strike="noStrike">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p>
            <a:endParaRPr b="0" lang="es-CO" sz="1400" spc="-1" strike="noStrike">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CO" sz="1400" spc="-1" strike="noStrike">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s-CO"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rmAutofit/>
          </a:bodyPr>
          <a:p>
            <a:r>
              <a:rPr b="0" lang="es-CO" sz="6000" spc="-1" strike="noStrike">
                <a:solidFill>
                  <a:srgbClr val="000000"/>
                </a:solidFill>
                <a:latin typeface="Arial"/>
              </a:rPr>
              <a:t>Pulse </a:t>
            </a:r>
            <a:r>
              <a:rPr b="0" lang="es-CO" sz="6000" spc="-1" strike="noStrike">
                <a:solidFill>
                  <a:srgbClr val="000000"/>
                </a:solidFill>
                <a:latin typeface="Arial"/>
              </a:rPr>
              <a:t>para </a:t>
            </a:r>
            <a:r>
              <a:rPr b="0" lang="es-CO" sz="6000" spc="-1" strike="noStrike">
                <a:solidFill>
                  <a:srgbClr val="000000"/>
                </a:solidFill>
                <a:latin typeface="Arial"/>
              </a:rPr>
              <a:t>editar </a:t>
            </a:r>
            <a:r>
              <a:rPr b="0" lang="es-CO" sz="6000" spc="-1" strike="noStrike">
                <a:solidFill>
                  <a:srgbClr val="000000"/>
                </a:solidFill>
                <a:latin typeface="Arial"/>
              </a:rPr>
              <a:t>el </a:t>
            </a:r>
            <a:r>
              <a:rPr b="0" lang="es-CO" sz="6000" spc="-1" strike="noStrike">
                <a:solidFill>
                  <a:srgbClr val="000000"/>
                </a:solidFill>
                <a:latin typeface="Arial"/>
              </a:rPr>
              <a:t>format</a:t>
            </a:r>
            <a:r>
              <a:rPr b="0" lang="es-CO" sz="6000" spc="-1" strike="noStrike">
                <a:solidFill>
                  <a:srgbClr val="000000"/>
                </a:solidFill>
                <a:latin typeface="Arial"/>
              </a:rPr>
              <a:t>o del </a:t>
            </a:r>
            <a:r>
              <a:rPr b="0" lang="es-CO" sz="6000" spc="-1" strike="noStrike">
                <a:solidFill>
                  <a:srgbClr val="000000"/>
                </a:solidFill>
                <a:latin typeface="Arial"/>
              </a:rPr>
              <a:t>texto </a:t>
            </a:r>
            <a:r>
              <a:rPr b="0" lang="es-CO" sz="6000" spc="-1" strike="noStrike">
                <a:solidFill>
                  <a:srgbClr val="000000"/>
                </a:solidFill>
                <a:latin typeface="Arial"/>
              </a:rPr>
              <a:t>de </a:t>
            </a:r>
            <a:r>
              <a:rPr b="0" lang="es-CO" sz="6000" spc="-1" strike="noStrike">
                <a:solidFill>
                  <a:srgbClr val="000000"/>
                </a:solidFill>
                <a:latin typeface="Arial"/>
              </a:rPr>
              <a:t>título</a:t>
            </a:r>
            <a:endParaRPr b="0" lang="es-CO" sz="6000" spc="-1" strike="noStrike">
              <a:solidFill>
                <a:srgbClr val="000000"/>
              </a:solidFill>
              <a:latin typeface="Arial"/>
            </a:endParaRPr>
          </a:p>
        </p:txBody>
      </p:sp>
      <p:sp>
        <p:nvSpPr>
          <p:cNvPr id="1" name="PlaceHolder 2"/>
          <p:cNvSpPr>
            <a:spLocks noGrp="1"/>
          </p:cNvSpPr>
          <p:nvPr>
            <p:ph type="dt"/>
          </p:nvPr>
        </p:nvSpPr>
        <p:spPr>
          <a:xfrm>
            <a:off x="838080" y="6356520"/>
            <a:ext cx="2742840" cy="364680"/>
          </a:xfrm>
          <a:prstGeom prst="rect">
            <a:avLst/>
          </a:prstGeom>
        </p:spPr>
        <p:txBody>
          <a:bodyPr anchor="ctr"/>
          <a:p>
            <a:endParaRPr b="0" lang="es-CO" sz="24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s-CO"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4C57660-286D-4859-9E3F-B31A300074F3}" type="slidenum">
              <a:rPr b="0" lang="es-CO" sz="1200" spc="-1" strike="noStrike">
                <a:solidFill>
                  <a:srgbClr val="888888"/>
                </a:solidFill>
                <a:latin typeface="Calibri"/>
                <a:ea typeface="Calibri"/>
              </a:rPr>
              <a:t>11</a:t>
            </a:fld>
            <a:endParaRPr b="0" lang="es-CO"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CO" sz="1400" spc="-1" strike="noStrike">
                <a:solidFill>
                  <a:srgbClr val="000000"/>
                </a:solidFill>
                <a:latin typeface="Arial"/>
              </a:rPr>
              <a:t>Pulse para editar el formato de esquema del texto</a:t>
            </a:r>
            <a:endParaRPr b="0" lang="es-CO"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400" spc="-1" strike="noStrike">
                <a:solidFill>
                  <a:srgbClr val="000000"/>
                </a:solidFill>
                <a:latin typeface="Arial"/>
              </a:rPr>
              <a:t>Segundo nivel del esquema</a:t>
            </a:r>
            <a:endParaRPr b="0" lang="es-CO"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400" spc="-1" strike="noStrike">
                <a:solidFill>
                  <a:srgbClr val="000000"/>
                </a:solidFill>
                <a:latin typeface="Arial"/>
              </a:rPr>
              <a:t>Tercer nivel del esquema</a:t>
            </a:r>
            <a:endParaRPr b="0" lang="es-CO"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400" spc="-1" strike="noStrike">
                <a:solidFill>
                  <a:srgbClr val="000000"/>
                </a:solidFill>
                <a:latin typeface="Arial"/>
              </a:rPr>
              <a:t>Cuarto nivel del esquema</a:t>
            </a:r>
            <a:endParaRPr b="0" lang="es-CO"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rmAutofit/>
          </a:bodyPr>
          <a:p>
            <a:r>
              <a:rPr b="0" lang="es-CO" sz="4400" spc="-1" strike="noStrike">
                <a:solidFill>
                  <a:srgbClr val="000000"/>
                </a:solidFill>
                <a:latin typeface="Arial"/>
              </a:rPr>
              <a:t>Pulse </a:t>
            </a:r>
            <a:r>
              <a:rPr b="0" lang="es-CO" sz="4400" spc="-1" strike="noStrike">
                <a:solidFill>
                  <a:srgbClr val="000000"/>
                </a:solidFill>
                <a:latin typeface="Arial"/>
              </a:rPr>
              <a:t>para </a:t>
            </a:r>
            <a:r>
              <a:rPr b="0" lang="es-CO" sz="4400" spc="-1" strike="noStrike">
                <a:solidFill>
                  <a:srgbClr val="000000"/>
                </a:solidFill>
                <a:latin typeface="Arial"/>
              </a:rPr>
              <a:t>editar el </a:t>
            </a:r>
            <a:r>
              <a:rPr b="0" lang="es-CO" sz="4400" spc="-1" strike="noStrike">
                <a:solidFill>
                  <a:srgbClr val="000000"/>
                </a:solidFill>
                <a:latin typeface="Arial"/>
              </a:rPr>
              <a:t>formato </a:t>
            </a:r>
            <a:r>
              <a:rPr b="0" lang="es-CO" sz="4400" spc="-1" strike="noStrike">
                <a:solidFill>
                  <a:srgbClr val="000000"/>
                </a:solidFill>
                <a:latin typeface="Arial"/>
              </a:rPr>
              <a:t>del texto </a:t>
            </a:r>
            <a:r>
              <a:rPr b="0" lang="es-CO" sz="4400" spc="-1" strike="noStrike">
                <a:solidFill>
                  <a:srgbClr val="000000"/>
                </a:solidFill>
                <a:latin typeface="Arial"/>
              </a:rPr>
              <a:t>de título</a:t>
            </a:r>
            <a:endParaRPr b="0" lang="es-CO" sz="4400" spc="-1" strike="noStrike">
              <a:solidFill>
                <a:srgbClr val="000000"/>
              </a:solidFill>
              <a:latin typeface="Arial"/>
            </a:endParaRPr>
          </a:p>
        </p:txBody>
      </p:sp>
      <p:sp>
        <p:nvSpPr>
          <p:cNvPr id="42" name="PlaceHolder 2"/>
          <p:cNvSpPr>
            <a:spLocks noGrp="1"/>
          </p:cNvSpPr>
          <p:nvPr>
            <p:ph type="body"/>
          </p:nvPr>
        </p:nvSpPr>
        <p:spPr>
          <a:xfrm>
            <a:off x="838080" y="1825560"/>
            <a:ext cx="10515240" cy="4350960"/>
          </a:xfrm>
          <a:prstGeom prst="rect">
            <a:avLst/>
          </a:prstGeom>
        </p:spPr>
        <p:txBody>
          <a:bodyPr>
            <a:normAutofit/>
          </a:bodyPr>
          <a:p>
            <a:pPr marL="432000" indent="-324000">
              <a:spcBef>
                <a:spcPts val="1417"/>
              </a:spcBef>
              <a:buClr>
                <a:srgbClr val="000000"/>
              </a:buClr>
              <a:buSzPct val="45000"/>
              <a:buFont typeface="Wingdings" charset="2"/>
              <a:buChar char=""/>
            </a:pPr>
            <a:r>
              <a:rPr b="0" lang="es-CO" sz="2800" spc="-1" strike="noStrike">
                <a:solidFill>
                  <a:srgbClr val="000000"/>
                </a:solidFill>
                <a:latin typeface="Arial"/>
              </a:rPr>
              <a:t>Pulse para editar el formato de esquema del texto</a:t>
            </a:r>
            <a:endParaRPr b="0" lang="es-CO"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2800" spc="-1" strike="noStrike">
                <a:solidFill>
                  <a:srgbClr val="000000"/>
                </a:solidFill>
                <a:latin typeface="Arial"/>
              </a:rPr>
              <a:t>Segundo nivel del esquema</a:t>
            </a:r>
            <a:endParaRPr b="0" lang="es-C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2800" spc="-1" strike="noStrike">
                <a:solidFill>
                  <a:srgbClr val="000000"/>
                </a:solidFill>
                <a:latin typeface="Arial"/>
              </a:rPr>
              <a:t>Tercer nivel del esquema</a:t>
            </a:r>
            <a:endParaRPr b="0" lang="es-CO"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2800" spc="-1" strike="noStrike">
                <a:solidFill>
                  <a:srgbClr val="000000"/>
                </a:solidFill>
                <a:latin typeface="Arial"/>
              </a:rPr>
              <a:t>Cuarto nivel del esquema</a:t>
            </a:r>
            <a:endParaRPr b="0" lang="es-CO"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800" spc="-1" strike="noStrike">
                <a:solidFill>
                  <a:srgbClr val="000000"/>
                </a:solidFill>
                <a:latin typeface="Arial"/>
              </a:rPr>
              <a:t>Quinto nivel del esquema</a:t>
            </a:r>
            <a:endParaRPr b="0" lang="es-CO"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800" spc="-1" strike="noStrike">
                <a:solidFill>
                  <a:srgbClr val="000000"/>
                </a:solidFill>
                <a:latin typeface="Arial"/>
              </a:rPr>
              <a:t>Sexto nivel del esquema</a:t>
            </a:r>
            <a:endParaRPr b="0" lang="es-CO"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800" spc="-1" strike="noStrike">
                <a:solidFill>
                  <a:srgbClr val="000000"/>
                </a:solidFill>
                <a:latin typeface="Arial"/>
              </a:rPr>
              <a:t>Séptimo nivel del esquema</a:t>
            </a:r>
            <a:endParaRPr b="0" lang="es-CO" sz="2800" spc="-1" strike="noStrike">
              <a:solidFill>
                <a:srgbClr val="000000"/>
              </a:solidFill>
              <a:latin typeface="Arial"/>
            </a:endParaRPr>
          </a:p>
        </p:txBody>
      </p:sp>
      <p:sp>
        <p:nvSpPr>
          <p:cNvPr id="43" name="PlaceHolder 3"/>
          <p:cNvSpPr>
            <a:spLocks noGrp="1"/>
          </p:cNvSpPr>
          <p:nvPr>
            <p:ph type="dt"/>
          </p:nvPr>
        </p:nvSpPr>
        <p:spPr>
          <a:xfrm>
            <a:off x="838080" y="6356520"/>
            <a:ext cx="2742840" cy="364680"/>
          </a:xfrm>
          <a:prstGeom prst="rect">
            <a:avLst/>
          </a:prstGeom>
        </p:spPr>
        <p:txBody>
          <a:bodyPr anchor="ctr"/>
          <a:p>
            <a:endParaRPr b="0" lang="es-CO" sz="2400" spc="-1" strike="noStrike">
              <a:latin typeface="Times New Roman"/>
            </a:endParaRPr>
          </a:p>
        </p:txBody>
      </p:sp>
      <p:sp>
        <p:nvSpPr>
          <p:cNvPr id="44" name="PlaceHolder 4"/>
          <p:cNvSpPr>
            <a:spLocks noGrp="1"/>
          </p:cNvSpPr>
          <p:nvPr>
            <p:ph type="ftr"/>
          </p:nvPr>
        </p:nvSpPr>
        <p:spPr>
          <a:xfrm>
            <a:off x="4038480" y="6239520"/>
            <a:ext cx="4114440" cy="364680"/>
          </a:xfrm>
          <a:prstGeom prst="rect">
            <a:avLst/>
          </a:prstGeom>
        </p:spPr>
        <p:txBody>
          <a:bodyPr anchor="ctr"/>
          <a:p>
            <a:endParaRPr b="0" lang="es-CO"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F248DC5-063A-4A59-9EE4-E5D984EFE8E6}" type="slidenum">
              <a:rPr b="0" lang="es-CO" sz="1200" spc="-1" strike="noStrike">
                <a:solidFill>
                  <a:srgbClr val="888888"/>
                </a:solidFill>
                <a:latin typeface="Calibri"/>
                <a:ea typeface="Calibri"/>
              </a:rPr>
              <a:t>&lt;número&gt;</a:t>
            </a:fld>
            <a:endParaRPr b="0" lang="es-CO"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523880" y="1122480"/>
            <a:ext cx="9143640" cy="2387520"/>
          </a:xfrm>
          <a:prstGeom prst="rect">
            <a:avLst/>
          </a:prstGeom>
          <a:noFill/>
          <a:ln>
            <a:noFill/>
          </a:ln>
        </p:spPr>
        <p:txBody>
          <a:bodyPr anchor="b">
            <a:normAutofit/>
          </a:bodyPr>
          <a:p>
            <a:endParaRPr b="0" lang="es-CO" sz="1400" spc="-1" strike="noStrike">
              <a:solidFill>
                <a:srgbClr val="000000"/>
              </a:solidFill>
              <a:latin typeface="Arial"/>
            </a:endParaRPr>
          </a:p>
        </p:txBody>
      </p:sp>
      <p:sp>
        <p:nvSpPr>
          <p:cNvPr id="89" name="TextShape 2"/>
          <p:cNvSpPr txBox="1"/>
          <p:nvPr/>
        </p:nvSpPr>
        <p:spPr>
          <a:xfrm>
            <a:off x="1523880" y="3602160"/>
            <a:ext cx="9143640" cy="1655280"/>
          </a:xfrm>
          <a:prstGeom prst="rect">
            <a:avLst/>
          </a:prstGeom>
          <a:noFill/>
          <a:ln>
            <a:noFill/>
          </a:ln>
        </p:spPr>
        <p:txBody>
          <a:bodyPr>
            <a:normAutofit/>
          </a:bodyPr>
          <a:p>
            <a:pPr algn="ctr"/>
            <a:endParaRPr b="0" lang="es-CO" sz="3200" spc="-1" strike="noStrike">
              <a:latin typeface="Arial"/>
            </a:endParaRPr>
          </a:p>
        </p:txBody>
      </p:sp>
      <p:pic>
        <p:nvPicPr>
          <p:cNvPr id="90" name="Google Shape;86;p1" descr=""/>
          <p:cNvPicPr/>
          <p:nvPr/>
        </p:nvPicPr>
        <p:blipFill>
          <a:blip r:embed="rId1"/>
          <a:stretch/>
        </p:blipFill>
        <p:spPr>
          <a:xfrm>
            <a:off x="3240" y="0"/>
            <a:ext cx="12185280" cy="6857640"/>
          </a:xfrm>
          <a:prstGeom prst="rect">
            <a:avLst/>
          </a:prstGeom>
          <a:ln>
            <a:noFill/>
          </a:ln>
        </p:spPr>
      </p:pic>
      <p:sp>
        <p:nvSpPr>
          <p:cNvPr id="91" name="CustomShape 3"/>
          <p:cNvSpPr/>
          <p:nvPr/>
        </p:nvSpPr>
        <p:spPr>
          <a:xfrm>
            <a:off x="575280" y="2355840"/>
            <a:ext cx="8791200" cy="731880"/>
          </a:xfrm>
          <a:prstGeom prst="rect">
            <a:avLst/>
          </a:prstGeom>
          <a:noFill/>
          <a:ln>
            <a:noFill/>
          </a:ln>
        </p:spPr>
        <p:style>
          <a:lnRef idx="0"/>
          <a:fillRef idx="0"/>
          <a:effectRef idx="0"/>
          <a:fontRef idx="minor"/>
        </p:style>
        <p:txBody>
          <a:bodyPr tIns="91440" bIns="91440"/>
          <a:p>
            <a:pPr algn="ctr">
              <a:lnSpc>
                <a:spcPct val="100000"/>
              </a:lnSpc>
            </a:pPr>
            <a:r>
              <a:rPr b="0" lang="es-CO" sz="3600" spc="-1" strike="noStrike">
                <a:solidFill>
                  <a:srgbClr val="000000"/>
                </a:solidFill>
                <a:latin typeface="Arial"/>
                <a:ea typeface="Arial"/>
              </a:rPr>
              <a:t>Métricas, datos y calibración inteligente</a:t>
            </a:r>
            <a:endParaRPr b="0" lang="es-CO" sz="3600" spc="-1" strike="noStrike">
              <a:latin typeface="Arial"/>
            </a:endParaRPr>
          </a:p>
        </p:txBody>
      </p:sp>
      <p:sp>
        <p:nvSpPr>
          <p:cNvPr id="92" name="CustomShape 4"/>
          <p:cNvSpPr/>
          <p:nvPr/>
        </p:nvSpPr>
        <p:spPr>
          <a:xfrm>
            <a:off x="575280" y="4132800"/>
            <a:ext cx="8863200" cy="793080"/>
          </a:xfrm>
          <a:prstGeom prst="rect">
            <a:avLst/>
          </a:prstGeom>
          <a:noFill/>
          <a:ln>
            <a:noFill/>
          </a:ln>
        </p:spPr>
        <p:style>
          <a:lnRef idx="0"/>
          <a:fillRef idx="0"/>
          <a:effectRef idx="0"/>
          <a:fontRef idx="minor"/>
        </p:style>
        <p:txBody>
          <a:bodyPr tIns="91440" bIns="91440"/>
          <a:p>
            <a:pPr algn="ctr">
              <a:lnSpc>
                <a:spcPct val="100000"/>
              </a:lnSpc>
            </a:pPr>
            <a:r>
              <a:rPr b="0" lang="es-CO" sz="2000" spc="-1" strike="noStrike">
                <a:solidFill>
                  <a:srgbClr val="000000"/>
                </a:solidFill>
                <a:latin typeface="Arial"/>
                <a:ea typeface="Arial"/>
              </a:rPr>
              <a:t>Asignación especial 1</a:t>
            </a:r>
            <a:endParaRPr b="0" lang="es-CO" sz="2000" spc="-1" strike="noStrike">
              <a:latin typeface="Arial"/>
            </a:endParaRPr>
          </a:p>
          <a:p>
            <a:pPr algn="ctr">
              <a:lnSpc>
                <a:spcPct val="100000"/>
              </a:lnSpc>
            </a:pPr>
            <a:r>
              <a:rPr b="0" lang="es-CO" sz="2000" spc="-1" strike="noStrike">
                <a:solidFill>
                  <a:srgbClr val="000000"/>
                </a:solidFill>
                <a:latin typeface="Arial"/>
                <a:ea typeface="Arial"/>
              </a:rPr>
              <a:t> </a:t>
            </a:r>
            <a:r>
              <a:rPr b="0" lang="es-CO" sz="2000" spc="-1" strike="noStrike">
                <a:solidFill>
                  <a:srgbClr val="000000"/>
                </a:solidFill>
                <a:latin typeface="Arial"/>
                <a:ea typeface="Arial"/>
              </a:rPr>
              <a:t>Juan Sebastian Carrillo Rodríguez - Jonathan Stiven Gómez Zuluaga</a:t>
            </a:r>
            <a:endParaRPr b="0" lang="es-CO" sz="2000" spc="-1" strike="noStrike">
              <a:latin typeface="Arial"/>
            </a:endParaRPr>
          </a:p>
        </p:txBody>
      </p:sp>
      <p:sp>
        <p:nvSpPr>
          <p:cNvPr id="93" name="TextShape 5"/>
          <p:cNvSpPr txBox="1"/>
          <p:nvPr/>
        </p:nvSpPr>
        <p:spPr>
          <a:xfrm>
            <a:off x="8610480" y="6356520"/>
            <a:ext cx="2742840" cy="364680"/>
          </a:xfrm>
          <a:prstGeom prst="rect">
            <a:avLst/>
          </a:prstGeom>
          <a:noFill/>
          <a:ln>
            <a:noFill/>
          </a:ln>
        </p:spPr>
        <p:txBody>
          <a:bodyPr anchor="ctr"/>
          <a:p>
            <a:pPr algn="r">
              <a:lnSpc>
                <a:spcPct val="100000"/>
              </a:lnSpc>
            </a:pPr>
            <a:fld id="{B1E0F4CF-1AA7-4B04-8B7A-F5CD57CE3AC7}" type="slidenum">
              <a:rPr b="0" lang="es-CO" sz="1200" spc="-1" strike="noStrike">
                <a:solidFill>
                  <a:srgbClr val="888888"/>
                </a:solidFill>
                <a:latin typeface="Calibri"/>
                <a:ea typeface="Calibri"/>
              </a:rPr>
              <a:t>&lt;número&gt;</a:t>
            </a:fld>
            <a:endParaRPr b="0" lang="es-CO" sz="12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620280"/>
            <a:ext cx="10515240" cy="4350960"/>
          </a:xfrm>
          <a:prstGeom prst="rect">
            <a:avLst/>
          </a:prstGeom>
          <a:noFill/>
          <a:ln>
            <a:noFill/>
          </a:ln>
        </p:spPr>
        <p:txBody>
          <a:bodyPr>
            <a:normAutofit/>
          </a:bodyPr>
          <a:p>
            <a:pPr marL="114480">
              <a:lnSpc>
                <a:spcPct val="90000"/>
              </a:lnSpc>
              <a:spcBef>
                <a:spcPts val="1001"/>
              </a:spcBef>
            </a:pPr>
            <a:r>
              <a:rPr b="0" lang="es-CO" sz="1400" spc="-1" strike="noStrike">
                <a:solidFill>
                  <a:srgbClr val="000000"/>
                </a:solidFill>
                <a:latin typeface="Arial"/>
                <a:ea typeface="Calibri"/>
              </a:rPr>
              <a:t>Los resultados obtenidos fueron:</a:t>
            </a: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a:p>
            <a:pPr marL="114480">
              <a:lnSpc>
                <a:spcPct val="90000"/>
              </a:lnSpc>
              <a:spcBef>
                <a:spcPts val="1001"/>
              </a:spcBef>
            </a:pPr>
            <a:r>
              <a:rPr b="0" lang="es-CO" sz="1400" spc="-1" strike="noStrike">
                <a:solidFill>
                  <a:srgbClr val="000000"/>
                </a:solidFill>
                <a:latin typeface="Arial"/>
                <a:ea typeface="Calibri"/>
              </a:rPr>
              <a:t>Si se usa como métrica el error medio cuadrático o el error relativo se obtienen los siguientes resultados</a:t>
            </a: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p:txBody>
      </p:sp>
      <p:sp>
        <p:nvSpPr>
          <p:cNvPr id="123" name="TextShape 2"/>
          <p:cNvSpPr txBox="1"/>
          <p:nvPr/>
        </p:nvSpPr>
        <p:spPr>
          <a:xfrm>
            <a:off x="8610480" y="6356520"/>
            <a:ext cx="2742840" cy="364680"/>
          </a:xfrm>
          <a:prstGeom prst="rect">
            <a:avLst/>
          </a:prstGeom>
          <a:noFill/>
          <a:ln>
            <a:noFill/>
          </a:ln>
        </p:spPr>
        <p:txBody>
          <a:bodyPr anchor="ctr"/>
          <a:p>
            <a:pPr algn="r">
              <a:lnSpc>
                <a:spcPct val="100000"/>
              </a:lnSpc>
            </a:pPr>
            <a:fld id="{24DADD8B-B3BA-4639-9595-48FD24CD40EE}" type="slidenum">
              <a:rPr b="0" lang="es-CO" sz="1200" spc="-1" strike="noStrike">
                <a:solidFill>
                  <a:srgbClr val="888888"/>
                </a:solidFill>
                <a:latin typeface="Calibri"/>
                <a:ea typeface="Calibri"/>
              </a:rPr>
              <a:t>&lt;número&gt;</a:t>
            </a:fld>
            <a:endParaRPr b="0" lang="es-CO" sz="1200" spc="-1" strike="noStrike">
              <a:latin typeface="Times New Roman"/>
            </a:endParaRPr>
          </a:p>
        </p:txBody>
      </p:sp>
      <p:graphicFrame>
        <p:nvGraphicFramePr>
          <p:cNvPr id="124" name="Table 3"/>
          <p:cNvGraphicFramePr/>
          <p:nvPr/>
        </p:nvGraphicFramePr>
        <p:xfrm>
          <a:off x="1159920" y="1170720"/>
          <a:ext cx="5493960" cy="1357560"/>
        </p:xfrm>
        <a:graphic>
          <a:graphicData uri="http://schemas.openxmlformats.org/drawingml/2006/table">
            <a:tbl>
              <a:tblPr/>
              <a:tblGrid>
                <a:gridCol w="2746800"/>
                <a:gridCol w="2747160"/>
              </a:tblGrid>
              <a:tr h="291960">
                <a:tc>
                  <a:txBody>
                    <a:bodyPr/>
                    <a:p>
                      <a:pPr algn="ctr">
                        <a:lnSpc>
                          <a:spcPct val="100000"/>
                        </a:lnSpc>
                      </a:pPr>
                      <a:r>
                        <a:rPr b="1" lang="es-CO" sz="1400" spc="-1" strike="noStrike">
                          <a:solidFill>
                            <a:srgbClr val="ffffff"/>
                          </a:solidFill>
                          <a:latin typeface="Arial"/>
                          <a:ea typeface="Arial"/>
                        </a:rPr>
                        <a:t>Método</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CO" sz="1400" spc="-1" strike="noStrike">
                          <a:solidFill>
                            <a:srgbClr val="ffffff"/>
                          </a:solidFill>
                          <a:latin typeface="Arial"/>
                          <a:ea typeface="Arial"/>
                        </a:rPr>
                        <a:t>Distancia</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54960">
                <a:tc>
                  <a:txBody>
                    <a:bodyPr/>
                    <a:p>
                      <a:pPr algn="ctr">
                        <a:lnSpc>
                          <a:spcPct val="100000"/>
                        </a:lnSpc>
                      </a:pPr>
                      <a:r>
                        <a:rPr b="0" lang="es-CO" sz="1400" spc="-1" strike="noStrike">
                          <a:solidFill>
                            <a:srgbClr val="000000"/>
                          </a:solidFill>
                          <a:latin typeface="Arial"/>
                          <a:ea typeface="Arial"/>
                        </a:rPr>
                        <a:t>Sin ajuste</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486.017</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4960">
                <a:tc>
                  <a:txBody>
                    <a:bodyPr/>
                    <a:p>
                      <a:pPr algn="ctr">
                        <a:lnSpc>
                          <a:spcPct val="100000"/>
                        </a:lnSpc>
                      </a:pPr>
                      <a:r>
                        <a:rPr b="0" lang="es-CO" sz="1400" spc="-1" strike="noStrike">
                          <a:solidFill>
                            <a:srgbClr val="000000"/>
                          </a:solidFill>
                          <a:latin typeface="Arial"/>
                          <a:ea typeface="Arial"/>
                        </a:rPr>
                        <a:t>Curva polinomial</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CO" sz="1400" spc="-1" strike="noStrike">
                          <a:solidFill>
                            <a:srgbClr val="000000"/>
                          </a:solidFill>
                          <a:latin typeface="Arial"/>
                          <a:ea typeface="Arial"/>
                        </a:rPr>
                        <a:t>221.13</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5680">
                <a:tc>
                  <a:txBody>
                    <a:bodyPr/>
                    <a:p>
                      <a:pPr algn="ctr">
                        <a:lnSpc>
                          <a:spcPct val="100000"/>
                        </a:lnSpc>
                      </a:pPr>
                      <a:r>
                        <a:rPr b="0" lang="es-CO" sz="1400" spc="-1" strike="noStrike">
                          <a:solidFill>
                            <a:srgbClr val="000000"/>
                          </a:solidFill>
                          <a:latin typeface="Arial"/>
                          <a:ea typeface="Arial"/>
                        </a:rPr>
                        <a:t>Red neuronal</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212.82</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125" name="Table 4"/>
          <p:cNvGraphicFramePr/>
          <p:nvPr/>
        </p:nvGraphicFramePr>
        <p:xfrm>
          <a:off x="1159920" y="3575160"/>
          <a:ext cx="8127720" cy="1482840"/>
        </p:xfrm>
        <a:graphic>
          <a:graphicData uri="http://schemas.openxmlformats.org/drawingml/2006/table">
            <a:tbl>
              <a:tblPr/>
              <a:tblGrid>
                <a:gridCol w="2709000"/>
                <a:gridCol w="2709000"/>
                <a:gridCol w="2709720"/>
              </a:tblGrid>
              <a:tr h="370800">
                <a:tc>
                  <a:txBody>
                    <a:bodyPr/>
                    <a:p>
                      <a:pPr algn="ctr">
                        <a:lnSpc>
                          <a:spcPct val="100000"/>
                        </a:lnSpc>
                      </a:pPr>
                      <a:r>
                        <a:rPr b="1" lang="es-CO" sz="1400" spc="-1" strike="noStrike">
                          <a:solidFill>
                            <a:srgbClr val="ffffff"/>
                          </a:solidFill>
                          <a:latin typeface="Arial"/>
                          <a:ea typeface="Arial"/>
                        </a:rPr>
                        <a:t>Método</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CO" sz="1400" spc="-1" strike="noStrike">
                          <a:solidFill>
                            <a:srgbClr val="ffffff"/>
                          </a:solidFill>
                          <a:latin typeface="Arial"/>
                          <a:ea typeface="Arial"/>
                        </a:rPr>
                        <a:t>Error medio cuadrático</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CO" sz="1400" spc="-1" strike="noStrike">
                          <a:solidFill>
                            <a:srgbClr val="ffffff"/>
                          </a:solidFill>
                          <a:latin typeface="Arial"/>
                          <a:ea typeface="Arial"/>
                        </a:rPr>
                        <a:t>Error relativo</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p>
                      <a:pPr algn="ctr">
                        <a:lnSpc>
                          <a:spcPct val="100000"/>
                        </a:lnSpc>
                      </a:pPr>
                      <a:r>
                        <a:rPr b="0" lang="es-CO" sz="1400" spc="-1" strike="noStrike">
                          <a:solidFill>
                            <a:srgbClr val="000000"/>
                          </a:solidFill>
                          <a:latin typeface="Arial"/>
                          <a:ea typeface="Arial"/>
                        </a:rPr>
                        <a:t>Sin ajuste</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57.0839</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48.85%</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p>
                      <a:pPr algn="ctr">
                        <a:lnSpc>
                          <a:spcPct val="100000"/>
                        </a:lnSpc>
                      </a:pPr>
                      <a:r>
                        <a:rPr b="0" lang="es-CO" sz="1400" spc="-1" strike="noStrike">
                          <a:solidFill>
                            <a:srgbClr val="000000"/>
                          </a:solidFill>
                          <a:latin typeface="Arial"/>
                          <a:ea typeface="Arial"/>
                        </a:rPr>
                        <a:t>Curva polinomial</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CO" sz="1400" spc="-1" strike="noStrike">
                          <a:solidFill>
                            <a:srgbClr val="000000"/>
                          </a:solidFill>
                          <a:latin typeface="Arial"/>
                          <a:ea typeface="Arial"/>
                        </a:rPr>
                        <a:t>39.6267</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CO" sz="1400" spc="-1" strike="noStrike">
                          <a:solidFill>
                            <a:srgbClr val="000000"/>
                          </a:solidFill>
                          <a:latin typeface="Arial"/>
                          <a:ea typeface="Arial"/>
                        </a:rPr>
                        <a:t>47.89%</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440">
                <a:tc>
                  <a:txBody>
                    <a:bodyPr/>
                    <a:p>
                      <a:pPr algn="ctr">
                        <a:lnSpc>
                          <a:spcPct val="100000"/>
                        </a:lnSpc>
                      </a:pPr>
                      <a:r>
                        <a:rPr b="0" lang="es-CO" sz="1400" spc="-1" strike="noStrike">
                          <a:solidFill>
                            <a:srgbClr val="000000"/>
                          </a:solidFill>
                          <a:latin typeface="Arial"/>
                          <a:ea typeface="Arial"/>
                        </a:rPr>
                        <a:t>Red neuronal</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36.7067</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44.50%</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655920"/>
            <a:ext cx="10515240" cy="4350960"/>
          </a:xfrm>
          <a:prstGeom prst="rect">
            <a:avLst/>
          </a:prstGeom>
          <a:noFill/>
          <a:ln>
            <a:noFill/>
          </a:ln>
        </p:spPr>
        <p:txBody>
          <a:bodyPr>
            <a:normAutofit/>
          </a:bodyPr>
          <a:p>
            <a:pPr marL="114480">
              <a:lnSpc>
                <a:spcPct val="90000"/>
              </a:lnSpc>
              <a:spcBef>
                <a:spcPts val="1001"/>
              </a:spcBef>
            </a:pPr>
            <a:r>
              <a:rPr b="0" lang="es-CO" sz="1400" spc="-1" strike="noStrike">
                <a:solidFill>
                  <a:srgbClr val="000000"/>
                </a:solidFill>
                <a:latin typeface="Arial"/>
                <a:ea typeface="Calibri"/>
              </a:rPr>
              <a:t>La siguiente imagen permite comparar gráficamente los resultados obtenidos: </a:t>
            </a: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p:txBody>
      </p:sp>
      <p:sp>
        <p:nvSpPr>
          <p:cNvPr id="127" name="TextShape 2"/>
          <p:cNvSpPr txBox="1"/>
          <p:nvPr/>
        </p:nvSpPr>
        <p:spPr>
          <a:xfrm>
            <a:off x="8610480" y="6356520"/>
            <a:ext cx="2742840" cy="364680"/>
          </a:xfrm>
          <a:prstGeom prst="rect">
            <a:avLst/>
          </a:prstGeom>
          <a:noFill/>
          <a:ln>
            <a:noFill/>
          </a:ln>
        </p:spPr>
        <p:txBody>
          <a:bodyPr anchor="ctr"/>
          <a:p>
            <a:pPr algn="r">
              <a:lnSpc>
                <a:spcPct val="100000"/>
              </a:lnSpc>
            </a:pPr>
            <a:fld id="{47F64916-42D0-4C32-BF47-A2946726E05A}" type="slidenum">
              <a:rPr b="0" lang="es-CO" sz="1200" spc="-1" strike="noStrike">
                <a:solidFill>
                  <a:srgbClr val="888888"/>
                </a:solidFill>
                <a:latin typeface="Calibri"/>
                <a:ea typeface="Calibri"/>
              </a:rPr>
              <a:t>&lt;número&gt;</a:t>
            </a:fld>
            <a:endParaRPr b="0" lang="es-CO" sz="1200" spc="-1" strike="noStrike">
              <a:latin typeface="Times New Roman"/>
            </a:endParaRPr>
          </a:p>
        </p:txBody>
      </p:sp>
      <p:pic>
        <p:nvPicPr>
          <p:cNvPr id="128" name="Imagen 4" descr=""/>
          <p:cNvPicPr/>
          <p:nvPr/>
        </p:nvPicPr>
        <p:blipFill>
          <a:blip r:embed="rId1"/>
          <a:stretch/>
        </p:blipFill>
        <p:spPr>
          <a:xfrm>
            <a:off x="3624120" y="1481040"/>
            <a:ext cx="4943160" cy="38952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848720" y="6356520"/>
            <a:ext cx="2742840" cy="364680"/>
          </a:xfrm>
          <a:prstGeom prst="rect">
            <a:avLst/>
          </a:prstGeom>
          <a:noFill/>
          <a:ln>
            <a:noFill/>
          </a:ln>
        </p:spPr>
        <p:txBody>
          <a:bodyPr anchor="ctr"/>
          <a:p>
            <a:pPr algn="r">
              <a:lnSpc>
                <a:spcPct val="100000"/>
              </a:lnSpc>
            </a:pPr>
            <a:fld id="{03B7464C-C221-41F2-8053-8DA90DFFF122}" type="slidenum">
              <a:rPr b="0" lang="es-CO" sz="1500" spc="-1" strike="noStrike">
                <a:solidFill>
                  <a:srgbClr val="000000"/>
                </a:solidFill>
                <a:latin typeface="Calibri"/>
                <a:ea typeface="Calibri"/>
              </a:rPr>
              <a:t>&lt;número&gt;</a:t>
            </a:fld>
            <a:endParaRPr b="0" lang="es-CO" sz="1500" spc="-1" strike="noStrike">
              <a:latin typeface="Times New Roman"/>
            </a:endParaRPr>
          </a:p>
        </p:txBody>
      </p:sp>
      <p:sp>
        <p:nvSpPr>
          <p:cNvPr id="130" name="TextShape 2"/>
          <p:cNvSpPr txBox="1"/>
          <p:nvPr/>
        </p:nvSpPr>
        <p:spPr>
          <a:xfrm>
            <a:off x="1036440" y="67680"/>
            <a:ext cx="10515240" cy="1325520"/>
          </a:xfrm>
          <a:prstGeom prst="rect">
            <a:avLst/>
          </a:prstGeom>
          <a:noFill/>
          <a:ln>
            <a:noFill/>
          </a:ln>
        </p:spPr>
        <p:txBody>
          <a:bodyPr anchor="ctr"/>
          <a:p>
            <a:pPr>
              <a:lnSpc>
                <a:spcPct val="90000"/>
              </a:lnSpc>
            </a:pPr>
            <a:r>
              <a:rPr b="0" lang="es-CO" sz="3000" spc="-1" strike="noStrike">
                <a:solidFill>
                  <a:srgbClr val="000000"/>
                </a:solidFill>
                <a:latin typeface="Arial"/>
                <a:ea typeface="Arial"/>
              </a:rPr>
              <a:t>4. Conclusiones</a:t>
            </a:r>
            <a:endParaRPr b="0" lang="es-CO" sz="3000" spc="-1" strike="noStrike">
              <a:solidFill>
                <a:srgbClr val="000000"/>
              </a:solidFill>
              <a:latin typeface="Arial"/>
            </a:endParaRPr>
          </a:p>
        </p:txBody>
      </p:sp>
      <p:sp>
        <p:nvSpPr>
          <p:cNvPr id="131" name="TextShape 3"/>
          <p:cNvSpPr txBox="1"/>
          <p:nvPr/>
        </p:nvSpPr>
        <p:spPr>
          <a:xfrm>
            <a:off x="838080" y="1825560"/>
            <a:ext cx="10515240" cy="4350960"/>
          </a:xfrm>
          <a:prstGeom prst="rect">
            <a:avLst/>
          </a:prstGeom>
          <a:noFill/>
          <a:ln>
            <a:noFill/>
          </a:ln>
        </p:spPr>
        <p:txBody>
          <a:bodyPr/>
          <a:p>
            <a:pPr marL="457200" indent="-342720">
              <a:lnSpc>
                <a:spcPct val="90000"/>
              </a:lnSpc>
              <a:spcBef>
                <a:spcPts val="1001"/>
              </a:spcBef>
              <a:buClr>
                <a:srgbClr val="000000"/>
              </a:buClr>
              <a:buFont typeface="Arial"/>
              <a:buChar char="•"/>
            </a:pPr>
            <a:r>
              <a:rPr b="0" lang="es-CO" sz="2800" spc="-1" strike="noStrike">
                <a:solidFill>
                  <a:srgbClr val="000000"/>
                </a:solidFill>
                <a:latin typeface="Calibri"/>
              </a:rPr>
              <a:t>Escoger un tamaño de ventana apropiado recopila variables a tomar en cuenta como distribución final de los datos, tiempo de procesamiento y precisión final.</a:t>
            </a:r>
            <a:endParaRPr b="0" lang="es-CO" sz="2800" spc="-1" strike="noStrike">
              <a:solidFill>
                <a:srgbClr val="000000"/>
              </a:solidFill>
              <a:latin typeface="Calibri"/>
              <a:ea typeface="Calibri"/>
            </a:endParaRPr>
          </a:p>
          <a:p>
            <a:pPr marL="457200" indent="-342720">
              <a:lnSpc>
                <a:spcPct val="90000"/>
              </a:lnSpc>
              <a:spcBef>
                <a:spcPts val="1001"/>
              </a:spcBef>
              <a:buClr>
                <a:srgbClr val="000000"/>
              </a:buClr>
              <a:buFont typeface="Arial"/>
              <a:buChar char="•"/>
            </a:pPr>
            <a:r>
              <a:rPr b="0" lang="es-CO" sz="2800" spc="-1" strike="noStrike">
                <a:solidFill>
                  <a:srgbClr val="000000"/>
                </a:solidFill>
                <a:latin typeface="Calibri"/>
              </a:rPr>
              <a:t>Al realizar el ajuste de mínimos cuadrados obtenemos una función con lo cual se puede mejorar los resultados del sensor  de bajo costo.</a:t>
            </a:r>
            <a:endParaRPr b="0" lang="es-CO" sz="2800" spc="-1" strike="noStrike">
              <a:solidFill>
                <a:srgbClr val="000000"/>
              </a:solidFill>
              <a:latin typeface="Calibri"/>
              <a:ea typeface="Calibri"/>
            </a:endParaRPr>
          </a:p>
          <a:p>
            <a:pPr marL="457200" indent="-342720">
              <a:lnSpc>
                <a:spcPct val="90000"/>
              </a:lnSpc>
              <a:spcBef>
                <a:spcPts val="1001"/>
              </a:spcBef>
              <a:buClr>
                <a:srgbClr val="000000"/>
              </a:buClr>
              <a:buFont typeface="Arial"/>
              <a:buChar char="•"/>
            </a:pPr>
            <a:r>
              <a:rPr b="0" lang="es-CO" sz="2800" spc="-1" strike="noStrike">
                <a:solidFill>
                  <a:srgbClr val="000000"/>
                </a:solidFill>
                <a:latin typeface="Calibri"/>
              </a:rPr>
              <a:t>El entrenamiento de una red neuronal muestra tener mejor desempeño que el ajuste de mínimos cuadrados.</a:t>
            </a:r>
            <a:endParaRPr b="0" lang="es-CO" sz="2800" spc="-1" strike="noStrike">
              <a:solidFill>
                <a:srgbClr val="000000"/>
              </a:solidFill>
              <a:latin typeface="Calibri"/>
              <a:ea typeface="Calibri"/>
            </a:endParaRPr>
          </a:p>
          <a:p>
            <a:pPr marL="457200" indent="-342720">
              <a:lnSpc>
                <a:spcPct val="90000"/>
              </a:lnSpc>
              <a:spcBef>
                <a:spcPts val="1001"/>
              </a:spcBef>
              <a:buClr>
                <a:srgbClr val="000000"/>
              </a:buClr>
              <a:buFont typeface="Arial"/>
              <a:buChar char="•"/>
            </a:pPr>
            <a:r>
              <a:rPr b="0" lang="es-CO" sz="2800" spc="-1" strike="noStrike">
                <a:solidFill>
                  <a:srgbClr val="000000"/>
                </a:solidFill>
                <a:latin typeface="Calibri"/>
              </a:rPr>
              <a:t>Estos métodos de ajuste permiten mejorar medidas de sensores de bajo costo y así obtener mejores resultados en procesos posteriores </a:t>
            </a:r>
            <a:endParaRPr b="0" lang="es-CO" sz="2800" spc="-1" strike="noStrike">
              <a:solidFill>
                <a:srgbClr val="000000"/>
              </a:solidFill>
              <a:latin typeface="Calibri"/>
              <a:ea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523880" y="1122480"/>
            <a:ext cx="9143640" cy="2387160"/>
          </a:xfrm>
          <a:prstGeom prst="rect">
            <a:avLst/>
          </a:prstGeom>
          <a:noFill/>
          <a:ln>
            <a:noFill/>
          </a:ln>
        </p:spPr>
        <p:txBody>
          <a:bodyPr anchor="b">
            <a:normAutofit/>
          </a:bodyPr>
          <a:p>
            <a:endParaRPr b="0" lang="es-CO" sz="1400" spc="-1" strike="noStrike">
              <a:solidFill>
                <a:srgbClr val="000000"/>
              </a:solidFill>
              <a:latin typeface="Arial"/>
            </a:endParaRPr>
          </a:p>
        </p:txBody>
      </p:sp>
      <p:sp>
        <p:nvSpPr>
          <p:cNvPr id="133" name="TextShape 2"/>
          <p:cNvSpPr txBox="1"/>
          <p:nvPr/>
        </p:nvSpPr>
        <p:spPr>
          <a:xfrm>
            <a:off x="1523880" y="3602160"/>
            <a:ext cx="9143640" cy="1655280"/>
          </a:xfrm>
          <a:prstGeom prst="rect">
            <a:avLst/>
          </a:prstGeom>
          <a:noFill/>
          <a:ln>
            <a:noFill/>
          </a:ln>
        </p:spPr>
        <p:txBody>
          <a:bodyPr>
            <a:normAutofit/>
          </a:bodyPr>
          <a:p>
            <a:pPr algn="ctr"/>
            <a:endParaRPr b="0" lang="es-CO" sz="3200" spc="-1" strike="noStrike">
              <a:latin typeface="Arial"/>
            </a:endParaRPr>
          </a:p>
        </p:txBody>
      </p:sp>
      <p:pic>
        <p:nvPicPr>
          <p:cNvPr id="134" name="Google Shape;321;p3" descr=""/>
          <p:cNvPicPr/>
          <p:nvPr/>
        </p:nvPicPr>
        <p:blipFill>
          <a:blip r:embed="rId1"/>
          <a:stretch/>
        </p:blipFill>
        <p:spPr>
          <a:xfrm>
            <a:off x="3240" y="0"/>
            <a:ext cx="12185280" cy="6857640"/>
          </a:xfrm>
          <a:prstGeom prst="rect">
            <a:avLst/>
          </a:prstGeom>
          <a:ln>
            <a:noFill/>
          </a:ln>
        </p:spPr>
      </p:pic>
      <p:sp>
        <p:nvSpPr>
          <p:cNvPr id="135" name="TextShape 3"/>
          <p:cNvSpPr txBox="1"/>
          <p:nvPr/>
        </p:nvSpPr>
        <p:spPr>
          <a:xfrm>
            <a:off x="9139320" y="6174720"/>
            <a:ext cx="2742840" cy="364680"/>
          </a:xfrm>
          <a:prstGeom prst="rect">
            <a:avLst/>
          </a:prstGeom>
          <a:noFill/>
          <a:ln>
            <a:noFill/>
          </a:ln>
        </p:spPr>
        <p:txBody>
          <a:bodyPr anchor="ctr"/>
          <a:p>
            <a:pPr algn="r">
              <a:lnSpc>
                <a:spcPct val="100000"/>
              </a:lnSpc>
            </a:pPr>
            <a:fld id="{24C0F549-6C61-4385-86F6-9383CB8D6A11}" type="slidenum">
              <a:rPr b="0" lang="es-CO" sz="1200" spc="-1" strike="noStrike">
                <a:solidFill>
                  <a:srgbClr val="888888"/>
                </a:solidFill>
                <a:latin typeface="Calibri"/>
                <a:ea typeface="Calibri"/>
              </a:rPr>
              <a:t>&lt;número&gt;</a:t>
            </a:fld>
            <a:endParaRPr b="0" lang="es-CO" sz="12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523880" y="395280"/>
            <a:ext cx="9143640" cy="918720"/>
          </a:xfrm>
          <a:prstGeom prst="rect">
            <a:avLst/>
          </a:prstGeom>
          <a:noFill/>
          <a:ln>
            <a:noFill/>
          </a:ln>
        </p:spPr>
        <p:txBody>
          <a:bodyPr anchor="b"/>
          <a:p>
            <a:pPr marL="457200" indent="-418680">
              <a:lnSpc>
                <a:spcPct val="90000"/>
              </a:lnSpc>
              <a:buClr>
                <a:srgbClr val="000000"/>
              </a:buClr>
              <a:buFont typeface="Arial"/>
              <a:buAutoNum type="arabicPeriod"/>
            </a:pPr>
            <a:r>
              <a:rPr b="0" lang="es-CO" sz="3000" spc="-1" strike="noStrike">
                <a:solidFill>
                  <a:srgbClr val="000000"/>
                </a:solidFill>
                <a:latin typeface="Arial"/>
                <a:ea typeface="Arial"/>
              </a:rPr>
              <a:t>Introducción</a:t>
            </a:r>
            <a:endParaRPr b="0" lang="es-CO" sz="3000" spc="-1" strike="noStrike">
              <a:solidFill>
                <a:srgbClr val="000000"/>
              </a:solidFill>
              <a:latin typeface="Arial"/>
            </a:endParaRPr>
          </a:p>
        </p:txBody>
      </p:sp>
      <p:sp>
        <p:nvSpPr>
          <p:cNvPr id="95" name="TextShape 2"/>
          <p:cNvSpPr txBox="1"/>
          <p:nvPr/>
        </p:nvSpPr>
        <p:spPr>
          <a:xfrm>
            <a:off x="7848720" y="6356520"/>
            <a:ext cx="2742840" cy="364680"/>
          </a:xfrm>
          <a:prstGeom prst="rect">
            <a:avLst/>
          </a:prstGeom>
          <a:noFill/>
          <a:ln>
            <a:noFill/>
          </a:ln>
        </p:spPr>
        <p:txBody>
          <a:bodyPr anchor="ctr"/>
          <a:p>
            <a:pPr algn="r">
              <a:lnSpc>
                <a:spcPct val="100000"/>
              </a:lnSpc>
            </a:pPr>
            <a:fld id="{3C30F4CE-4479-4CB1-9B5F-2A38F7A90672}" type="slidenum">
              <a:rPr b="0" lang="es-CO" sz="1500" spc="-1" strike="noStrike">
                <a:solidFill>
                  <a:srgbClr val="000000"/>
                </a:solidFill>
                <a:latin typeface="Calibri"/>
                <a:ea typeface="Calibri"/>
              </a:rPr>
              <a:t>&lt;número&gt;</a:t>
            </a:fld>
            <a:endParaRPr b="0" lang="es-CO" sz="1500" spc="-1" strike="noStrike">
              <a:latin typeface="Times New Roman"/>
            </a:endParaRPr>
          </a:p>
        </p:txBody>
      </p:sp>
      <p:sp>
        <p:nvSpPr>
          <p:cNvPr id="96" name="CustomShape 3"/>
          <p:cNvSpPr/>
          <p:nvPr/>
        </p:nvSpPr>
        <p:spPr>
          <a:xfrm>
            <a:off x="1523880" y="1716120"/>
            <a:ext cx="9143640" cy="2008440"/>
          </a:xfrm>
          <a:prstGeom prst="rect">
            <a:avLst/>
          </a:prstGeom>
          <a:noFill/>
          <a:ln>
            <a:noFill/>
          </a:ln>
        </p:spPr>
        <p:style>
          <a:lnRef idx="0"/>
          <a:fillRef idx="0"/>
          <a:effectRef idx="0"/>
          <a:fontRef idx="minor"/>
        </p:style>
        <p:txBody>
          <a:bodyPr lIns="90000" rIns="90000" tIns="45000" bIns="45000"/>
          <a:p>
            <a:pPr>
              <a:lnSpc>
                <a:spcPct val="100000"/>
              </a:lnSpc>
            </a:pPr>
            <a:r>
              <a:rPr b="0" lang="es-CO" sz="1400" spc="-1" strike="noStrike">
                <a:solidFill>
                  <a:srgbClr val="000000"/>
                </a:solidFill>
                <a:latin typeface="Arial"/>
                <a:ea typeface="Arial"/>
              </a:rPr>
              <a:t>El auge de las comunicaciones IOT ha inundado el mercado de sensores de bajo costo que permiten medir distintas variables físicas.</a:t>
            </a:r>
            <a:endParaRPr b="0" lang="es-CO" sz="1400" spc="-1" strike="noStrike">
              <a:latin typeface="Arial"/>
            </a:endParaRPr>
          </a:p>
          <a:p>
            <a:pPr>
              <a:lnSpc>
                <a:spcPct val="100000"/>
              </a:lnSpc>
            </a:pPr>
            <a:endParaRPr b="0" lang="es-CO" sz="1400" spc="-1" strike="noStrike">
              <a:latin typeface="Arial"/>
            </a:endParaRPr>
          </a:p>
          <a:p>
            <a:pPr>
              <a:lnSpc>
                <a:spcPct val="100000"/>
              </a:lnSpc>
            </a:pPr>
            <a:endParaRPr b="0" lang="es-CO" sz="1400" spc="-1" strike="noStrike">
              <a:latin typeface="Arial"/>
            </a:endParaRPr>
          </a:p>
          <a:p>
            <a:pPr>
              <a:lnSpc>
                <a:spcPct val="100000"/>
              </a:lnSpc>
            </a:pPr>
            <a:r>
              <a:rPr b="0" lang="es-CO" sz="1400" spc="-1" strike="noStrike">
                <a:solidFill>
                  <a:srgbClr val="000000"/>
                </a:solidFill>
                <a:latin typeface="Arial"/>
                <a:ea typeface="Arial"/>
              </a:rPr>
              <a:t>En particular este trabajo abordó la calibración de sensores de material particulado de 2.5 micrómetros o menos diámetro con un patrón de referencia obtenido de una estación ambiental del AMB. Para este proceso fue necesario homogenizar los datos obtenidos para aplicar posteriormente métodos de ajuste, específicamente se realiza la comparación entre un ajuste de mínimos cuadrados y una red neuronal entrenada para realizar una regresión lineal.</a:t>
            </a:r>
            <a:endParaRPr b="0" lang="es-CO"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523880" y="395280"/>
            <a:ext cx="9143640" cy="918720"/>
          </a:xfrm>
          <a:prstGeom prst="rect">
            <a:avLst/>
          </a:prstGeom>
          <a:noFill/>
          <a:ln>
            <a:noFill/>
          </a:ln>
        </p:spPr>
        <p:txBody>
          <a:bodyPr anchor="b"/>
          <a:p>
            <a:pPr marL="38160">
              <a:lnSpc>
                <a:spcPct val="90000"/>
              </a:lnSpc>
            </a:pPr>
            <a:r>
              <a:rPr b="0" lang="es-CO" sz="3000" spc="-1" strike="noStrike">
                <a:solidFill>
                  <a:srgbClr val="000000"/>
                </a:solidFill>
                <a:latin typeface="Arial"/>
                <a:ea typeface="Arial"/>
              </a:rPr>
              <a:t>2. Metodología</a:t>
            </a:r>
            <a:endParaRPr b="0" lang="es-CO" sz="3000" spc="-1" strike="noStrike">
              <a:solidFill>
                <a:srgbClr val="000000"/>
              </a:solidFill>
              <a:latin typeface="Arial"/>
            </a:endParaRPr>
          </a:p>
        </p:txBody>
      </p:sp>
      <p:sp>
        <p:nvSpPr>
          <p:cNvPr id="98" name="TextShape 2"/>
          <p:cNvSpPr txBox="1"/>
          <p:nvPr/>
        </p:nvSpPr>
        <p:spPr>
          <a:xfrm>
            <a:off x="7848720" y="6356520"/>
            <a:ext cx="2742840" cy="364680"/>
          </a:xfrm>
          <a:prstGeom prst="rect">
            <a:avLst/>
          </a:prstGeom>
          <a:noFill/>
          <a:ln>
            <a:noFill/>
          </a:ln>
        </p:spPr>
        <p:txBody>
          <a:bodyPr anchor="ctr"/>
          <a:p>
            <a:pPr algn="r">
              <a:lnSpc>
                <a:spcPct val="100000"/>
              </a:lnSpc>
            </a:pPr>
            <a:fld id="{F2A252D3-3593-47B1-8F75-80EF88E2B6EE}" type="slidenum">
              <a:rPr b="0" lang="es-CO" sz="1500" spc="-1" strike="noStrike">
                <a:solidFill>
                  <a:srgbClr val="000000"/>
                </a:solidFill>
                <a:latin typeface="Calibri"/>
                <a:ea typeface="Calibri"/>
              </a:rPr>
              <a:t>&lt;número&gt;</a:t>
            </a:fld>
            <a:endParaRPr b="0" lang="es-CO" sz="1500" spc="-1" strike="noStrike">
              <a:latin typeface="Times New Roman"/>
            </a:endParaRPr>
          </a:p>
        </p:txBody>
      </p:sp>
      <p:sp>
        <p:nvSpPr>
          <p:cNvPr id="99" name="CustomShape 3"/>
          <p:cNvSpPr/>
          <p:nvPr/>
        </p:nvSpPr>
        <p:spPr>
          <a:xfrm>
            <a:off x="1294200" y="1744560"/>
            <a:ext cx="9373320" cy="13690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s-CO" sz="1400" spc="-1" strike="noStrike">
                <a:solidFill>
                  <a:srgbClr val="000000"/>
                </a:solidFill>
                <a:latin typeface="Arial"/>
                <a:ea typeface="Arial"/>
              </a:rPr>
              <a:t> </a:t>
            </a:r>
            <a:r>
              <a:rPr b="0" lang="es-CO" sz="1400" spc="-1" strike="noStrike">
                <a:solidFill>
                  <a:srgbClr val="000000"/>
                </a:solidFill>
                <a:latin typeface="Arial"/>
                <a:ea typeface="Arial"/>
              </a:rPr>
              <a:t>Promediado móvil</a:t>
            </a:r>
            <a:endParaRPr b="0" lang="es-CO" sz="1400" spc="-1" strike="noStrike">
              <a:latin typeface="Arial"/>
            </a:endParaRPr>
          </a:p>
          <a:p>
            <a:pPr>
              <a:lnSpc>
                <a:spcPct val="100000"/>
              </a:lnSpc>
            </a:pPr>
            <a:endParaRPr b="0" lang="es-CO" sz="1400" spc="-1" strike="noStrike">
              <a:latin typeface="Arial"/>
            </a:endParaRPr>
          </a:p>
          <a:p>
            <a:pPr marL="285840" indent="-285480">
              <a:lnSpc>
                <a:spcPct val="100000"/>
              </a:lnSpc>
              <a:buClr>
                <a:srgbClr val="000000"/>
              </a:buClr>
              <a:buFont typeface="Wingdings" charset="2"/>
              <a:buChar char=""/>
            </a:pPr>
            <a:r>
              <a:rPr b="0" lang="es-CO" sz="1400" spc="-1" strike="noStrike">
                <a:solidFill>
                  <a:srgbClr val="000000"/>
                </a:solidFill>
                <a:latin typeface="Arial"/>
                <a:ea typeface="Arial"/>
              </a:rPr>
              <a:t>Tamaño</a:t>
            </a:r>
            <a:endParaRPr b="0" lang="es-CO" sz="1400" spc="-1" strike="noStrike">
              <a:latin typeface="Arial"/>
            </a:endParaRPr>
          </a:p>
          <a:p>
            <a:pPr marL="285840" indent="-285480">
              <a:lnSpc>
                <a:spcPct val="100000"/>
              </a:lnSpc>
              <a:buClr>
                <a:srgbClr val="000000"/>
              </a:buClr>
              <a:buFont typeface="Wingdings" charset="2"/>
              <a:buChar char=""/>
            </a:pPr>
            <a:r>
              <a:rPr b="0" lang="es-CO" sz="1400" spc="-1" strike="noStrike">
                <a:solidFill>
                  <a:srgbClr val="000000"/>
                </a:solidFill>
                <a:latin typeface="Arial"/>
                <a:ea typeface="Arial"/>
              </a:rPr>
              <a:t>Superposición</a:t>
            </a:r>
            <a:endParaRPr b="0" lang="es-CO" sz="1400" spc="-1" strike="noStrike">
              <a:latin typeface="Arial"/>
            </a:endParaRPr>
          </a:p>
          <a:p>
            <a:pPr>
              <a:lnSpc>
                <a:spcPct val="100000"/>
              </a:lnSpc>
            </a:pPr>
            <a:endParaRPr b="0" lang="es-CO" sz="1400" spc="-1" strike="noStrike">
              <a:latin typeface="Arial"/>
            </a:endParaRPr>
          </a:p>
          <a:p>
            <a:pPr algn="ctr">
              <a:lnSpc>
                <a:spcPct val="100000"/>
              </a:lnSpc>
            </a:pPr>
            <a:endParaRPr b="0" lang="es-CO" sz="1400" spc="-1" strike="noStrike">
              <a:latin typeface="Arial"/>
            </a:endParaRPr>
          </a:p>
        </p:txBody>
      </p:sp>
      <p:pic>
        <p:nvPicPr>
          <p:cNvPr id="100" name="Imagen 3" descr=""/>
          <p:cNvPicPr/>
          <p:nvPr/>
        </p:nvPicPr>
        <p:blipFill>
          <a:blip r:embed="rId1"/>
          <a:stretch/>
        </p:blipFill>
        <p:spPr>
          <a:xfrm>
            <a:off x="3681360" y="2536920"/>
            <a:ext cx="4828680" cy="38192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55200" y="1122120"/>
            <a:ext cx="5440320" cy="4350960"/>
          </a:xfrm>
          <a:prstGeom prst="rect">
            <a:avLst/>
          </a:prstGeom>
          <a:noFill/>
          <a:ln>
            <a:noFill/>
          </a:ln>
        </p:spPr>
        <p:txBody>
          <a:bodyPr>
            <a:normAutofit/>
          </a:bodyPr>
          <a:p>
            <a:pPr marL="114480" algn="just">
              <a:lnSpc>
                <a:spcPct val="90000"/>
              </a:lnSpc>
              <a:spcBef>
                <a:spcPts val="1001"/>
              </a:spcBef>
            </a:pPr>
            <a:r>
              <a:rPr b="0" lang="es-CO" sz="1400" spc="-1" strike="noStrike">
                <a:solidFill>
                  <a:srgbClr val="000000"/>
                </a:solidFill>
                <a:latin typeface="Arial"/>
                <a:ea typeface="Calibri"/>
              </a:rPr>
              <a:t>Con el proceso de promedio móvil se busca también unificar la linea temporal</a:t>
            </a: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p:txBody>
      </p:sp>
      <p:sp>
        <p:nvSpPr>
          <p:cNvPr id="102" name="TextShape 2"/>
          <p:cNvSpPr txBox="1"/>
          <p:nvPr/>
        </p:nvSpPr>
        <p:spPr>
          <a:xfrm>
            <a:off x="8610480" y="6356520"/>
            <a:ext cx="2742840" cy="364680"/>
          </a:xfrm>
          <a:prstGeom prst="rect">
            <a:avLst/>
          </a:prstGeom>
          <a:noFill/>
          <a:ln>
            <a:noFill/>
          </a:ln>
        </p:spPr>
        <p:txBody>
          <a:bodyPr anchor="ctr"/>
          <a:p>
            <a:pPr algn="r">
              <a:lnSpc>
                <a:spcPct val="100000"/>
              </a:lnSpc>
            </a:pPr>
            <a:fld id="{7A5A7AC0-7717-4E69-AA63-8E80DB9DC64F}" type="slidenum">
              <a:rPr b="0" lang="es-CO" sz="1200" spc="-1" strike="noStrike">
                <a:solidFill>
                  <a:srgbClr val="888888"/>
                </a:solidFill>
                <a:latin typeface="Calibri"/>
                <a:ea typeface="Calibri"/>
              </a:rPr>
              <a:t>&lt;número&gt;</a:t>
            </a:fld>
            <a:endParaRPr b="0" lang="es-CO" sz="1200" spc="-1" strike="noStrike">
              <a:latin typeface="Times New Roman"/>
            </a:endParaRPr>
          </a:p>
        </p:txBody>
      </p:sp>
      <p:pic>
        <p:nvPicPr>
          <p:cNvPr id="103" name="Imagen 5" descr=""/>
          <p:cNvPicPr/>
          <p:nvPr/>
        </p:nvPicPr>
        <p:blipFill>
          <a:blip r:embed="rId1"/>
          <a:stretch/>
        </p:blipFill>
        <p:spPr>
          <a:xfrm>
            <a:off x="1020960" y="1868760"/>
            <a:ext cx="4866840" cy="3866760"/>
          </a:xfrm>
          <a:prstGeom prst="rect">
            <a:avLst/>
          </a:prstGeom>
          <a:ln>
            <a:noFill/>
          </a:ln>
        </p:spPr>
      </p:pic>
      <p:sp>
        <p:nvSpPr>
          <p:cNvPr id="104" name="CustomShape 3"/>
          <p:cNvSpPr/>
          <p:nvPr/>
        </p:nvSpPr>
        <p:spPr>
          <a:xfrm>
            <a:off x="5913000" y="1122120"/>
            <a:ext cx="5031360" cy="4350960"/>
          </a:xfrm>
          <a:prstGeom prst="rect">
            <a:avLst/>
          </a:prstGeom>
          <a:noFill/>
          <a:ln>
            <a:noFill/>
          </a:ln>
        </p:spPr>
        <p:style>
          <a:lnRef idx="0"/>
          <a:fillRef idx="0"/>
          <a:effectRef idx="0"/>
          <a:fontRef idx="minor"/>
        </p:style>
        <p:txBody>
          <a:bodyPr>
            <a:normAutofit/>
          </a:bodyPr>
          <a:p>
            <a:pPr marL="114480" algn="just">
              <a:lnSpc>
                <a:spcPct val="90000"/>
              </a:lnSpc>
              <a:spcBef>
                <a:spcPts val="1001"/>
              </a:spcBef>
            </a:pPr>
            <a:r>
              <a:rPr b="0" lang="es-CO" sz="1400" spc="-1" strike="noStrike">
                <a:solidFill>
                  <a:srgbClr val="000000"/>
                </a:solidFill>
                <a:latin typeface="Arial"/>
                <a:ea typeface="Calibri"/>
              </a:rPr>
              <a:t>La distancia entre arreglos de datos se calcula mediante la definición de distancia euclídea</a:t>
            </a:r>
            <a:endParaRPr b="0" lang="es-CO" sz="1400" spc="-1" strike="noStrike">
              <a:latin typeface="Arial"/>
            </a:endParaRPr>
          </a:p>
          <a:p>
            <a:pPr marL="114480" algn="just">
              <a:lnSpc>
                <a:spcPct val="90000"/>
              </a:lnSpc>
              <a:spcBef>
                <a:spcPts val="1001"/>
              </a:spcBef>
            </a:pPr>
            <a:endParaRPr b="0" lang="es-CO" sz="1400" spc="-1" strike="noStrike">
              <a:latin typeface="Arial"/>
            </a:endParaRPr>
          </a:p>
          <a:p>
            <a:pPr marL="114480">
              <a:lnSpc>
                <a:spcPct val="90000"/>
              </a:lnSpc>
              <a:spcBef>
                <a:spcPts val="1001"/>
              </a:spcBef>
            </a:pPr>
            <a:endParaRPr b="0" lang="es-CO" sz="1400" spc="-1" strike="noStrike">
              <a:latin typeface="Arial"/>
            </a:endParaRPr>
          </a:p>
        </p:txBody>
      </p:sp>
      <p:pic>
        <p:nvPicPr>
          <p:cNvPr id="105" name="Imagen 8" descr=""/>
          <p:cNvPicPr/>
          <p:nvPr/>
        </p:nvPicPr>
        <p:blipFill>
          <a:blip r:embed="rId2"/>
          <a:stretch/>
        </p:blipFill>
        <p:spPr>
          <a:xfrm>
            <a:off x="7263000" y="3297960"/>
            <a:ext cx="2514240" cy="713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1253160"/>
            <a:ext cx="10515240" cy="4350960"/>
          </a:xfrm>
          <a:prstGeom prst="rect">
            <a:avLst/>
          </a:prstGeom>
          <a:noFill/>
          <a:ln>
            <a:noFill/>
          </a:ln>
        </p:spPr>
        <p:txBody>
          <a:bodyPr>
            <a:normAutofit/>
          </a:bodyPr>
          <a:p>
            <a:pPr marL="114480">
              <a:lnSpc>
                <a:spcPct val="90000"/>
              </a:lnSpc>
              <a:spcBef>
                <a:spcPts val="1001"/>
              </a:spcBef>
            </a:pPr>
            <a:r>
              <a:rPr b="0" lang="es-CO" sz="1400" spc="-1" strike="noStrike">
                <a:solidFill>
                  <a:srgbClr val="000000"/>
                </a:solidFill>
                <a:latin typeface="Arial"/>
                <a:ea typeface="Calibri"/>
              </a:rPr>
              <a:t>Finalmente, después de ajustar los datos se puede realizar el ajuste por mínimos cuadrados mostrado a continuación:</a:t>
            </a: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p:txBody>
      </p:sp>
      <p:sp>
        <p:nvSpPr>
          <p:cNvPr id="107" name="TextShape 2"/>
          <p:cNvSpPr txBox="1"/>
          <p:nvPr/>
        </p:nvSpPr>
        <p:spPr>
          <a:xfrm>
            <a:off x="8610480" y="6356520"/>
            <a:ext cx="2742840" cy="364680"/>
          </a:xfrm>
          <a:prstGeom prst="rect">
            <a:avLst/>
          </a:prstGeom>
          <a:noFill/>
          <a:ln>
            <a:noFill/>
          </a:ln>
        </p:spPr>
        <p:txBody>
          <a:bodyPr anchor="ctr"/>
          <a:p>
            <a:pPr algn="r">
              <a:lnSpc>
                <a:spcPct val="100000"/>
              </a:lnSpc>
            </a:pPr>
            <a:fld id="{DD12100B-AA89-4810-875A-FCCE233AF2D4}" type="slidenum">
              <a:rPr b="0" lang="es-CO" sz="1200" spc="-1" strike="noStrike">
                <a:solidFill>
                  <a:srgbClr val="888888"/>
                </a:solidFill>
                <a:latin typeface="Calibri"/>
                <a:ea typeface="Calibri"/>
              </a:rPr>
              <a:t>&lt;número&gt;</a:t>
            </a:fld>
            <a:endParaRPr b="0" lang="es-CO" sz="1200" spc="-1" strike="noStrike">
              <a:latin typeface="Times New Roman"/>
            </a:endParaRPr>
          </a:p>
        </p:txBody>
      </p:sp>
      <p:pic>
        <p:nvPicPr>
          <p:cNvPr id="108" name="Imagen 5" descr=""/>
          <p:cNvPicPr/>
          <p:nvPr/>
        </p:nvPicPr>
        <p:blipFill>
          <a:blip r:embed="rId1"/>
          <a:stretch/>
        </p:blipFill>
        <p:spPr>
          <a:xfrm>
            <a:off x="3605040" y="1860840"/>
            <a:ext cx="4981320" cy="38952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523880" y="395280"/>
            <a:ext cx="9143640" cy="918720"/>
          </a:xfrm>
          <a:prstGeom prst="rect">
            <a:avLst/>
          </a:prstGeom>
          <a:noFill/>
          <a:ln>
            <a:noFill/>
          </a:ln>
        </p:spPr>
        <p:txBody>
          <a:bodyPr anchor="b"/>
          <a:p>
            <a:pPr marL="38160">
              <a:lnSpc>
                <a:spcPct val="90000"/>
              </a:lnSpc>
            </a:pPr>
            <a:r>
              <a:rPr b="0" lang="es-CO" sz="3000" spc="-1" strike="noStrike">
                <a:solidFill>
                  <a:srgbClr val="000000"/>
                </a:solidFill>
                <a:latin typeface="Arial"/>
                <a:ea typeface="Arial"/>
              </a:rPr>
              <a:t>3. El experimento y los resultados </a:t>
            </a:r>
            <a:endParaRPr b="0" lang="es-CO" sz="3000" spc="-1" strike="noStrike">
              <a:solidFill>
                <a:srgbClr val="000000"/>
              </a:solidFill>
              <a:latin typeface="Arial"/>
            </a:endParaRPr>
          </a:p>
        </p:txBody>
      </p:sp>
      <p:sp>
        <p:nvSpPr>
          <p:cNvPr id="110" name="TextShape 2"/>
          <p:cNvSpPr txBox="1"/>
          <p:nvPr/>
        </p:nvSpPr>
        <p:spPr>
          <a:xfrm>
            <a:off x="7848720" y="6356520"/>
            <a:ext cx="2742840" cy="364680"/>
          </a:xfrm>
          <a:prstGeom prst="rect">
            <a:avLst/>
          </a:prstGeom>
          <a:noFill/>
          <a:ln>
            <a:noFill/>
          </a:ln>
        </p:spPr>
        <p:txBody>
          <a:bodyPr anchor="ctr"/>
          <a:p>
            <a:pPr algn="r">
              <a:lnSpc>
                <a:spcPct val="100000"/>
              </a:lnSpc>
            </a:pPr>
            <a:fld id="{A52070D0-1724-48A0-B830-4E9ADE25AACD}" type="slidenum">
              <a:rPr b="0" lang="es-CO" sz="1500" spc="-1" strike="noStrike">
                <a:solidFill>
                  <a:srgbClr val="000000"/>
                </a:solidFill>
                <a:latin typeface="Calibri"/>
                <a:ea typeface="Calibri"/>
              </a:rPr>
              <a:t>&lt;número&gt;</a:t>
            </a:fld>
            <a:endParaRPr b="0" lang="es-CO" sz="1500" spc="-1" strike="noStrike">
              <a:latin typeface="Times New Roman"/>
            </a:endParaRPr>
          </a:p>
        </p:txBody>
      </p:sp>
      <p:sp>
        <p:nvSpPr>
          <p:cNvPr id="111" name="CustomShape 3"/>
          <p:cNvSpPr/>
          <p:nvPr/>
        </p:nvSpPr>
        <p:spPr>
          <a:xfrm>
            <a:off x="1027080" y="1772640"/>
            <a:ext cx="9640800" cy="516600"/>
          </a:xfrm>
          <a:prstGeom prst="rect">
            <a:avLst/>
          </a:prstGeom>
          <a:noFill/>
          <a:ln>
            <a:noFill/>
          </a:ln>
        </p:spPr>
        <p:style>
          <a:lnRef idx="0"/>
          <a:fillRef idx="0"/>
          <a:effectRef idx="0"/>
          <a:fontRef idx="minor"/>
        </p:style>
        <p:txBody>
          <a:bodyPr lIns="90000" rIns="90000" tIns="45000" bIns="45000"/>
          <a:p>
            <a:pPr>
              <a:lnSpc>
                <a:spcPct val="100000"/>
              </a:lnSpc>
            </a:pPr>
            <a:r>
              <a:rPr b="0" lang="es-CO" sz="1400" spc="-1" strike="noStrike">
                <a:solidFill>
                  <a:srgbClr val="000000"/>
                </a:solidFill>
                <a:latin typeface="Arial"/>
                <a:ea typeface="Arial"/>
              </a:rPr>
              <a:t>Para determinar los parámetros de la ventana de promediado se realizaron distintas pruebas, obteniendo los siguientes datos </a:t>
            </a:r>
            <a:endParaRPr b="0" lang="es-CO" sz="1400" spc="-1" strike="noStrike">
              <a:latin typeface="Arial"/>
            </a:endParaRPr>
          </a:p>
        </p:txBody>
      </p:sp>
      <p:pic>
        <p:nvPicPr>
          <p:cNvPr id="112" name="Imagen 3" descr=""/>
          <p:cNvPicPr/>
          <p:nvPr/>
        </p:nvPicPr>
        <p:blipFill>
          <a:blip r:embed="rId1"/>
          <a:stretch/>
        </p:blipFill>
        <p:spPr>
          <a:xfrm>
            <a:off x="3571920" y="2284200"/>
            <a:ext cx="5047920" cy="3914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606240"/>
            <a:ext cx="10515240" cy="4350960"/>
          </a:xfrm>
          <a:prstGeom prst="rect">
            <a:avLst/>
          </a:prstGeom>
          <a:noFill/>
          <a:ln>
            <a:noFill/>
          </a:ln>
        </p:spPr>
        <p:txBody>
          <a:bodyPr>
            <a:normAutofit/>
          </a:bodyPr>
          <a:p>
            <a:pPr marL="114480">
              <a:lnSpc>
                <a:spcPct val="90000"/>
              </a:lnSpc>
              <a:spcBef>
                <a:spcPts val="1001"/>
              </a:spcBef>
            </a:pPr>
            <a:r>
              <a:rPr b="0" lang="es-CO" sz="1400" spc="-1" strike="noStrike">
                <a:solidFill>
                  <a:srgbClr val="000000"/>
                </a:solidFill>
                <a:latin typeface="Arial"/>
                <a:ea typeface="Calibri"/>
              </a:rPr>
              <a:t>Los resultados mostrados anteriormente no indican que la ventana de mayor tamaño sea la mejor, las consecuencias de una ventana excesivamente grande se pueden evidenciar a continuación</a:t>
            </a: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p:txBody>
      </p:sp>
      <p:sp>
        <p:nvSpPr>
          <p:cNvPr id="114" name="TextShape 2"/>
          <p:cNvSpPr txBox="1"/>
          <p:nvPr/>
        </p:nvSpPr>
        <p:spPr>
          <a:xfrm>
            <a:off x="8610480" y="6356520"/>
            <a:ext cx="2742840" cy="364680"/>
          </a:xfrm>
          <a:prstGeom prst="rect">
            <a:avLst/>
          </a:prstGeom>
          <a:noFill/>
          <a:ln>
            <a:noFill/>
          </a:ln>
        </p:spPr>
        <p:txBody>
          <a:bodyPr anchor="ctr"/>
          <a:p>
            <a:pPr algn="r">
              <a:lnSpc>
                <a:spcPct val="100000"/>
              </a:lnSpc>
            </a:pPr>
            <a:fld id="{94FDAE33-2855-4824-B598-3CE200462E20}" type="slidenum">
              <a:rPr b="0" lang="es-CO" sz="1200" spc="-1" strike="noStrike">
                <a:solidFill>
                  <a:srgbClr val="888888"/>
                </a:solidFill>
                <a:latin typeface="Calibri"/>
                <a:ea typeface="Calibri"/>
              </a:rPr>
              <a:t>&lt;número&gt;</a:t>
            </a:fld>
            <a:endParaRPr b="0" lang="es-CO" sz="1200" spc="-1" strike="noStrike">
              <a:latin typeface="Times New Roman"/>
            </a:endParaRPr>
          </a:p>
        </p:txBody>
      </p:sp>
      <p:pic>
        <p:nvPicPr>
          <p:cNvPr id="115" name="Imagen 4" descr=""/>
          <p:cNvPicPr/>
          <p:nvPr/>
        </p:nvPicPr>
        <p:blipFill>
          <a:blip r:embed="rId1"/>
          <a:stretch/>
        </p:blipFill>
        <p:spPr>
          <a:xfrm>
            <a:off x="3031920" y="1326600"/>
            <a:ext cx="6127920" cy="49248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1816200"/>
            <a:ext cx="10515240" cy="4350960"/>
          </a:xfrm>
          <a:prstGeom prst="rect">
            <a:avLst/>
          </a:prstGeom>
          <a:noFill/>
          <a:ln>
            <a:noFill/>
          </a:ln>
        </p:spPr>
        <p:txBody>
          <a:bodyPr>
            <a:normAutofit/>
          </a:bodyPr>
          <a:p>
            <a:pPr marL="114480">
              <a:lnSpc>
                <a:spcPct val="90000"/>
              </a:lnSpc>
              <a:spcBef>
                <a:spcPts val="1001"/>
              </a:spcBef>
            </a:pPr>
            <a:r>
              <a:rPr b="0" lang="es-CO" sz="1400" spc="-1" strike="noStrike">
                <a:solidFill>
                  <a:srgbClr val="000000"/>
                </a:solidFill>
                <a:latin typeface="Arial"/>
                <a:ea typeface="Calibri"/>
              </a:rPr>
              <a:t>Al tener los datos ajustados, se procedió a obtener el ajuste por mínimos cuadrados obteniendo el siguiente polinomio como resultados:</a:t>
            </a:r>
            <a:endParaRPr b="0" lang="es-CO" sz="1400" spc="-1" strike="noStrike">
              <a:solidFill>
                <a:srgbClr val="000000"/>
              </a:solidFill>
              <a:latin typeface="Arial"/>
            </a:endParaRPr>
          </a:p>
          <a:p>
            <a:pPr marL="114480">
              <a:lnSpc>
                <a:spcPct val="90000"/>
              </a:lnSpc>
              <a:spcBef>
                <a:spcPts val="1001"/>
              </a:spcBef>
            </a:pPr>
            <a:endParaRPr b="0" lang="es-CO" sz="1400" spc="-1" strike="noStrike">
              <a:solidFill>
                <a:srgbClr val="000000"/>
              </a:solidFill>
              <a:latin typeface="Arial"/>
            </a:endParaRPr>
          </a:p>
        </p:txBody>
      </p:sp>
      <p:sp>
        <p:nvSpPr>
          <p:cNvPr id="117" name="TextShape 2"/>
          <p:cNvSpPr txBox="1"/>
          <p:nvPr/>
        </p:nvSpPr>
        <p:spPr>
          <a:xfrm>
            <a:off x="8610480" y="6356520"/>
            <a:ext cx="2742840" cy="364680"/>
          </a:xfrm>
          <a:prstGeom prst="rect">
            <a:avLst/>
          </a:prstGeom>
          <a:noFill/>
          <a:ln>
            <a:noFill/>
          </a:ln>
        </p:spPr>
        <p:txBody>
          <a:bodyPr anchor="ctr"/>
          <a:p>
            <a:pPr algn="r">
              <a:lnSpc>
                <a:spcPct val="100000"/>
              </a:lnSpc>
            </a:pPr>
            <a:fld id="{28DB9B57-C97F-49A8-9983-C32CB2F08CC1}" type="slidenum">
              <a:rPr b="0" lang="es-CO" sz="1200" spc="-1" strike="noStrike">
                <a:solidFill>
                  <a:srgbClr val="888888"/>
                </a:solidFill>
                <a:latin typeface="Calibri"/>
                <a:ea typeface="Calibri"/>
              </a:rPr>
              <a:t>&lt;número&gt;</a:t>
            </a:fld>
            <a:endParaRPr b="0" lang="es-CO" sz="1200" spc="-1" strike="noStrike">
              <a:latin typeface="Times New Roman"/>
            </a:endParaRPr>
          </a:p>
        </p:txBody>
      </p:sp>
      <p:pic>
        <p:nvPicPr>
          <p:cNvPr id="118" name="Imagen 5" descr=""/>
          <p:cNvPicPr/>
          <p:nvPr/>
        </p:nvPicPr>
        <p:blipFill>
          <a:blip r:embed="rId1"/>
          <a:stretch/>
        </p:blipFill>
        <p:spPr>
          <a:xfrm>
            <a:off x="2374200" y="2950200"/>
            <a:ext cx="7443360" cy="9568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792000" y="576000"/>
            <a:ext cx="10515240" cy="4350960"/>
          </a:xfrm>
          <a:prstGeom prst="rect">
            <a:avLst/>
          </a:prstGeom>
          <a:blipFill rotWithShape="0">
            <a:blip r:embed="rId1"/>
            <a:stretch>
              <a:fillRect/>
            </a:stretch>
          </a:blipFill>
          <a:ln>
            <a:noFill/>
          </a:ln>
        </p:spPr>
        <p:txBody>
          <a:bodyPr/>
          <a:p>
            <a:pPr marL="457200" indent="-342720">
              <a:lnSpc>
                <a:spcPct val="90000"/>
              </a:lnSpc>
              <a:spcBef>
                <a:spcPts val="1001"/>
              </a:spcBef>
              <a:buClr>
                <a:srgbClr val="000000"/>
              </a:buClr>
              <a:buFont typeface="Arial"/>
              <a:buChar char="•"/>
            </a:pPr>
            <a:r>
              <a:rPr b="0" lang="es-CO" sz="2800" spc="-1" strike="noStrike">
                <a:latin typeface="Calibri"/>
                <a:ea typeface="Calibri"/>
              </a:rPr>
              <a:t> </a:t>
            </a:r>
            <a:endParaRPr b="0" lang="es-CO" sz="2800" spc="-1" strike="noStrike">
              <a:solidFill>
                <a:srgbClr val="000000"/>
              </a:solidFill>
              <a:latin typeface="Arial"/>
            </a:endParaRPr>
          </a:p>
        </p:txBody>
      </p:sp>
      <p:sp>
        <p:nvSpPr>
          <p:cNvPr id="120" name="TextShape 2"/>
          <p:cNvSpPr txBox="1"/>
          <p:nvPr/>
        </p:nvSpPr>
        <p:spPr>
          <a:xfrm>
            <a:off x="8610480" y="6356520"/>
            <a:ext cx="2742840" cy="364680"/>
          </a:xfrm>
          <a:prstGeom prst="rect">
            <a:avLst/>
          </a:prstGeom>
          <a:noFill/>
          <a:ln>
            <a:noFill/>
          </a:ln>
        </p:spPr>
        <p:txBody>
          <a:bodyPr anchor="ctr"/>
          <a:p>
            <a:pPr algn="r">
              <a:lnSpc>
                <a:spcPct val="100000"/>
              </a:lnSpc>
            </a:pPr>
            <a:fld id="{897D9E07-D37B-4439-ADBE-49FC1FEA4B45}" type="slidenum">
              <a:rPr b="0" lang="es-CO" sz="1200" spc="-1" strike="noStrike">
                <a:solidFill>
                  <a:srgbClr val="888888"/>
                </a:solidFill>
                <a:latin typeface="Calibri"/>
                <a:ea typeface="Calibri"/>
              </a:rPr>
              <a:t>&lt;número&gt;</a:t>
            </a:fld>
            <a:endParaRPr b="0" lang="es-CO" sz="1200" spc="-1" strike="noStrike">
              <a:latin typeface="Times New Roman"/>
            </a:endParaRPr>
          </a:p>
        </p:txBody>
      </p:sp>
      <p:graphicFrame>
        <p:nvGraphicFramePr>
          <p:cNvPr id="121" name="Table 3"/>
          <p:cNvGraphicFramePr/>
          <p:nvPr/>
        </p:nvGraphicFramePr>
        <p:xfrm>
          <a:off x="1159920" y="1170720"/>
          <a:ext cx="5493960" cy="1712880"/>
        </p:xfrm>
        <a:graphic>
          <a:graphicData uri="http://schemas.openxmlformats.org/drawingml/2006/table">
            <a:tbl>
              <a:tblPr/>
              <a:tblGrid>
                <a:gridCol w="2746800"/>
                <a:gridCol w="2747160"/>
              </a:tblGrid>
              <a:tr h="291960">
                <a:tc>
                  <a:txBody>
                    <a:bodyPr/>
                    <a:p>
                      <a:pPr algn="ctr">
                        <a:lnSpc>
                          <a:spcPct val="100000"/>
                        </a:lnSpc>
                      </a:pPr>
                      <a:r>
                        <a:rPr b="1" lang="es-CO" sz="1400" spc="-1" strike="noStrike">
                          <a:solidFill>
                            <a:srgbClr val="ffffff"/>
                          </a:solidFill>
                          <a:latin typeface="Arial"/>
                          <a:ea typeface="Arial"/>
                        </a:rPr>
                        <a:t>Capa</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s-CO" sz="1400" spc="-1" strike="noStrike">
                          <a:solidFill>
                            <a:srgbClr val="ffffff"/>
                          </a:solidFill>
                          <a:latin typeface="Arial"/>
                          <a:ea typeface="Arial"/>
                        </a:rPr>
                        <a:t>Descripción</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54960">
                <a:tc>
                  <a:txBody>
                    <a:bodyPr/>
                    <a:p>
                      <a:pPr algn="ctr">
                        <a:lnSpc>
                          <a:spcPct val="100000"/>
                        </a:lnSpc>
                      </a:pPr>
                      <a:r>
                        <a:rPr b="0" lang="es-CO" sz="1400" spc="-1" strike="noStrike">
                          <a:solidFill>
                            <a:srgbClr val="000000"/>
                          </a:solidFill>
                          <a:latin typeface="Arial"/>
                          <a:ea typeface="Arial"/>
                        </a:rPr>
                        <a:t>1</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Entrada</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4960">
                <a:tc>
                  <a:txBody>
                    <a:bodyPr/>
                    <a:p>
                      <a:pPr algn="ctr">
                        <a:lnSpc>
                          <a:spcPct val="100000"/>
                        </a:lnSpc>
                      </a:pPr>
                      <a:r>
                        <a:rPr b="0" lang="es-CO" sz="1400" spc="-1" strike="noStrike">
                          <a:solidFill>
                            <a:srgbClr val="000000"/>
                          </a:solidFill>
                          <a:latin typeface="Arial"/>
                          <a:ea typeface="Arial"/>
                        </a:rPr>
                        <a:t>2</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CO" sz="1400" spc="-1" strike="noStrike">
                          <a:solidFill>
                            <a:srgbClr val="000000"/>
                          </a:solidFill>
                          <a:latin typeface="Arial"/>
                          <a:ea typeface="Arial"/>
                        </a:rPr>
                        <a:t>Capa profunda de 15 neuronas</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54960">
                <a:tc>
                  <a:txBody>
                    <a:bodyPr/>
                    <a:p>
                      <a:pPr algn="ctr">
                        <a:lnSpc>
                          <a:spcPct val="100000"/>
                        </a:lnSpc>
                      </a:pPr>
                      <a:r>
                        <a:rPr b="0" lang="es-CO" sz="1400" spc="-1" strike="noStrike">
                          <a:solidFill>
                            <a:srgbClr val="000000"/>
                          </a:solidFill>
                          <a:latin typeface="Arial"/>
                          <a:ea typeface="Arial"/>
                        </a:rPr>
                        <a:t>3</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s-CO" sz="1400" spc="-1" strike="noStrike">
                          <a:solidFill>
                            <a:srgbClr val="000000"/>
                          </a:solidFill>
                          <a:latin typeface="Arial"/>
                          <a:ea typeface="Arial"/>
                        </a:rPr>
                        <a:t>Capa de salida 1 neurona</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56040">
                <a:tc>
                  <a:txBody>
                    <a:bodyPr/>
                    <a:p>
                      <a:pPr algn="ctr">
                        <a:lnSpc>
                          <a:spcPct val="100000"/>
                        </a:lnSpc>
                      </a:pPr>
                      <a:r>
                        <a:rPr b="0" lang="es-CO" sz="1400" spc="-1" strike="noStrike">
                          <a:solidFill>
                            <a:srgbClr val="000000"/>
                          </a:solidFill>
                          <a:latin typeface="Arial"/>
                          <a:ea typeface="Arial"/>
                        </a:rPr>
                        <a:t>4</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s-CO" sz="1400" spc="-1" strike="noStrike">
                          <a:solidFill>
                            <a:srgbClr val="000000"/>
                          </a:solidFill>
                          <a:latin typeface="Arial"/>
                          <a:ea typeface="Arial"/>
                        </a:rPr>
                        <a:t>Salida</a:t>
                      </a:r>
                      <a:endParaRPr b="0" lang="es-CO"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237</TotalTime>
  <Application>LibreOffice/6.0.7.3$Linux_X86_64 LibreOffice_project/00m0$Build-3</Application>
  <Words>403</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2019-03-06T15:22:16Z</dcterms:created>
  <dc:creator>Usuario de Microsoft Office</dc:creator>
  <dc:description/>
  <dc:language>es-CO</dc:language>
  <cp:lastModifiedBy/>
  <dcterms:modified xsi:type="dcterms:W3CDTF">2021-09-16T14:04:06Z</dcterms:modified>
  <cp:revision>2</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