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ileron Heavy" charset="1" panose="00000A00000000000000"/>
      <p:regular r:id="rId14"/>
    </p:embeddedFont>
    <p:embeddedFont>
      <p:font typeface="Aileron Heavy Bold" charset="1" panose="00000A00000000000000"/>
      <p:regular r:id="rId15"/>
    </p:embeddedFont>
    <p:embeddedFont>
      <p:font typeface="Aileron Heavy Italics" charset="1" panose="00000A00000000000000"/>
      <p:regular r:id="rId16"/>
    </p:embeddedFont>
    <p:embeddedFont>
      <p:font typeface="Aileron Heavy Bold Italics" charset="1" panose="00000A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6.png" Type="http://schemas.openxmlformats.org/officeDocument/2006/relationships/image"/><Relationship Id="rId5" Target="../media/image4.png" Type="http://schemas.openxmlformats.org/officeDocument/2006/relationships/image"/><Relationship Id="rId6"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pn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432890">
            <a:off x="15633874" y="2828175"/>
            <a:ext cx="1525575" cy="133287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708236" y="1028700"/>
            <a:ext cx="14688425" cy="848777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978519" y="1070219"/>
            <a:ext cx="1101991" cy="1045871"/>
          </a:xfrm>
          <a:prstGeom prst="rect">
            <a:avLst/>
          </a:prstGeom>
        </p:spPr>
      </p:pic>
      <p:grpSp>
        <p:nvGrpSpPr>
          <p:cNvPr name="Group 5" id="5"/>
          <p:cNvGrpSpPr/>
          <p:nvPr/>
        </p:nvGrpSpPr>
        <p:grpSpPr>
          <a:xfrm rot="0">
            <a:off x="1630568" y="1894833"/>
            <a:ext cx="15026864" cy="5878613"/>
            <a:chOff x="0" y="0"/>
            <a:chExt cx="20035819" cy="7838150"/>
          </a:xfrm>
        </p:grpSpPr>
        <p:sp>
          <p:nvSpPr>
            <p:cNvPr name="TextBox 6" id="6"/>
            <p:cNvSpPr txBox="true"/>
            <p:nvPr/>
          </p:nvSpPr>
          <p:spPr>
            <a:xfrm rot="0">
              <a:off x="0" y="104775"/>
              <a:ext cx="20035819" cy="6761935"/>
            </a:xfrm>
            <a:prstGeom prst="rect">
              <a:avLst/>
            </a:prstGeom>
          </p:spPr>
          <p:txBody>
            <a:bodyPr anchor="t" rtlCol="false" tIns="0" lIns="0" bIns="0" rIns="0">
              <a:spAutoFit/>
            </a:bodyPr>
            <a:lstStyle/>
            <a:p>
              <a:pPr algn="ctr">
                <a:lnSpc>
                  <a:spcPts val="13200"/>
                </a:lnSpc>
              </a:pPr>
              <a:r>
                <a:rPr lang="en-US" sz="12000">
                  <a:solidFill>
                    <a:srgbClr val="000000"/>
                  </a:solidFill>
                  <a:latin typeface="Aileron Heavy"/>
                </a:rPr>
                <a:t>Proof of Concept - Employee Attrition Project </a:t>
              </a:r>
            </a:p>
          </p:txBody>
        </p:sp>
        <p:sp>
          <p:nvSpPr>
            <p:cNvPr name="TextBox 7" id="7"/>
            <p:cNvSpPr txBox="true"/>
            <p:nvPr/>
          </p:nvSpPr>
          <p:spPr>
            <a:xfrm rot="0">
              <a:off x="2729713" y="7037710"/>
              <a:ext cx="14576394" cy="80044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ileron Regular"/>
                </a:rPr>
                <a:t>Presented by Sebastian Dakey</a:t>
              </a:r>
            </a:p>
          </p:txBody>
        </p:sp>
      </p:grpSp>
      <p:pic>
        <p:nvPicPr>
          <p:cNvPr name="Picture 8" id="8"/>
          <p:cNvPicPr>
            <a:picLocks noChangeAspect="true"/>
          </p:cNvPicPr>
          <p:nvPr/>
        </p:nvPicPr>
        <p:blipFill>
          <a:blip r:embed="rId5"/>
          <a:srcRect l="0" t="0" r="0" b="0"/>
          <a:stretch>
            <a:fillRect/>
          </a:stretch>
        </p:blipFill>
        <p:spPr>
          <a:xfrm flipH="false" flipV="false" rot="0">
            <a:off x="13911163" y="1028700"/>
            <a:ext cx="2037234" cy="1468147"/>
          </a:xfrm>
          <a:prstGeom prst="rect">
            <a:avLst/>
          </a:prstGeom>
        </p:spPr>
      </p:pic>
      <p:pic>
        <p:nvPicPr>
          <p:cNvPr name="Picture 9" id="9"/>
          <p:cNvPicPr>
            <a:picLocks noChangeAspect="true"/>
          </p:cNvPicPr>
          <p:nvPr/>
        </p:nvPicPr>
        <p:blipFill>
          <a:blip r:embed="rId2"/>
          <a:srcRect l="0" t="0" r="0" b="0"/>
          <a:stretch>
            <a:fillRect/>
          </a:stretch>
        </p:blipFill>
        <p:spPr>
          <a:xfrm flipH="false" flipV="false" rot="7925507">
            <a:off x="945449" y="8056054"/>
            <a:ext cx="1525575" cy="1332871"/>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2846079">
            <a:off x="16571302" y="5960275"/>
            <a:ext cx="930350" cy="882971"/>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368565" y="109552"/>
            <a:ext cx="13204506" cy="9391724"/>
          </a:xfrm>
          <a:prstGeom prst="rect">
            <a:avLst/>
          </a:prstGeom>
        </p:spPr>
        <p:txBody>
          <a:bodyPr anchor="t" rtlCol="false" tIns="0" lIns="0" bIns="0" rIns="0">
            <a:spAutoFit/>
          </a:bodyPr>
          <a:lstStyle/>
          <a:p>
            <a:pPr algn="ctr">
              <a:lnSpc>
                <a:spcPts val="7549"/>
              </a:lnSpc>
            </a:pPr>
            <a:r>
              <a:rPr lang="en-US" sz="3478">
                <a:solidFill>
                  <a:srgbClr val="F3F3F3"/>
                </a:solidFill>
                <a:latin typeface="Open Sans"/>
              </a:rPr>
              <a:t>The employee attriction problem is a supervised machine learning problem which requires us to predict a binary. That is, whether an employee churned or not. Hence, we will be using a classification algorithm to build our model to in order to make the prediction.</a:t>
            </a:r>
          </a:p>
          <a:p>
            <a:pPr algn="ctr">
              <a:lnSpc>
                <a:spcPts val="7549"/>
              </a:lnSpc>
            </a:pPr>
          </a:p>
          <a:p>
            <a:pPr algn="ctr" marL="0" indent="0" lvl="0">
              <a:lnSpc>
                <a:spcPts val="7549"/>
              </a:lnSpc>
            </a:pPr>
            <a:r>
              <a:rPr lang="en-US" sz="3478">
                <a:solidFill>
                  <a:srgbClr val="F3F3F3"/>
                </a:solidFill>
                <a:latin typeface="Open Sans"/>
              </a:rPr>
              <a:t>We will settle on Random Forest Classifier Algorithm because proportion of existing employees to the churned ones is imbalanced. Becuase Random Forest Classifier works best under sucn conditions, we will use that.</a:t>
            </a:r>
          </a:p>
        </p:txBody>
      </p:sp>
      <p:pic>
        <p:nvPicPr>
          <p:cNvPr name="Picture 3" id="3"/>
          <p:cNvPicPr>
            <a:picLocks noChangeAspect="true"/>
          </p:cNvPicPr>
          <p:nvPr/>
        </p:nvPicPr>
        <p:blipFill>
          <a:blip r:embed="rId2"/>
          <a:srcRect l="0" t="0" r="0" b="0"/>
          <a:stretch>
            <a:fillRect/>
          </a:stretch>
        </p:blipFill>
        <p:spPr>
          <a:xfrm flipH="false" flipV="false" rot="0">
            <a:off x="14814778" y="6512676"/>
            <a:ext cx="8765490" cy="506517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1117328" y="-790402"/>
            <a:ext cx="3223648" cy="3735639"/>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122722">
            <a:off x="271786" y="612605"/>
            <a:ext cx="2476725" cy="1325983"/>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4000" y="1396732"/>
            <a:ext cx="7137809" cy="1905121"/>
            <a:chOff x="0" y="0"/>
            <a:chExt cx="9517079" cy="2540161"/>
          </a:xfrm>
        </p:grpSpPr>
        <p:sp>
          <p:nvSpPr>
            <p:cNvPr name="TextBox 3" id="3"/>
            <p:cNvSpPr txBox="true"/>
            <p:nvPr/>
          </p:nvSpPr>
          <p:spPr>
            <a:xfrm rot="0">
              <a:off x="0" y="-19050"/>
              <a:ext cx="9517079" cy="1307338"/>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Bold"/>
                </a:rPr>
                <a:t>Methodology</a:t>
              </a:r>
            </a:p>
          </p:txBody>
        </p:sp>
        <p:sp>
          <p:nvSpPr>
            <p:cNvPr name="TextBox 4" id="4"/>
            <p:cNvSpPr txBox="true"/>
            <p:nvPr/>
          </p:nvSpPr>
          <p:spPr>
            <a:xfrm rot="0">
              <a:off x="0" y="2032003"/>
              <a:ext cx="8177523" cy="508158"/>
            </a:xfrm>
            <a:prstGeom prst="rect">
              <a:avLst/>
            </a:prstGeom>
          </p:spPr>
          <p:txBody>
            <a:bodyPr anchor="t" rtlCol="false" tIns="0" lIns="0" bIns="0" rIns="0">
              <a:spAutoFit/>
            </a:bodyPr>
            <a:lstStyle/>
            <a:p>
              <a:pPr marL="0" indent="0" lvl="0">
                <a:lnSpc>
                  <a:spcPts val="3359"/>
                </a:lnSpc>
              </a:pPr>
            </a:p>
          </p:txBody>
        </p:sp>
      </p:grpSp>
      <p:pic>
        <p:nvPicPr>
          <p:cNvPr name="Picture 5" id="5"/>
          <p:cNvPicPr>
            <a:picLocks noChangeAspect="true"/>
          </p:cNvPicPr>
          <p:nvPr/>
        </p:nvPicPr>
        <p:blipFill>
          <a:blip r:embed="rId2"/>
          <a:srcRect l="0" t="0" r="0" b="0"/>
          <a:stretch>
            <a:fillRect/>
          </a:stretch>
        </p:blipFill>
        <p:spPr>
          <a:xfrm flipH="false" flipV="false" rot="0">
            <a:off x="9441695" y="2007108"/>
            <a:ext cx="7381179" cy="6272784"/>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432890">
            <a:off x="15919520" y="2074708"/>
            <a:ext cx="1181415" cy="1032184"/>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9441695" y="7263356"/>
            <a:ext cx="2037234" cy="1468147"/>
          </a:xfrm>
          <a:prstGeom prst="rect">
            <a:avLst/>
          </a:prstGeom>
        </p:spPr>
      </p:pic>
      <p:sp>
        <p:nvSpPr>
          <p:cNvPr name="TextBox 8" id="8"/>
          <p:cNvSpPr txBox="true"/>
          <p:nvPr/>
        </p:nvSpPr>
        <p:spPr>
          <a:xfrm rot="0">
            <a:off x="1719114" y="3632185"/>
            <a:ext cx="9525" cy="580390"/>
          </a:xfrm>
          <a:prstGeom prst="rect">
            <a:avLst/>
          </a:prstGeom>
        </p:spPr>
        <p:txBody>
          <a:bodyPr anchor="t" rtlCol="false" tIns="0" lIns="0" bIns="0" rIns="0">
            <a:spAutoFit/>
          </a:bodyPr>
          <a:lstStyle/>
          <a:p>
            <a:pPr>
              <a:lnSpc>
                <a:spcPts val="4759"/>
              </a:lnSpc>
            </a:pPr>
          </a:p>
        </p:txBody>
      </p:sp>
      <p:sp>
        <p:nvSpPr>
          <p:cNvPr name="TextBox 9" id="9"/>
          <p:cNvSpPr txBox="true"/>
          <p:nvPr/>
        </p:nvSpPr>
        <p:spPr>
          <a:xfrm rot="0">
            <a:off x="1300963" y="2994025"/>
            <a:ext cx="6792069" cy="5769610"/>
          </a:xfrm>
          <a:prstGeom prst="rect">
            <a:avLst/>
          </a:prstGeom>
        </p:spPr>
        <p:txBody>
          <a:bodyPr anchor="t" rtlCol="false" tIns="0" lIns="0" bIns="0" rIns="0">
            <a:spAutoFit/>
          </a:bodyPr>
          <a:lstStyle/>
          <a:p>
            <a:pPr marL="863600" indent="-431800" lvl="1">
              <a:lnSpc>
                <a:spcPts val="9320"/>
              </a:lnSpc>
              <a:buFont typeface="Arial"/>
              <a:buChar char="•"/>
            </a:pPr>
            <a:r>
              <a:rPr lang="en-US" sz="4000">
                <a:solidFill>
                  <a:srgbClr val="FFFFFF"/>
                </a:solidFill>
                <a:latin typeface="Open Sans"/>
              </a:rPr>
              <a:t>Initial setup</a:t>
            </a:r>
          </a:p>
          <a:p>
            <a:pPr marL="863600" indent="-431800" lvl="1">
              <a:lnSpc>
                <a:spcPts val="9320"/>
              </a:lnSpc>
              <a:buFont typeface="Arial"/>
              <a:buChar char="•"/>
            </a:pPr>
            <a:r>
              <a:rPr lang="en-US" sz="4000">
                <a:solidFill>
                  <a:srgbClr val="FFFFFF"/>
                </a:solidFill>
                <a:latin typeface="Open Sans"/>
              </a:rPr>
              <a:t>Exploratory data analysis</a:t>
            </a:r>
          </a:p>
          <a:p>
            <a:pPr marL="863600" indent="-431800" lvl="1">
              <a:lnSpc>
                <a:spcPts val="9320"/>
              </a:lnSpc>
              <a:buFont typeface="Arial"/>
              <a:buChar char="•"/>
            </a:pPr>
            <a:r>
              <a:rPr lang="en-US" sz="4000">
                <a:solidFill>
                  <a:srgbClr val="FFFFFF"/>
                </a:solidFill>
                <a:latin typeface="Open Sans"/>
              </a:rPr>
              <a:t>Preprocessing</a:t>
            </a:r>
          </a:p>
          <a:p>
            <a:pPr marL="863600" indent="-431800" lvl="1">
              <a:lnSpc>
                <a:spcPts val="9320"/>
              </a:lnSpc>
              <a:buFont typeface="Arial"/>
              <a:buChar char="•"/>
            </a:pPr>
            <a:r>
              <a:rPr lang="en-US" sz="4000">
                <a:solidFill>
                  <a:srgbClr val="FFFFFF"/>
                </a:solidFill>
                <a:latin typeface="Open Sans"/>
              </a:rPr>
              <a:t>Modeling/Prediction</a:t>
            </a:r>
          </a:p>
          <a:p>
            <a:pPr marL="863600" indent="-431800" lvl="1">
              <a:lnSpc>
                <a:spcPts val="9320"/>
              </a:lnSpc>
              <a:buFont typeface="Arial"/>
              <a:buChar char="•"/>
            </a:pPr>
            <a:r>
              <a:rPr lang="en-US" sz="4000">
                <a:solidFill>
                  <a:srgbClr val="FFFFFF"/>
                </a:solidFill>
                <a:latin typeface="Open Sans"/>
              </a:rPr>
              <a:t>Final steps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106320" y="1609454"/>
            <a:ext cx="13663782" cy="912598"/>
          </a:xfrm>
          <a:prstGeom prst="rect">
            <a:avLst/>
          </a:prstGeom>
        </p:spPr>
        <p:txBody>
          <a:bodyPr anchor="t" rtlCol="false" tIns="0" lIns="0" bIns="0" rIns="0">
            <a:spAutoFit/>
          </a:bodyPr>
          <a:lstStyle/>
          <a:p>
            <a:pPr algn="ctr" marL="0" indent="0" lvl="0">
              <a:lnSpc>
                <a:spcPts val="7040"/>
              </a:lnSpc>
              <a:spcBef>
                <a:spcPct val="0"/>
              </a:spcBef>
            </a:pPr>
            <a:r>
              <a:rPr lang="en-US" sz="6400">
                <a:solidFill>
                  <a:srgbClr val="F3F3F3"/>
                </a:solidFill>
                <a:latin typeface="Aileron Heavy"/>
              </a:rPr>
              <a:t>Initial Setup</a:t>
            </a:r>
          </a:p>
        </p:txBody>
      </p:sp>
      <p:pic>
        <p:nvPicPr>
          <p:cNvPr name="Picture 3" id="3"/>
          <p:cNvPicPr>
            <a:picLocks noChangeAspect="true"/>
          </p:cNvPicPr>
          <p:nvPr/>
        </p:nvPicPr>
        <p:blipFill>
          <a:blip r:embed="rId2"/>
          <a:srcRect l="0" t="0" r="0" b="0"/>
          <a:stretch>
            <a:fillRect/>
          </a:stretch>
        </p:blipFill>
        <p:spPr>
          <a:xfrm flipH="false" flipV="false" rot="0">
            <a:off x="14814778" y="6512676"/>
            <a:ext cx="8765490" cy="506517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1117328" y="-790402"/>
            <a:ext cx="3223648" cy="3735639"/>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122722">
            <a:off x="271786" y="612605"/>
            <a:ext cx="2476725" cy="1325983"/>
          </a:xfrm>
          <a:prstGeom prst="rect">
            <a:avLst/>
          </a:prstGeom>
        </p:spPr>
      </p:pic>
      <p:sp>
        <p:nvSpPr>
          <p:cNvPr name="TextBox 6" id="6"/>
          <p:cNvSpPr txBox="true"/>
          <p:nvPr/>
        </p:nvSpPr>
        <p:spPr>
          <a:xfrm rot="0">
            <a:off x="5545540" y="3336421"/>
            <a:ext cx="9009608" cy="4213225"/>
          </a:xfrm>
          <a:prstGeom prst="rect">
            <a:avLst/>
          </a:prstGeom>
        </p:spPr>
        <p:txBody>
          <a:bodyPr anchor="t" rtlCol="false" tIns="0" lIns="0" bIns="0" rIns="0">
            <a:spAutoFit/>
          </a:bodyPr>
          <a:lstStyle/>
          <a:p>
            <a:pPr marL="863600" indent="-431800" lvl="1">
              <a:lnSpc>
                <a:spcPts val="5600"/>
              </a:lnSpc>
              <a:buFont typeface="Arial"/>
              <a:buChar char="•"/>
            </a:pPr>
            <a:r>
              <a:rPr lang="en-US" sz="4000">
                <a:solidFill>
                  <a:srgbClr val="000000"/>
                </a:solidFill>
                <a:latin typeface="Open Sans Light"/>
              </a:rPr>
              <a:t>Importing Relevent Python Libraries</a:t>
            </a:r>
          </a:p>
          <a:p>
            <a:pPr marL="1727200" indent="-575733" lvl="2">
              <a:lnSpc>
                <a:spcPts val="5600"/>
              </a:lnSpc>
              <a:buFont typeface="Arial"/>
              <a:buChar char="⚬"/>
            </a:pPr>
            <a:r>
              <a:rPr lang="en-US" sz="4000">
                <a:solidFill>
                  <a:srgbClr val="000000"/>
                </a:solidFill>
                <a:latin typeface="Open Sans Light"/>
              </a:rPr>
              <a:t>Pandas</a:t>
            </a:r>
          </a:p>
          <a:p>
            <a:pPr marL="1727200" indent="-575733" lvl="2">
              <a:lnSpc>
                <a:spcPts val="5600"/>
              </a:lnSpc>
              <a:buFont typeface="Arial"/>
              <a:buChar char="⚬"/>
            </a:pPr>
            <a:r>
              <a:rPr lang="en-US" sz="4000">
                <a:solidFill>
                  <a:srgbClr val="000000"/>
                </a:solidFill>
                <a:latin typeface="Open Sans Light"/>
              </a:rPr>
              <a:t>Matplotlib</a:t>
            </a:r>
          </a:p>
          <a:p>
            <a:pPr marL="1727200" indent="-575733" lvl="2">
              <a:lnSpc>
                <a:spcPts val="5600"/>
              </a:lnSpc>
              <a:buFont typeface="Arial"/>
              <a:buChar char="⚬"/>
            </a:pPr>
            <a:r>
              <a:rPr lang="en-US" sz="4000">
                <a:solidFill>
                  <a:srgbClr val="000000"/>
                </a:solidFill>
                <a:latin typeface="Open Sans Light"/>
              </a:rPr>
              <a:t>Seaborn</a:t>
            </a:r>
          </a:p>
          <a:p>
            <a:pPr marL="1727200" indent="-575733" lvl="2">
              <a:lnSpc>
                <a:spcPts val="5600"/>
              </a:lnSpc>
              <a:buFont typeface="Arial"/>
              <a:buChar char="⚬"/>
            </a:pPr>
            <a:r>
              <a:rPr lang="en-US" sz="4000">
                <a:solidFill>
                  <a:srgbClr val="000000"/>
                </a:solidFill>
                <a:latin typeface="Open Sans Light"/>
              </a:rPr>
              <a:t>numpy</a:t>
            </a:r>
          </a:p>
          <a:p>
            <a:pPr marL="863600" indent="-431800" lvl="1">
              <a:lnSpc>
                <a:spcPts val="5600"/>
              </a:lnSpc>
              <a:buFont typeface="Arial"/>
              <a:buChar char="•"/>
            </a:pPr>
            <a:r>
              <a:rPr lang="en-US" sz="4000">
                <a:solidFill>
                  <a:srgbClr val="000000"/>
                </a:solidFill>
                <a:latin typeface="Open Sans Light"/>
              </a:rPr>
              <a:t>Loading the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680864" y="-759448"/>
            <a:ext cx="2402463" cy="262708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432890">
            <a:off x="15946219" y="1449654"/>
            <a:ext cx="1525575" cy="133287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133679" y="9448445"/>
            <a:ext cx="2304999" cy="123404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4882095" y="-744854"/>
            <a:ext cx="2037234" cy="146814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7925507">
            <a:off x="703713" y="5489833"/>
            <a:ext cx="1525575" cy="1332871"/>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2846079">
            <a:off x="16243832" y="8175576"/>
            <a:ext cx="930350" cy="882971"/>
          </a:xfrm>
          <a:prstGeom prst="rect">
            <a:avLst/>
          </a:prstGeom>
        </p:spPr>
      </p:pic>
      <p:sp>
        <p:nvSpPr>
          <p:cNvPr name="TextBox 8" id="8"/>
          <p:cNvSpPr txBox="true"/>
          <p:nvPr/>
        </p:nvSpPr>
        <p:spPr>
          <a:xfrm rot="0">
            <a:off x="3925941" y="1939540"/>
            <a:ext cx="10073580" cy="1094740"/>
          </a:xfrm>
          <a:prstGeom prst="rect">
            <a:avLst/>
          </a:prstGeom>
        </p:spPr>
        <p:txBody>
          <a:bodyPr anchor="t" rtlCol="false" tIns="0" lIns="0" bIns="0" rIns="0">
            <a:spAutoFit/>
          </a:bodyPr>
          <a:lstStyle/>
          <a:p>
            <a:pPr algn="ctr">
              <a:lnSpc>
                <a:spcPts val="8960"/>
              </a:lnSpc>
            </a:pPr>
            <a:r>
              <a:rPr lang="en-US" sz="6400">
                <a:solidFill>
                  <a:srgbClr val="FFFFFF"/>
                </a:solidFill>
                <a:latin typeface="Aileron Heavy"/>
              </a:rPr>
              <a:t>Exploratory Data Analysis</a:t>
            </a:r>
          </a:p>
        </p:txBody>
      </p:sp>
      <p:sp>
        <p:nvSpPr>
          <p:cNvPr name="TextBox 9" id="9"/>
          <p:cNvSpPr txBox="true"/>
          <p:nvPr/>
        </p:nvSpPr>
        <p:spPr>
          <a:xfrm rot="0">
            <a:off x="2021374" y="4155316"/>
            <a:ext cx="7347942" cy="4180840"/>
          </a:xfrm>
          <a:prstGeom prst="rect">
            <a:avLst/>
          </a:prstGeom>
        </p:spPr>
        <p:txBody>
          <a:bodyPr anchor="t" rtlCol="false" tIns="0" lIns="0" bIns="0" rIns="0">
            <a:spAutoFit/>
          </a:bodyPr>
          <a:lstStyle/>
          <a:p>
            <a:pPr marL="734059" indent="-367030" lvl="1">
              <a:lnSpc>
                <a:spcPts val="4759"/>
              </a:lnSpc>
              <a:buFont typeface="Arial"/>
              <a:buChar char="•"/>
            </a:pPr>
            <a:r>
              <a:rPr lang="en-US" sz="3400">
                <a:solidFill>
                  <a:srgbClr val="FFFFFF"/>
                </a:solidFill>
                <a:latin typeface="Open Sans Light"/>
              </a:rPr>
              <a:t>Data Wrangling</a:t>
            </a:r>
          </a:p>
          <a:p>
            <a:pPr marL="1468119" indent="-489373" lvl="2">
              <a:lnSpc>
                <a:spcPts val="4759"/>
              </a:lnSpc>
              <a:buFont typeface="Arial"/>
              <a:buChar char="⚬"/>
            </a:pPr>
            <a:r>
              <a:rPr lang="en-US" sz="3399">
                <a:solidFill>
                  <a:srgbClr val="FFFFFF"/>
                </a:solidFill>
                <a:latin typeface="Open Sans Light"/>
              </a:rPr>
              <a:t>Checking missing values</a:t>
            </a:r>
          </a:p>
          <a:p>
            <a:pPr marL="1468119" indent="-489373" lvl="2">
              <a:lnSpc>
                <a:spcPts val="4759"/>
              </a:lnSpc>
              <a:buFont typeface="Arial"/>
              <a:buChar char="⚬"/>
            </a:pPr>
            <a:r>
              <a:rPr lang="en-US" sz="3399">
                <a:solidFill>
                  <a:srgbClr val="FFFFFF"/>
                </a:solidFill>
                <a:latin typeface="Open Sans Light"/>
              </a:rPr>
              <a:t>Dropping columns</a:t>
            </a:r>
          </a:p>
          <a:p>
            <a:pPr marL="1468119" indent="-489373" lvl="2">
              <a:lnSpc>
                <a:spcPts val="4759"/>
              </a:lnSpc>
              <a:buFont typeface="Arial"/>
              <a:buChar char="⚬"/>
            </a:pPr>
            <a:r>
              <a:rPr lang="en-US" sz="3399">
                <a:solidFill>
                  <a:srgbClr val="FFFFFF"/>
                </a:solidFill>
                <a:latin typeface="Open Sans Light"/>
              </a:rPr>
              <a:t>Checking for data types </a:t>
            </a:r>
          </a:p>
          <a:p>
            <a:pPr marL="1468119" indent="-489373" lvl="2">
              <a:lnSpc>
                <a:spcPts val="4759"/>
              </a:lnSpc>
              <a:buFont typeface="Arial"/>
              <a:buChar char="⚬"/>
            </a:pPr>
            <a:r>
              <a:rPr lang="en-US" sz="3399">
                <a:solidFill>
                  <a:srgbClr val="FFFFFF"/>
                </a:solidFill>
                <a:latin typeface="Open Sans Light"/>
              </a:rPr>
              <a:t>Summary statistics of columns</a:t>
            </a:r>
          </a:p>
          <a:p>
            <a:pPr marL="1468119" indent="-489373" lvl="2">
              <a:lnSpc>
                <a:spcPts val="4759"/>
              </a:lnSpc>
              <a:buFont typeface="Arial"/>
              <a:buChar char="⚬"/>
            </a:pPr>
            <a:r>
              <a:rPr lang="en-US" sz="3399">
                <a:solidFill>
                  <a:srgbClr val="FFFFFF"/>
                </a:solidFill>
                <a:latin typeface="Open Sans Light"/>
              </a:rPr>
              <a:t>Concatenate Dataframes</a:t>
            </a:r>
          </a:p>
          <a:p>
            <a:pPr marL="1468120" indent="-489373" lvl="2">
              <a:lnSpc>
                <a:spcPts val="4759"/>
              </a:lnSpc>
              <a:buFont typeface="Arial"/>
              <a:buChar char="⚬"/>
            </a:pPr>
            <a:r>
              <a:rPr lang="en-US" sz="3399">
                <a:solidFill>
                  <a:srgbClr val="FFFFFF"/>
                </a:solidFill>
                <a:latin typeface="Open Sans Light"/>
              </a:rPr>
              <a:t>etc</a:t>
            </a:r>
          </a:p>
        </p:txBody>
      </p:sp>
      <p:sp>
        <p:nvSpPr>
          <p:cNvPr name="TextBox 10" id="10"/>
          <p:cNvSpPr txBox="true"/>
          <p:nvPr/>
        </p:nvSpPr>
        <p:spPr>
          <a:xfrm rot="0">
            <a:off x="11286179" y="3802891"/>
            <a:ext cx="4350097" cy="3086735"/>
          </a:xfrm>
          <a:prstGeom prst="rect">
            <a:avLst/>
          </a:prstGeom>
        </p:spPr>
        <p:txBody>
          <a:bodyPr anchor="t" rtlCol="false" tIns="0" lIns="0" bIns="0" rIns="0">
            <a:spAutoFit/>
          </a:bodyPr>
          <a:lstStyle/>
          <a:p>
            <a:pPr marL="734059" indent="-367030" lvl="1">
              <a:lnSpc>
                <a:spcPts val="8499"/>
              </a:lnSpc>
              <a:buFont typeface="Arial"/>
              <a:buChar char="•"/>
            </a:pPr>
            <a:r>
              <a:rPr lang="en-US" sz="3400">
                <a:solidFill>
                  <a:srgbClr val="FFFFFF"/>
                </a:solidFill>
                <a:latin typeface="Open Sans Light"/>
              </a:rPr>
              <a:t>Univariate Analysis</a:t>
            </a:r>
          </a:p>
          <a:p>
            <a:pPr marL="734059" indent="-367030" lvl="1">
              <a:lnSpc>
                <a:spcPts val="8499"/>
              </a:lnSpc>
              <a:buFont typeface="Arial"/>
              <a:buChar char="•"/>
            </a:pPr>
            <a:r>
              <a:rPr lang="en-US" sz="3399">
                <a:solidFill>
                  <a:srgbClr val="FFFFFF"/>
                </a:solidFill>
                <a:latin typeface="Open Sans Light"/>
              </a:rPr>
              <a:t>Bivariate Analysis</a:t>
            </a:r>
          </a:p>
          <a:p>
            <a:pPr marL="734060" indent="-367030" lvl="1">
              <a:lnSpc>
                <a:spcPts val="8500"/>
              </a:lnSpc>
              <a:buFont typeface="Arial"/>
              <a:buChar char="•"/>
            </a:pPr>
            <a:r>
              <a:rPr lang="en-US" sz="3399">
                <a:solidFill>
                  <a:srgbClr val="FFFFFF"/>
                </a:solidFill>
                <a:latin typeface="Open Sans Light"/>
              </a:rPr>
              <a:t>Correlation Matrix</a:t>
            </a:r>
            <a:r>
              <a:rPr lang="en-US" sz="3400">
                <a:solidFill>
                  <a:srgbClr val="FFFFFF"/>
                </a:solidFill>
                <a:latin typeface="Open Sans Light"/>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03094" y="1935936"/>
            <a:ext cx="8016187" cy="641512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564157" y="2258366"/>
            <a:ext cx="2304999" cy="123404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2358004" y="7037522"/>
            <a:ext cx="2402463" cy="2627083"/>
          </a:xfrm>
          <a:prstGeom prst="rect">
            <a:avLst/>
          </a:prstGeom>
        </p:spPr>
      </p:pic>
      <p:sp>
        <p:nvSpPr>
          <p:cNvPr name="TextBox 5" id="5"/>
          <p:cNvSpPr txBox="true"/>
          <p:nvPr/>
        </p:nvSpPr>
        <p:spPr>
          <a:xfrm rot="0">
            <a:off x="8564195" y="219075"/>
            <a:ext cx="8730712" cy="1094740"/>
          </a:xfrm>
          <a:prstGeom prst="rect">
            <a:avLst/>
          </a:prstGeom>
        </p:spPr>
        <p:txBody>
          <a:bodyPr anchor="t" rtlCol="false" tIns="0" lIns="0" bIns="0" rIns="0">
            <a:spAutoFit/>
          </a:bodyPr>
          <a:lstStyle/>
          <a:p>
            <a:pPr algn="ctr">
              <a:lnSpc>
                <a:spcPts val="8960"/>
              </a:lnSpc>
            </a:pPr>
            <a:r>
              <a:rPr lang="en-US" sz="6400">
                <a:solidFill>
                  <a:srgbClr val="000000"/>
                </a:solidFill>
                <a:latin typeface="Aileron Heavy"/>
              </a:rPr>
              <a:t>Preprocessing</a:t>
            </a:r>
          </a:p>
        </p:txBody>
      </p:sp>
      <p:sp>
        <p:nvSpPr>
          <p:cNvPr name="TextBox 6" id="6"/>
          <p:cNvSpPr txBox="true"/>
          <p:nvPr/>
        </p:nvSpPr>
        <p:spPr>
          <a:xfrm rot="0">
            <a:off x="10915354" y="2314257"/>
            <a:ext cx="4800005" cy="5239385"/>
          </a:xfrm>
          <a:prstGeom prst="rect">
            <a:avLst/>
          </a:prstGeom>
        </p:spPr>
        <p:txBody>
          <a:bodyPr anchor="t" rtlCol="false" tIns="0" lIns="0" bIns="0" rIns="0">
            <a:spAutoFit/>
          </a:bodyPr>
          <a:lstStyle/>
          <a:p>
            <a:pPr marL="734059" indent="-367030" lvl="1">
              <a:lnSpc>
                <a:spcPts val="8499"/>
              </a:lnSpc>
              <a:buFont typeface="Arial"/>
              <a:buChar char="•"/>
            </a:pPr>
            <a:r>
              <a:rPr lang="en-US" sz="3400">
                <a:solidFill>
                  <a:srgbClr val="000000"/>
                </a:solidFill>
                <a:latin typeface="Open Sans Light"/>
              </a:rPr>
              <a:t>Label Encoding</a:t>
            </a:r>
          </a:p>
          <a:p>
            <a:pPr marL="734059" indent="-367030" lvl="1">
              <a:lnSpc>
                <a:spcPts val="8499"/>
              </a:lnSpc>
              <a:buFont typeface="Arial"/>
              <a:buChar char="•"/>
            </a:pPr>
            <a:r>
              <a:rPr lang="en-US" sz="3399">
                <a:solidFill>
                  <a:srgbClr val="000000"/>
                </a:solidFill>
                <a:latin typeface="Open Sans Light"/>
              </a:rPr>
              <a:t>Standardization</a:t>
            </a:r>
          </a:p>
          <a:p>
            <a:pPr marL="734059" indent="-367030" lvl="1">
              <a:lnSpc>
                <a:spcPts val="8499"/>
              </a:lnSpc>
              <a:buFont typeface="Arial"/>
              <a:buChar char="•"/>
            </a:pPr>
            <a:r>
              <a:rPr lang="en-US" sz="3399">
                <a:solidFill>
                  <a:srgbClr val="000000"/>
                </a:solidFill>
                <a:latin typeface="Open Sans Light"/>
              </a:rPr>
              <a:t>Feature Engineering</a:t>
            </a:r>
          </a:p>
          <a:p>
            <a:pPr marL="1468119" indent="-489373" lvl="2">
              <a:lnSpc>
                <a:spcPts val="8499"/>
              </a:lnSpc>
              <a:buFont typeface="Arial"/>
              <a:buChar char="⚬"/>
            </a:pPr>
            <a:r>
              <a:rPr lang="en-US" sz="3399">
                <a:solidFill>
                  <a:srgbClr val="000000"/>
                </a:solidFill>
                <a:latin typeface="Open Sans Light"/>
              </a:rPr>
              <a:t>Wrapper Method</a:t>
            </a:r>
          </a:p>
          <a:p>
            <a:pPr>
              <a:lnSpc>
                <a:spcPts val="85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804949" cy="985266"/>
          </a:xfrm>
          <a:prstGeom prst="rect">
            <a:avLst/>
          </a:prstGeom>
        </p:spPr>
        <p:txBody>
          <a:bodyPr anchor="t" rtlCol="false" tIns="0" lIns="0" bIns="0" rIns="0">
            <a:spAutoFit/>
          </a:bodyPr>
          <a:lstStyle/>
          <a:p>
            <a:pPr>
              <a:lnSpc>
                <a:spcPts val="7872"/>
              </a:lnSpc>
              <a:spcBef>
                <a:spcPct val="0"/>
              </a:spcBef>
            </a:pPr>
            <a:r>
              <a:rPr lang="en-US" sz="6400">
                <a:solidFill>
                  <a:srgbClr val="000000"/>
                </a:solidFill>
                <a:latin typeface="Aileron Heavy Bold"/>
              </a:rPr>
              <a:t>Modeling</a:t>
            </a:r>
          </a:p>
        </p:txBody>
      </p:sp>
      <p:sp>
        <p:nvSpPr>
          <p:cNvPr name="TextBox 3" id="3"/>
          <p:cNvSpPr txBox="true"/>
          <p:nvPr/>
        </p:nvSpPr>
        <p:spPr>
          <a:xfrm rot="0">
            <a:off x="1028700" y="2784819"/>
            <a:ext cx="8115300" cy="6741762"/>
          </a:xfrm>
          <a:prstGeom prst="rect">
            <a:avLst/>
          </a:prstGeom>
        </p:spPr>
        <p:txBody>
          <a:bodyPr anchor="t" rtlCol="false" tIns="0" lIns="0" bIns="0" rIns="0">
            <a:spAutoFit/>
          </a:bodyPr>
          <a:lstStyle/>
          <a:p>
            <a:pPr marL="604520" indent="-302260" lvl="1">
              <a:lnSpc>
                <a:spcPts val="3920"/>
              </a:lnSpc>
              <a:buFont typeface="Arial"/>
              <a:buChar char="•"/>
            </a:pPr>
            <a:r>
              <a:rPr lang="en-US" sz="2800" spc="36">
                <a:solidFill>
                  <a:srgbClr val="000000"/>
                </a:solidFill>
                <a:latin typeface="Aileron Regular"/>
              </a:rPr>
              <a:t>Import Relevant sklearn submodules</a:t>
            </a:r>
          </a:p>
          <a:p>
            <a:pPr marL="1209040" indent="-403013" lvl="2">
              <a:lnSpc>
                <a:spcPts val="3920"/>
              </a:lnSpc>
              <a:buFont typeface="Arial"/>
              <a:buChar char="⚬"/>
            </a:pPr>
            <a:r>
              <a:rPr lang="en-US" sz="2800" spc="36">
                <a:solidFill>
                  <a:srgbClr val="000000"/>
                </a:solidFill>
                <a:latin typeface="Aileron Regular"/>
              </a:rPr>
              <a:t>sklearn.emsemble</a:t>
            </a:r>
          </a:p>
          <a:p>
            <a:pPr marL="1209040" indent="-403013" lvl="2">
              <a:lnSpc>
                <a:spcPts val="3920"/>
              </a:lnSpc>
              <a:buFont typeface="Arial"/>
              <a:buChar char="⚬"/>
            </a:pPr>
            <a:r>
              <a:rPr lang="en-US" sz="2800" spc="36">
                <a:solidFill>
                  <a:srgbClr val="000000"/>
                </a:solidFill>
                <a:latin typeface="Aileron Regular"/>
              </a:rPr>
              <a:t>sklearn.metrics</a:t>
            </a:r>
          </a:p>
          <a:p>
            <a:pPr marL="1209040" indent="-403013" lvl="2">
              <a:lnSpc>
                <a:spcPts val="3920"/>
              </a:lnSpc>
              <a:buFont typeface="Arial"/>
              <a:buChar char="⚬"/>
            </a:pPr>
            <a:r>
              <a:rPr lang="en-US" sz="2800" spc="36">
                <a:solidFill>
                  <a:srgbClr val="000000"/>
                </a:solidFill>
                <a:latin typeface="Aileron Regular"/>
              </a:rPr>
              <a:t>sklearn.model_selection</a:t>
            </a:r>
          </a:p>
          <a:p>
            <a:pPr marL="604520" indent="-302260" lvl="1">
              <a:lnSpc>
                <a:spcPts val="3920"/>
              </a:lnSpc>
              <a:buFont typeface="Arial"/>
              <a:buChar char="•"/>
            </a:pPr>
            <a:r>
              <a:rPr lang="en-US" sz="2800" spc="36">
                <a:solidFill>
                  <a:srgbClr val="000000"/>
                </a:solidFill>
                <a:latin typeface="Aileron Regular"/>
              </a:rPr>
              <a:t>Instantiate the RandomForest Classifier </a:t>
            </a:r>
          </a:p>
          <a:p>
            <a:pPr marL="604520" indent="-302260" lvl="1">
              <a:lnSpc>
                <a:spcPts val="3920"/>
              </a:lnSpc>
              <a:buFont typeface="Arial"/>
              <a:buChar char="•"/>
            </a:pPr>
            <a:r>
              <a:rPr lang="en-US" sz="2800" spc="36">
                <a:solidFill>
                  <a:srgbClr val="000000"/>
                </a:solidFill>
                <a:latin typeface="Aileron Regular"/>
              </a:rPr>
              <a:t>Split the dataset into training and testing data</a:t>
            </a:r>
          </a:p>
          <a:p>
            <a:pPr marL="604520" indent="-302260" lvl="1">
              <a:lnSpc>
                <a:spcPts val="3920"/>
              </a:lnSpc>
              <a:buFont typeface="Arial"/>
              <a:buChar char="•"/>
            </a:pPr>
            <a:r>
              <a:rPr lang="en-US" sz="2800" spc="36">
                <a:solidFill>
                  <a:srgbClr val="000000"/>
                </a:solidFill>
                <a:latin typeface="Aileron Regular"/>
              </a:rPr>
              <a:t>Fit the X_train and y_train on the model for training</a:t>
            </a:r>
          </a:p>
          <a:p>
            <a:pPr marL="604520" indent="-302260" lvl="1">
              <a:lnSpc>
                <a:spcPts val="3920"/>
              </a:lnSpc>
              <a:buFont typeface="Arial"/>
              <a:buChar char="•"/>
            </a:pPr>
            <a:r>
              <a:rPr lang="en-US" sz="2800" spc="36">
                <a:solidFill>
                  <a:srgbClr val="000000"/>
                </a:solidFill>
                <a:latin typeface="Aileron Regular"/>
              </a:rPr>
              <a:t>Predict on new data</a:t>
            </a:r>
          </a:p>
          <a:p>
            <a:pPr marL="604520" indent="-302260" lvl="1">
              <a:lnSpc>
                <a:spcPts val="3920"/>
              </a:lnSpc>
              <a:buFont typeface="Arial"/>
              <a:buChar char="•"/>
            </a:pPr>
            <a:r>
              <a:rPr lang="en-US" sz="2800" spc="36">
                <a:solidFill>
                  <a:srgbClr val="000000"/>
                </a:solidFill>
                <a:latin typeface="Aileron Regular"/>
              </a:rPr>
              <a:t>Check for Performance of the model</a:t>
            </a:r>
          </a:p>
          <a:p>
            <a:pPr marL="1209040" indent="-403013" lvl="2">
              <a:lnSpc>
                <a:spcPts val="3920"/>
              </a:lnSpc>
              <a:buFont typeface="Arial"/>
              <a:buChar char="⚬"/>
            </a:pPr>
            <a:r>
              <a:rPr lang="en-US" sz="2800" spc="36">
                <a:solidFill>
                  <a:srgbClr val="000000"/>
                </a:solidFill>
                <a:latin typeface="Aileron Regular"/>
              </a:rPr>
              <a:t>accuracy</a:t>
            </a:r>
          </a:p>
          <a:p>
            <a:pPr marL="1209040" indent="-403013" lvl="2">
              <a:lnSpc>
                <a:spcPts val="3920"/>
              </a:lnSpc>
              <a:buFont typeface="Arial"/>
              <a:buChar char="⚬"/>
            </a:pPr>
            <a:r>
              <a:rPr lang="en-US" sz="2800" spc="36">
                <a:solidFill>
                  <a:srgbClr val="000000"/>
                </a:solidFill>
                <a:latin typeface="Aileron Regular"/>
              </a:rPr>
              <a:t>recall</a:t>
            </a:r>
          </a:p>
          <a:p>
            <a:pPr marL="1209040" indent="-403013" lvl="2">
              <a:lnSpc>
                <a:spcPts val="3920"/>
              </a:lnSpc>
              <a:buFont typeface="Arial"/>
              <a:buChar char="⚬"/>
            </a:pPr>
            <a:r>
              <a:rPr lang="en-US" sz="2800" spc="36">
                <a:solidFill>
                  <a:srgbClr val="000000"/>
                </a:solidFill>
                <a:latin typeface="Aileron Regular"/>
              </a:rPr>
              <a:t>precission</a:t>
            </a:r>
          </a:p>
          <a:p>
            <a:pPr marL="1209040" indent="-403013" lvl="2">
              <a:lnSpc>
                <a:spcPts val="3920"/>
              </a:lnSpc>
              <a:buFont typeface="Arial"/>
              <a:buChar char="⚬"/>
            </a:pPr>
            <a:r>
              <a:rPr lang="en-US" sz="2800" spc="36">
                <a:solidFill>
                  <a:srgbClr val="000000"/>
                </a:solidFill>
                <a:latin typeface="Aileron Regular"/>
              </a:rPr>
              <a:t>confusion matrix</a:t>
            </a:r>
          </a:p>
        </p:txBody>
      </p:sp>
      <p:pic>
        <p:nvPicPr>
          <p:cNvPr name="Picture 4" id="4"/>
          <p:cNvPicPr>
            <a:picLocks noChangeAspect="true"/>
          </p:cNvPicPr>
          <p:nvPr/>
        </p:nvPicPr>
        <p:blipFill>
          <a:blip r:embed="rId2"/>
          <a:srcRect l="0" t="0" r="0" b="0"/>
          <a:stretch>
            <a:fillRect/>
          </a:stretch>
        </p:blipFill>
        <p:spPr>
          <a:xfrm flipH="false" flipV="false" rot="0">
            <a:off x="11571341" y="540437"/>
            <a:ext cx="5687959" cy="460306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65172" y="1290640"/>
            <a:ext cx="5851792" cy="1905121"/>
            <a:chOff x="0" y="0"/>
            <a:chExt cx="7802389" cy="2540161"/>
          </a:xfrm>
        </p:grpSpPr>
        <p:sp>
          <p:nvSpPr>
            <p:cNvPr name="TextBox 3" id="3"/>
            <p:cNvSpPr txBox="true"/>
            <p:nvPr/>
          </p:nvSpPr>
          <p:spPr>
            <a:xfrm rot="0">
              <a:off x="0" y="-19050"/>
              <a:ext cx="7802389" cy="1307338"/>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Bold"/>
                </a:rPr>
                <a:t>Final Steps</a:t>
              </a:r>
            </a:p>
          </p:txBody>
        </p:sp>
        <p:sp>
          <p:nvSpPr>
            <p:cNvPr name="TextBox 4" id="4"/>
            <p:cNvSpPr txBox="true"/>
            <p:nvPr/>
          </p:nvSpPr>
          <p:spPr>
            <a:xfrm rot="0">
              <a:off x="0" y="2032003"/>
              <a:ext cx="7802389" cy="508158"/>
            </a:xfrm>
            <a:prstGeom prst="rect">
              <a:avLst/>
            </a:prstGeom>
          </p:spPr>
          <p:txBody>
            <a:bodyPr anchor="t" rtlCol="false" tIns="0" lIns="0" bIns="0" rIns="0">
              <a:spAutoFit/>
            </a:bodyPr>
            <a:lstStyle/>
            <a:p>
              <a:pPr marL="0" indent="0" lvl="0">
                <a:lnSpc>
                  <a:spcPts val="3359"/>
                </a:lnSpc>
              </a:pPr>
            </a:p>
          </p:txBody>
        </p:sp>
      </p:grpSp>
      <p:pic>
        <p:nvPicPr>
          <p:cNvPr name="Picture 5" id="5"/>
          <p:cNvPicPr>
            <a:picLocks noChangeAspect="true"/>
          </p:cNvPicPr>
          <p:nvPr/>
        </p:nvPicPr>
        <p:blipFill>
          <a:blip r:embed="rId2"/>
          <a:srcRect l="0" t="0" r="0" b="0"/>
          <a:stretch>
            <a:fillRect/>
          </a:stretch>
        </p:blipFill>
        <p:spPr>
          <a:xfrm flipH="false" flipV="false" rot="0">
            <a:off x="9144000" y="2488784"/>
            <a:ext cx="7748130" cy="6060058"/>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502254" y="2069342"/>
            <a:ext cx="2037234" cy="1468147"/>
          </a:xfrm>
          <a:prstGeom prst="rect">
            <a:avLst/>
          </a:prstGeom>
        </p:spPr>
      </p:pic>
      <p:sp>
        <p:nvSpPr>
          <p:cNvPr name="TextBox 7" id="7"/>
          <p:cNvSpPr txBox="true"/>
          <p:nvPr/>
        </p:nvSpPr>
        <p:spPr>
          <a:xfrm rot="0">
            <a:off x="829611" y="2762885"/>
            <a:ext cx="7122912" cy="6581140"/>
          </a:xfrm>
          <a:prstGeom prst="rect">
            <a:avLst/>
          </a:prstGeom>
        </p:spPr>
        <p:txBody>
          <a:bodyPr anchor="t" rtlCol="false" tIns="0" lIns="0" bIns="0" rIns="0">
            <a:spAutoFit/>
          </a:bodyPr>
          <a:lstStyle/>
          <a:p>
            <a:pPr marL="734059" indent="-367030" lvl="1">
              <a:lnSpc>
                <a:spcPts val="4759"/>
              </a:lnSpc>
              <a:buFont typeface="Arial"/>
              <a:buChar char="•"/>
            </a:pPr>
            <a:r>
              <a:rPr lang="en-US" sz="3400">
                <a:solidFill>
                  <a:srgbClr val="FFFFFF"/>
                </a:solidFill>
                <a:latin typeface="Open Sans Light"/>
              </a:rPr>
              <a:t>Using the model, use the data in the Employee Existing tab to predict who is likely to churn in the company</a:t>
            </a:r>
          </a:p>
          <a:p>
            <a:pPr marL="734059" indent="-367030" lvl="1">
              <a:lnSpc>
                <a:spcPts val="4759"/>
              </a:lnSpc>
              <a:buFont typeface="Arial"/>
              <a:buChar char="•"/>
            </a:pPr>
            <a:r>
              <a:rPr lang="en-US" sz="3399">
                <a:solidFill>
                  <a:srgbClr val="FFFFFF"/>
                </a:solidFill>
                <a:latin typeface="Open Sans Light"/>
              </a:rPr>
              <a:t>Create an additional column to indicate who is likely to leave or stay.</a:t>
            </a:r>
          </a:p>
          <a:p>
            <a:pPr marL="734060" indent="-367030" lvl="1">
              <a:lnSpc>
                <a:spcPts val="4759"/>
              </a:lnSpc>
              <a:buFont typeface="Arial"/>
              <a:buChar char="•"/>
            </a:pPr>
            <a:r>
              <a:rPr lang="en-US" sz="3399">
                <a:solidFill>
                  <a:srgbClr val="FFFFFF"/>
                </a:solidFill>
                <a:latin typeface="Open Sans Light"/>
              </a:rPr>
              <a:t>Graph the new column to show the proportion of employees who are likely to stay versus those who are likely to churn.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DAECPAM4EUY</dc:identifier>
  <dcterms:modified xsi:type="dcterms:W3CDTF">2011-08-01T06:04:30Z</dcterms:modified>
  <cp:revision>1</cp:revision>
  <dc:title>Black Modern Technology Keynote Presentation</dc:title>
</cp:coreProperties>
</file>