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ie Buckalew" initials="EB" lastIdx="1" clrIdx="0">
    <p:extLst>
      <p:ext uri="{19B8F6BF-5375-455C-9EA6-DF929625EA0E}">
        <p15:presenceInfo xmlns:p15="http://schemas.microsoft.com/office/powerpoint/2012/main" userId="7a8cb79a45ea08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194" autoAdjust="0"/>
  </p:normalViewPr>
  <p:slideViewPr>
    <p:cSldViewPr snapToGrid="0">
      <p:cViewPr>
        <p:scale>
          <a:sx n="150" d="100"/>
          <a:sy n="150" d="100"/>
        </p:scale>
        <p:origin x="-38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20:08:10.88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0B373-50FA-4ED3-AE82-B1AA38E7BFA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9897-9CED-4429-9095-A8B7C44E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Viz 1: 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Viz 2: Habiba</a:t>
            </a:r>
          </a:p>
          <a:p>
            <a:endParaRPr lang="en-US" dirty="0"/>
          </a:p>
          <a:p>
            <a:r>
              <a:rPr lang="en-US" dirty="0"/>
              <a:t>New England: 5% of total drivers, 31% of highest severity accidents by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Viz 3: 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9897-9CED-4429-9095-A8B7C44E41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9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28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556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6938-48B8-4B23-810A-FB06F0BF4F2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FAEF26-58B4-4A5A-B770-7F9573A2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FBF5-BB67-48C4-BD3B-49F56C876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7393497" cy="886033"/>
          </a:xfrm>
        </p:spPr>
        <p:txBody>
          <a:bodyPr>
            <a:noAutofit/>
          </a:bodyPr>
          <a:lstStyle/>
          <a:p>
            <a:r>
              <a:rPr lang="en-US" sz="4400" dirty="0"/>
              <a:t>Why Car Accidents Happen: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41373-5E38-4C31-BA16-B001C6105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2612"/>
            <a:ext cx="8215618" cy="1205188"/>
          </a:xfrm>
        </p:spPr>
        <p:txBody>
          <a:bodyPr>
            <a:normAutofit/>
          </a:bodyPr>
          <a:lstStyle/>
          <a:p>
            <a:r>
              <a:rPr lang="en-US" dirty="0"/>
              <a:t>Habiba Sani</a:t>
            </a:r>
          </a:p>
          <a:p>
            <a:r>
              <a:rPr lang="en-US" dirty="0"/>
              <a:t> Eddie Buckalew</a:t>
            </a:r>
          </a:p>
          <a:p>
            <a:r>
              <a:rPr lang="en-US" dirty="0"/>
              <a:t>Sebastian Di Francesco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2AA08C-AB02-49CB-882A-27CF9ADBF158}"/>
              </a:ext>
            </a:extLst>
          </p:cNvPr>
          <p:cNvSpPr txBox="1">
            <a:spLocks/>
          </p:cNvSpPr>
          <p:nvPr/>
        </p:nvSpPr>
        <p:spPr>
          <a:xfrm>
            <a:off x="1524000" y="2249353"/>
            <a:ext cx="7393497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What Data Can Tell Us</a:t>
            </a:r>
          </a:p>
        </p:txBody>
      </p:sp>
    </p:spTree>
    <p:extLst>
      <p:ext uri="{BB962C8B-B14F-4D97-AF65-F5344CB8AC3E}">
        <p14:creationId xmlns:p14="http://schemas.microsoft.com/office/powerpoint/2010/main" val="217944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 dirty="0"/>
              <a:t>The Data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04B3-B399-4E65-A891-DCAF632C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86" y="6495985"/>
            <a:ext cx="8596668" cy="362015"/>
          </a:xfrm>
        </p:spPr>
        <p:txBody>
          <a:bodyPr>
            <a:normAutofit/>
          </a:bodyPr>
          <a:lstStyle/>
          <a:p>
            <a:r>
              <a:rPr lang="en-US" sz="1100" dirty="0"/>
              <a:t>Source: https://www.kaggle.com/sobhanmoosavi/us-accidents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1941120"/>
            <a:ext cx="8596668" cy="2882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Car Accident Data From 48 States</a:t>
            </a:r>
          </a:p>
          <a:p>
            <a:pPr>
              <a:lnSpc>
                <a:spcPct val="200000"/>
              </a:lnSpc>
            </a:pPr>
            <a:r>
              <a:rPr lang="en-US" dirty="0"/>
              <a:t>Data Fed From Two Sources Using APIs</a:t>
            </a:r>
          </a:p>
          <a:p>
            <a:pPr>
              <a:lnSpc>
                <a:spcPct val="200000"/>
              </a:lnSpc>
            </a:pPr>
            <a:r>
              <a:rPr lang="en-US" dirty="0"/>
              <a:t>Timeframe: February 2016 to December 2020</a:t>
            </a:r>
          </a:p>
          <a:p>
            <a:pPr>
              <a:lnSpc>
                <a:spcPct val="200000"/>
              </a:lnSpc>
            </a:pPr>
            <a:r>
              <a:rPr lang="en-US" dirty="0"/>
              <a:t>Lines Of Data: 4.1 Million</a:t>
            </a:r>
          </a:p>
          <a:p>
            <a:pPr>
              <a:lnSpc>
                <a:spcPct val="200000"/>
              </a:lnSpc>
            </a:pPr>
            <a:r>
              <a:rPr lang="en-US" dirty="0"/>
              <a:t>File Size: 1.5GB</a:t>
            </a:r>
          </a:p>
        </p:txBody>
      </p:sp>
    </p:spTree>
    <p:extLst>
      <p:ext uri="{BB962C8B-B14F-4D97-AF65-F5344CB8AC3E}">
        <p14:creationId xmlns:p14="http://schemas.microsoft.com/office/powerpoint/2010/main" val="15644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083"/>
          </a:xfrm>
        </p:spPr>
        <p:txBody>
          <a:bodyPr/>
          <a:lstStyle/>
          <a:p>
            <a:r>
              <a:rPr lang="en-US" dirty="0"/>
              <a:t>Why This Data?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8B983-6123-44AC-BFBE-54ED44E39B6B}"/>
              </a:ext>
            </a:extLst>
          </p:cNvPr>
          <p:cNvSpPr txBox="1">
            <a:spLocks/>
          </p:cNvSpPr>
          <p:nvPr/>
        </p:nvSpPr>
        <p:spPr>
          <a:xfrm>
            <a:off x="677334" y="1941119"/>
            <a:ext cx="8961616" cy="3594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/>
              <a:t>Robust dataset combining weather conditions, location, impact on traffic flow</a:t>
            </a:r>
          </a:p>
          <a:p>
            <a:pPr lvl="1">
              <a:lnSpc>
                <a:spcPct val="200000"/>
              </a:lnSpc>
            </a:pPr>
            <a:r>
              <a:rPr lang="en-US" sz="1400" dirty="0"/>
              <a:t>Each accident ranked according to severity – defined as impact on traffic flow</a:t>
            </a:r>
          </a:p>
          <a:p>
            <a:pPr lvl="2">
              <a:lnSpc>
                <a:spcPct val="200000"/>
              </a:lnSpc>
            </a:pPr>
            <a:r>
              <a:rPr lang="en-US" sz="1100" dirty="0"/>
              <a:t>Severity scale 1 o 4:</a:t>
            </a:r>
          </a:p>
          <a:p>
            <a:pPr lvl="3">
              <a:lnSpc>
                <a:spcPct val="200000"/>
              </a:lnSpc>
            </a:pPr>
            <a:r>
              <a:rPr lang="en-US" sz="1050" dirty="0"/>
              <a:t>1 = minor impact on traffic flow, 4 = most severe impact on traffic flow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Understanding why car accidents happen is important</a:t>
            </a:r>
          </a:p>
          <a:p>
            <a:pPr lvl="1">
              <a:lnSpc>
                <a:spcPct val="200000"/>
              </a:lnSpc>
            </a:pPr>
            <a:r>
              <a:rPr lang="en-US" sz="1400" dirty="0"/>
              <a:t>Questions to consider:</a:t>
            </a:r>
          </a:p>
          <a:p>
            <a:pPr lvl="2">
              <a:lnSpc>
                <a:spcPct val="200000"/>
              </a:lnSpc>
            </a:pPr>
            <a:r>
              <a:rPr lang="en-US" sz="1200" dirty="0"/>
              <a:t>Which divisions seem to be most dangerous based on severity score?</a:t>
            </a:r>
          </a:p>
          <a:p>
            <a:pPr lvl="2">
              <a:lnSpc>
                <a:spcPct val="200000"/>
              </a:lnSpc>
            </a:pPr>
            <a:r>
              <a:rPr lang="en-US" sz="1200" dirty="0"/>
              <a:t>Was there any change between 2019 and 2020 in terms of which divisions seem to be most dangerous?</a:t>
            </a:r>
          </a:p>
          <a:p>
            <a:pPr lvl="2">
              <a:lnSpc>
                <a:spcPct val="200000"/>
              </a:lnSpc>
            </a:pPr>
            <a:r>
              <a:rPr lang="en-US" sz="1200" dirty="0"/>
              <a:t>Are there relationships between weather and severity?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Numerous applications to impact society in a positive manner</a:t>
            </a:r>
          </a:p>
        </p:txBody>
      </p:sp>
    </p:spTree>
    <p:extLst>
      <p:ext uri="{BB962C8B-B14F-4D97-AF65-F5344CB8AC3E}">
        <p14:creationId xmlns:p14="http://schemas.microsoft.com/office/powerpoint/2010/main" val="13838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2" y="650554"/>
            <a:ext cx="8596668" cy="699083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04B3-B399-4E65-A891-DCAF632C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82" y="6495985"/>
            <a:ext cx="8596668" cy="362015"/>
          </a:xfrm>
        </p:spPr>
        <p:txBody>
          <a:bodyPr>
            <a:normAutofit/>
          </a:bodyPr>
          <a:lstStyle/>
          <a:p>
            <a:r>
              <a:rPr lang="en-US" sz="800" dirty="0"/>
              <a:t>Image Source: https://www.ncbi.nlm.nih.gov/books/NBK551093/figure/appii.fig1/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8B983-6123-44AC-BFBE-54ED44E39B6B}"/>
              </a:ext>
            </a:extLst>
          </p:cNvPr>
          <p:cNvSpPr txBox="1">
            <a:spLocks/>
          </p:cNvSpPr>
          <p:nvPr/>
        </p:nvSpPr>
        <p:spPr>
          <a:xfrm>
            <a:off x="539682" y="1730271"/>
            <a:ext cx="7121360" cy="36314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Initial set: 4.1 million rows x 49 columns</a:t>
            </a:r>
          </a:p>
          <a:p>
            <a:pPr>
              <a:lnSpc>
                <a:spcPct val="150000"/>
              </a:lnSpc>
            </a:pPr>
            <a:r>
              <a:rPr lang="en-US" dirty="0"/>
              <a:t>TOO LARGE TO IMPORT!</a:t>
            </a:r>
          </a:p>
          <a:p>
            <a:pPr>
              <a:lnSpc>
                <a:spcPct val="150000"/>
              </a:lnSpc>
            </a:pPr>
            <a:r>
              <a:rPr lang="en-US" dirty="0"/>
              <a:t>Steps Taken To Clean Data: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Filter by year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Drop null and NA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Layer in census divisions to further categorize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Combine with driver counts by state to analyze further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Save by year and region for uploading and easier sampling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82F3ED-4350-41B8-86D6-1BC8C6D67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" r="-1" b="2714"/>
          <a:stretch/>
        </p:blipFill>
        <p:spPr>
          <a:xfrm>
            <a:off x="5592997" y="1426463"/>
            <a:ext cx="4008954" cy="26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112"/>
            <a:ext cx="8596668" cy="699083"/>
          </a:xfrm>
        </p:spPr>
        <p:txBody>
          <a:bodyPr>
            <a:normAutofit fontScale="90000"/>
          </a:bodyPr>
          <a:lstStyle/>
          <a:p>
            <a:r>
              <a:rPr lang="en-US" dirty="0"/>
              <a:t>East South Central: Highest Total Severity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8B983-6123-44AC-BFBE-54ED44E39B6B}"/>
              </a:ext>
            </a:extLst>
          </p:cNvPr>
          <p:cNvSpPr txBox="1">
            <a:spLocks/>
          </p:cNvSpPr>
          <p:nvPr/>
        </p:nvSpPr>
        <p:spPr>
          <a:xfrm>
            <a:off x="1329949" y="3401570"/>
            <a:ext cx="6834241" cy="42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100" dirty="0"/>
              <a:t>2019: East South Central Region had highest total severity score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81B3714-B26D-44B2-A0B3-140FE6906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9" y="969742"/>
            <a:ext cx="8925724" cy="2530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36F4A-9D4E-4435-80B2-824D9BF54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52" y="3886290"/>
            <a:ext cx="7256639" cy="21166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EEC983-556B-48E1-A5F6-99ED62B4A4FB}"/>
              </a:ext>
            </a:extLst>
          </p:cNvPr>
          <p:cNvSpPr txBox="1">
            <a:spLocks/>
          </p:cNvSpPr>
          <p:nvPr/>
        </p:nvSpPr>
        <p:spPr>
          <a:xfrm>
            <a:off x="1224350" y="5935331"/>
            <a:ext cx="7045441" cy="362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2020: New England Region had highest total severity score</a:t>
            </a:r>
          </a:p>
        </p:txBody>
      </p:sp>
    </p:spTree>
    <p:extLst>
      <p:ext uri="{BB962C8B-B14F-4D97-AF65-F5344CB8AC3E}">
        <p14:creationId xmlns:p14="http://schemas.microsoft.com/office/powerpoint/2010/main" val="318263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" y="211112"/>
            <a:ext cx="9330813" cy="699083"/>
          </a:xfrm>
        </p:spPr>
        <p:txBody>
          <a:bodyPr>
            <a:normAutofit/>
          </a:bodyPr>
          <a:lstStyle/>
          <a:p>
            <a:r>
              <a:rPr lang="en-US" dirty="0"/>
              <a:t>Severe Accidents Tell A Different Story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B8B983-6123-44AC-BFBE-54ED44E39B6B}"/>
              </a:ext>
            </a:extLst>
          </p:cNvPr>
          <p:cNvSpPr txBox="1">
            <a:spLocks/>
          </p:cNvSpPr>
          <p:nvPr/>
        </p:nvSpPr>
        <p:spPr>
          <a:xfrm>
            <a:off x="1015316" y="3260200"/>
            <a:ext cx="6834241" cy="39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100" dirty="0"/>
              <a:t>2019: New England Region has the most 4 severity accidents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C7D8E-AA8D-4659-A139-0CDBFBBF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51" y="1074959"/>
            <a:ext cx="8841809" cy="2185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BEB46-BD1C-4019-A174-46F886D7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43" y="3721402"/>
            <a:ext cx="8836659" cy="22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9A0EF-1CE2-4BB8-A28A-7A95CBF00ED5}"/>
              </a:ext>
            </a:extLst>
          </p:cNvPr>
          <p:cNvSpPr txBox="1"/>
          <p:nvPr/>
        </p:nvSpPr>
        <p:spPr>
          <a:xfrm>
            <a:off x="7552306" y="1292772"/>
            <a:ext cx="1135117" cy="738664"/>
          </a:xfrm>
          <a:prstGeom prst="wedgeRectCallout">
            <a:avLst>
              <a:gd name="adj1" fmla="val -84722"/>
              <a:gd name="adj2" fmla="val -2927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New England:</a:t>
            </a:r>
          </a:p>
          <a:p>
            <a:pPr algn="ctr"/>
            <a:r>
              <a:rPr lang="en-US" sz="1050" dirty="0"/>
              <a:t>5% of Drivers, 30% of severe accidents</a:t>
            </a:r>
          </a:p>
        </p:txBody>
      </p:sp>
    </p:spTree>
    <p:extLst>
      <p:ext uri="{BB962C8B-B14F-4D97-AF65-F5344CB8AC3E}">
        <p14:creationId xmlns:p14="http://schemas.microsoft.com/office/powerpoint/2010/main" val="9912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112"/>
            <a:ext cx="9517625" cy="699083"/>
          </a:xfrm>
        </p:spPr>
        <p:txBody>
          <a:bodyPr>
            <a:noAutofit/>
          </a:bodyPr>
          <a:lstStyle/>
          <a:p>
            <a:r>
              <a:rPr lang="en-US" sz="2800" dirty="0"/>
              <a:t>New England Increased in 2020 despite COVID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EEC983-556B-48E1-A5F6-99ED62B4A4FB}"/>
              </a:ext>
            </a:extLst>
          </p:cNvPr>
          <p:cNvSpPr txBox="1">
            <a:spLocks/>
          </p:cNvSpPr>
          <p:nvPr/>
        </p:nvSpPr>
        <p:spPr>
          <a:xfrm>
            <a:off x="677334" y="4518990"/>
            <a:ext cx="7045441" cy="362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2020: Despite COVID, New England INCREASED number of severe accidents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D78184-501F-407D-A997-53BA340F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6" y="1592826"/>
            <a:ext cx="4168877" cy="2605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80C419-72A2-4293-A0B6-19712A59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44" y="1592826"/>
            <a:ext cx="4230726" cy="26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1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7D19-52E0-4B0E-AD63-D455629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112"/>
            <a:ext cx="9517625" cy="699083"/>
          </a:xfrm>
        </p:spPr>
        <p:txBody>
          <a:bodyPr>
            <a:noAutofit/>
          </a:bodyPr>
          <a:lstStyle/>
          <a:p>
            <a:r>
              <a:rPr lang="en-US" sz="2800" dirty="0"/>
              <a:t>Topics For Further Study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B7226A-7016-4522-86A3-BF20B1466C35}"/>
              </a:ext>
            </a:extLst>
          </p:cNvPr>
          <p:cNvSpPr txBox="1">
            <a:spLocks/>
          </p:cNvSpPr>
          <p:nvPr/>
        </p:nvSpPr>
        <p:spPr>
          <a:xfrm>
            <a:off x="677334" y="2528349"/>
            <a:ext cx="8596668" cy="203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EEC983-556B-48E1-A5F6-99ED62B4A4FB}"/>
              </a:ext>
            </a:extLst>
          </p:cNvPr>
          <p:cNvSpPr txBox="1">
            <a:spLocks/>
          </p:cNvSpPr>
          <p:nvPr/>
        </p:nvSpPr>
        <p:spPr>
          <a:xfrm>
            <a:off x="677330" y="758463"/>
            <a:ext cx="7045441" cy="511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Correlations with accident severity: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4B1C28-A5F6-4113-BE5A-5617E13593C6}"/>
              </a:ext>
            </a:extLst>
          </p:cNvPr>
          <p:cNvGrpSpPr/>
          <p:nvPr/>
        </p:nvGrpSpPr>
        <p:grpSpPr>
          <a:xfrm>
            <a:off x="854818" y="1471308"/>
            <a:ext cx="8241696" cy="1985632"/>
            <a:chOff x="855406" y="2163129"/>
            <a:chExt cx="8241696" cy="1985632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19012552-89D2-472A-81D1-F6CF31ED138F}"/>
                </a:ext>
              </a:extLst>
            </p:cNvPr>
            <p:cNvSpPr/>
            <p:nvPr/>
          </p:nvSpPr>
          <p:spPr>
            <a:xfrm rot="10800000">
              <a:off x="855406" y="2163130"/>
              <a:ext cx="1662744" cy="13470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E619CC-D62A-42E2-8B02-ACA6393E94F4}"/>
                </a:ext>
              </a:extLst>
            </p:cNvPr>
            <p:cNvSpPr txBox="1"/>
            <p:nvPr/>
          </p:nvSpPr>
          <p:spPr>
            <a:xfrm>
              <a:off x="1170857" y="2467308"/>
              <a:ext cx="103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r=0.69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EDE5840-1FDA-4752-9E2D-D4917E7AA08D}"/>
                </a:ext>
              </a:extLst>
            </p:cNvPr>
            <p:cNvSpPr/>
            <p:nvPr/>
          </p:nvSpPr>
          <p:spPr>
            <a:xfrm rot="10800000">
              <a:off x="4214942" y="2163129"/>
              <a:ext cx="1662744" cy="13470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ECF546-4F3F-4970-9356-E43244BBB1DA}"/>
                </a:ext>
              </a:extLst>
            </p:cNvPr>
            <p:cNvSpPr txBox="1"/>
            <p:nvPr/>
          </p:nvSpPr>
          <p:spPr>
            <a:xfrm>
              <a:off x="4577735" y="2466720"/>
              <a:ext cx="103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r=0.73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1E9950-8369-4425-96BC-C4BF7FF6ED0A}"/>
                </a:ext>
              </a:extLst>
            </p:cNvPr>
            <p:cNvSpPr txBox="1"/>
            <p:nvPr/>
          </p:nvSpPr>
          <p:spPr>
            <a:xfrm>
              <a:off x="1053006" y="3687096"/>
              <a:ext cx="1267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OLDER DRIVERS (80+)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69D2B-D9BF-4BCB-93D4-6C7AA03003D9}"/>
                </a:ext>
              </a:extLst>
            </p:cNvPr>
            <p:cNvSpPr txBox="1"/>
            <p:nvPr/>
          </p:nvSpPr>
          <p:spPr>
            <a:xfrm>
              <a:off x="4234102" y="3687095"/>
              <a:ext cx="1662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YOUNGER DRIVERS (UNDER 25)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D47729-BC2A-4A81-9E6B-A9DD84E217EF}"/>
                </a:ext>
              </a:extLst>
            </p:cNvPr>
            <p:cNvSpPr txBox="1"/>
            <p:nvPr/>
          </p:nvSpPr>
          <p:spPr>
            <a:xfrm>
              <a:off x="7434358" y="3687095"/>
              <a:ext cx="1662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PRECIPITATION AMOUNT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A66C95-6607-4504-9766-4BCFA5BE18A0}"/>
                </a:ext>
              </a:extLst>
            </p:cNvPr>
            <p:cNvGrpSpPr/>
            <p:nvPr/>
          </p:nvGrpSpPr>
          <p:grpSpPr>
            <a:xfrm>
              <a:off x="7415198" y="2163130"/>
              <a:ext cx="1662744" cy="1347019"/>
              <a:chOff x="5028557" y="2753066"/>
              <a:chExt cx="1662744" cy="1347019"/>
            </a:xfrm>
          </p:grpSpPr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70BB3158-59C8-4056-A4D4-0170334F10BA}"/>
                  </a:ext>
                </a:extLst>
              </p:cNvPr>
              <p:cNvSpPr/>
              <p:nvPr/>
            </p:nvSpPr>
            <p:spPr>
              <a:xfrm>
                <a:off x="5028557" y="2753066"/>
                <a:ext cx="1662744" cy="1347019"/>
              </a:xfrm>
              <a:prstGeom prst="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A3B956-BEFF-4352-A1BD-D529BF0DB352}"/>
                  </a:ext>
                </a:extLst>
              </p:cNvPr>
              <p:cNvSpPr txBox="1"/>
              <p:nvPr/>
            </p:nvSpPr>
            <p:spPr>
              <a:xfrm>
                <a:off x="5363168" y="3361314"/>
                <a:ext cx="1031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r=-0.21</a:t>
                </a:r>
              </a:p>
            </p:txBody>
          </p:sp>
        </p:grp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D604D10-A9C0-41AB-8845-000BD5F1B4E8}"/>
              </a:ext>
            </a:extLst>
          </p:cNvPr>
          <p:cNvSpPr txBox="1">
            <a:spLocks/>
          </p:cNvSpPr>
          <p:nvPr/>
        </p:nvSpPr>
        <p:spPr>
          <a:xfrm>
            <a:off x="677330" y="3660734"/>
            <a:ext cx="7045441" cy="699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More time with the dataset will allow us to: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27E1C55-A183-469E-A5AE-EC28220B56C4}"/>
              </a:ext>
            </a:extLst>
          </p:cNvPr>
          <p:cNvSpPr txBox="1">
            <a:spLocks/>
          </p:cNvSpPr>
          <p:nvPr/>
        </p:nvSpPr>
        <p:spPr>
          <a:xfrm>
            <a:off x="677331" y="4418061"/>
            <a:ext cx="7045441" cy="2035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Expand number of years included in analysis</a:t>
            </a:r>
          </a:p>
          <a:p>
            <a:pPr lvl="1"/>
            <a:r>
              <a:rPr lang="en-US" dirty="0"/>
              <a:t>Utilize APIs to get up to date traffic data</a:t>
            </a:r>
          </a:p>
          <a:p>
            <a:pPr lvl="2"/>
            <a:r>
              <a:rPr lang="en-US" dirty="0"/>
              <a:t>Useful for:</a:t>
            </a:r>
          </a:p>
          <a:p>
            <a:pPr lvl="3"/>
            <a:r>
              <a:rPr lang="en-US" sz="1050" dirty="0"/>
              <a:t>Accident Prediction</a:t>
            </a:r>
          </a:p>
          <a:p>
            <a:pPr lvl="3"/>
            <a:r>
              <a:rPr lang="en-US" sz="1050" dirty="0"/>
              <a:t>Identifying problematic roads (driver avoidance AND municipal improvement recommendations)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19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451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Why Car Accidents Happen:</vt:lpstr>
      <vt:lpstr>The Data About The Data</vt:lpstr>
      <vt:lpstr>Why This Data?</vt:lpstr>
      <vt:lpstr>Cleaning The Data</vt:lpstr>
      <vt:lpstr>East South Central: Highest Total Severity </vt:lpstr>
      <vt:lpstr>Severe Accidents Tell A Different Story</vt:lpstr>
      <vt:lpstr>New England Increased in 2020 despite COVID</vt:lpstr>
      <vt:lpstr>Topics For 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Car Accidents Happen:</dc:title>
  <dc:creator>Eddie Buckalew</dc:creator>
  <cp:lastModifiedBy>Eddie Buckalew</cp:lastModifiedBy>
  <cp:revision>22</cp:revision>
  <dcterms:created xsi:type="dcterms:W3CDTF">2021-02-12T01:11:03Z</dcterms:created>
  <dcterms:modified xsi:type="dcterms:W3CDTF">2021-02-13T15:29:07Z</dcterms:modified>
</cp:coreProperties>
</file>