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5" r:id="rId9"/>
    <p:sldId id="268" r:id="rId10"/>
    <p:sldId id="269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5900" autoAdjust="0"/>
  </p:normalViewPr>
  <p:slideViewPr>
    <p:cSldViewPr snapToGrid="0">
      <p:cViewPr varScale="1">
        <p:scale>
          <a:sx n="96" d="100"/>
          <a:sy n="96" d="100"/>
        </p:scale>
        <p:origin x="12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2C69-9E5A-459C-8160-6A9644B9AF82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ED93-E3BE-4FE0-A928-74ADA2299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Page: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1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4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Project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13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Sebastian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5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Scraping population data and combining it with the chart data to eventually generate population_viz.csv</a:t>
            </a:r>
          </a:p>
          <a:p>
            <a:endParaRPr lang="en-US" dirty="0"/>
          </a:p>
          <a:p>
            <a:r>
              <a:rPr lang="en-US" dirty="0"/>
              <a:t>Eddie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Heatmap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3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 Contents - Graphs</a:t>
            </a:r>
          </a:p>
          <a:p>
            <a:endParaRPr lang="en-US" dirty="0"/>
          </a:p>
          <a:p>
            <a:r>
              <a:rPr lang="en-US" dirty="0"/>
              <a:t>Daniel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3ED93-E3BE-4FE0-A928-74ADA22992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6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17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"/>
                    </a14:imgEffect>
                  </a14:imgLayer>
                </a14:imgProps>
              </a:ext>
            </a:extLst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B0DAB-5C53-43F3-A8AA-104EF619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18E87B-7BDF-4F21-8D79-6CC86DC3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49BC9-F576-4DB9-B8AA-D2F2A451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292EF-9AEC-4A6E-B8D3-BE04C6BF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E43-E29F-41A9-B261-D43E44A5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BC340-9A55-4AF8-AC2B-22C1FDDBB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3E58-F426-451F-A44B-EB45F4F5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5832-C058-4934-AC84-2766D14A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1BA97-82EC-4430-8B4E-88FC0B52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ACE8E-30BC-417A-BBEB-A6611E6F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44583-05E6-49D9-BC13-A7AC5774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ACFD-BABD-4004-8279-C47ECA3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80D2-04EA-41F5-B186-0958CAD0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BC7A-10B1-49C6-AE29-1CD923F2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7F37F-6E33-4A77-9C94-7BC454EB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4D48-6991-4825-8EC6-7943F9A9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4979-199B-4DBA-AA6F-44BC9EAB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079A-719B-43E9-9DA5-13E34056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FC88-054C-4FE3-B424-416FA545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5696-F664-438A-9879-9E719F0B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9F90-9539-42C6-9E43-D662AFBA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C810C-7E84-477F-B171-F8DB159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F7FB-47BF-4E6B-AA8E-DD1527F6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51FF-33ED-4A8A-91B9-849FBE20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5130-0DC2-4F8B-B76A-A7B8901A6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74A0F-39BD-40AE-BDC5-F8AD786A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70C2-8F13-41F5-9D7D-940D1F34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4E88D-B27D-4492-8E8E-58E80D3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E2AE2-41CF-4435-86AE-01E7966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AF8-74E1-41A8-997A-951DF0D9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4537-042D-430E-8E05-E429AB5F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5D3B7-629F-4FAD-83F5-957A43DF2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96FB6-1890-48CC-B8F1-AA706C65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839AD-FE63-4969-8001-F0A16E1A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11B6A-2813-4490-89F1-90345349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7AE86-331A-43F0-BCE4-0E9063C54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B0FB-FB52-43C6-9338-B87C39C6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3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4247-1973-481A-B074-61AA52D4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17DD1-F2F2-4EB4-BB80-3524A18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7E6AC-47E1-4687-A681-7443F5BC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4557-0646-4C56-A04F-B23A272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F21E9-B912-49CE-981B-CFECCB6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CE2FF-B340-4059-A591-6F8F2182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AF21A-989C-4B9F-8AAA-CEB864A8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8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8194-45EE-4CE7-B011-42CBDE94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D0A2-3073-4C26-AA55-2CA8BB3F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13690-DA2C-4E94-ACFC-8AA88C52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25E9D-ACB5-4A89-B082-C02825DC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26BA-D13F-4E45-B956-A5951DA2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C2CB-A50F-45AB-A50B-78290126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6B1B-9185-4E16-B9C7-37D40EB5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FA237-0088-4515-82FA-3380D693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B872E-9136-4055-991C-EBC022CF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BA31-DB47-4EB4-A3EA-EEC28CC1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71E5-ACB6-49D3-891E-774BECAC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74160-3282-4AE3-A356-57051C02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5FA67-58B6-4F38-9A00-69D54448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3D60-87CC-4A7A-8421-B93B62A9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A1F7-EC80-4487-AAE4-111839400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6CBF-4614-440C-9C25-BF2362EC211C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BE5C-006E-4B4F-AE9E-D6E4CD37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3408-2FFF-4816-B9EB-1ED73195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9DE5-665A-4F86-9FA1-40B07F0FF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l="-3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470211"/>
            <a:ext cx="12191999" cy="102197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Covid-19 Vaccination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536009"/>
          </a:xfrm>
        </p:spPr>
        <p:txBody>
          <a:bodyPr/>
          <a:lstStyle/>
          <a:p>
            <a:r>
              <a:rPr lang="en-US" dirty="0"/>
              <a:t>Sebastian Di Francesco, Daniel </a:t>
            </a:r>
            <a:r>
              <a:rPr lang="en-US" dirty="0" err="1"/>
              <a:t>Emeri</a:t>
            </a:r>
            <a:r>
              <a:rPr lang="en-US" dirty="0"/>
              <a:t>, Kim Hogan, Eddie Buckalew</a:t>
            </a:r>
          </a:p>
        </p:txBody>
      </p:sp>
    </p:spTree>
    <p:extLst>
      <p:ext uri="{BB962C8B-B14F-4D97-AF65-F5344CB8AC3E}">
        <p14:creationId xmlns:p14="http://schemas.microsoft.com/office/powerpoint/2010/main" val="155242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401934" y="5637642"/>
            <a:ext cx="10902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varies from country by country as indicates by the above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linecharts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COVID-19 vaccines are mostly effective at keeping you from getting COVID-19.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officials are still learning how effective the vaccines are against preventing the spread and new variants  of the virus that causes COVID-19.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94FDB-494E-48C0-A3A4-3589C58CF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9" y="659051"/>
            <a:ext cx="5871881" cy="2535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49F11-A406-4627-8493-3F8F9D1D9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19" y="3306287"/>
            <a:ext cx="5871881" cy="22903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40FFE1-07B9-49DD-9703-EC15DEDC1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93" y="3285811"/>
            <a:ext cx="6073120" cy="23108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CD61BC-502D-4C7F-9558-3CE365938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3" y="610158"/>
            <a:ext cx="6073120" cy="2584447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1C0CDB7-ACA9-443D-B25C-9126FCBDED55}"/>
              </a:ext>
            </a:extLst>
          </p:cNvPr>
          <p:cNvSpPr txBox="1">
            <a:spLocks/>
          </p:cNvSpPr>
          <p:nvPr/>
        </p:nvSpPr>
        <p:spPr>
          <a:xfrm>
            <a:off x="634420" y="3065049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Seychelle? = </a:t>
            </a:r>
            <a:r>
              <a:rPr lang="en-US" sz="1800" b="1" dirty="0"/>
              <a:t>Not really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E68CD40-51D8-484A-A269-00E23016D9DD}"/>
              </a:ext>
            </a:extLst>
          </p:cNvPr>
          <p:cNvSpPr txBox="1">
            <a:spLocks/>
          </p:cNvSpPr>
          <p:nvPr/>
        </p:nvSpPr>
        <p:spPr>
          <a:xfrm>
            <a:off x="6456336" y="3043885"/>
            <a:ext cx="5469948" cy="4177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Is the vaccine effective in the US? = </a:t>
            </a:r>
            <a:r>
              <a:rPr lang="en-US" sz="18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30381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0803ED-9A95-4D20-B974-BBCE4B965592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Areas For Further Study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7777B3-C497-4111-BDCD-30F429E1299D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3082A0-EC70-45DF-846D-16DF78CD5D5B}"/>
              </a:ext>
            </a:extLst>
          </p:cNvPr>
          <p:cNvSpPr txBox="1">
            <a:spLocks/>
          </p:cNvSpPr>
          <p:nvPr/>
        </p:nvSpPr>
        <p:spPr>
          <a:xfrm>
            <a:off x="1234068" y="484538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F0ABA-522B-4828-8630-FC090964FC0F}"/>
              </a:ext>
            </a:extLst>
          </p:cNvPr>
          <p:cNvSpPr txBox="1"/>
          <p:nvPr/>
        </p:nvSpPr>
        <p:spPr>
          <a:xfrm>
            <a:off x="818685" y="1660966"/>
            <a:ext cx="105546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Continually update data to track vaccine effectiveness across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tools allowing users to analyze data and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BigQuery</a:t>
            </a:r>
            <a:r>
              <a:rPr lang="en-US" dirty="0"/>
              <a:t> can utilize Google search data – could a spike in searches for symptoms indicate an outbreak before it happens?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126AA-84B1-4F80-9D50-C36FD1C2E487}"/>
              </a:ext>
            </a:extLst>
          </p:cNvPr>
          <p:cNvSpPr txBox="1"/>
          <p:nvPr/>
        </p:nvSpPr>
        <p:spPr>
          <a:xfrm>
            <a:off x="604434" y="1552951"/>
            <a:ext cx="2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ACROSS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29ABB-4E04-4288-BA9D-1C91978CC7CA}"/>
              </a:ext>
            </a:extLst>
          </p:cNvPr>
          <p:cNvSpPr txBox="1"/>
          <p:nvPr/>
        </p:nvSpPr>
        <p:spPr>
          <a:xfrm>
            <a:off x="604434" y="2671553"/>
            <a:ext cx="43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 DEEPER USING STATISTICAL ANALYSES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8C42-DAF7-4A0C-B166-7B6B65F9AA59}"/>
              </a:ext>
            </a:extLst>
          </p:cNvPr>
          <p:cNvSpPr txBox="1"/>
          <p:nvPr/>
        </p:nvSpPr>
        <p:spPr>
          <a:xfrm>
            <a:off x="604433" y="3774657"/>
            <a:ext cx="565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SEARCH RESULT DATA TO MAKE PREDICTIONS </a:t>
            </a:r>
          </a:p>
        </p:txBody>
      </p:sp>
    </p:spTree>
    <p:extLst>
      <p:ext uri="{BB962C8B-B14F-4D97-AF65-F5344CB8AC3E}">
        <p14:creationId xmlns:p14="http://schemas.microsoft.com/office/powerpoint/2010/main" val="1305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61100B45-168C-425A-8582-58404471F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693B98-B73C-4868-AE01-9A5CAADF54C5}"/>
              </a:ext>
            </a:extLst>
          </p:cNvPr>
          <p:cNvSpPr txBox="1"/>
          <p:nvPr/>
        </p:nvSpPr>
        <p:spPr>
          <a:xfrm>
            <a:off x="821410" y="6425276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Image: Website Homepage</a:t>
            </a:r>
          </a:p>
        </p:txBody>
      </p:sp>
      <p:pic>
        <p:nvPicPr>
          <p:cNvPr id="18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A07CD36-E033-431E-9A27-84133676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-1"/>
            <a:ext cx="10569844" cy="64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34068" y="0"/>
            <a:ext cx="9144000" cy="54736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Utilizing Google Big Query To Gather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79D-E5EA-4727-A93B-403807860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734" y="4449337"/>
            <a:ext cx="7741510" cy="2106446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Google </a:t>
            </a:r>
            <a:r>
              <a:rPr lang="en-US" sz="2000" dirty="0" err="1"/>
              <a:t>BigQuery</a:t>
            </a:r>
            <a:r>
              <a:rPr lang="en-US" sz="2000" dirty="0"/>
              <a:t> used to access data from covid19_open_data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SQL Query used for initial data pull</a:t>
            </a: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3D3EF3A-F8BF-4A71-BAB3-331BD2024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66" y="1864640"/>
            <a:ext cx="9833067" cy="232914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F31B8F-5F8D-446A-A1BE-C49631EDCE41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SQL Pull Can Extract Live Data From 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172575-4452-4BC2-8E4E-CACD9D7D46CB}"/>
              </a:ext>
            </a:extLst>
          </p:cNvPr>
          <p:cNvSpPr txBox="1"/>
          <p:nvPr/>
        </p:nvSpPr>
        <p:spPr>
          <a:xfrm>
            <a:off x="130100" y="6410609"/>
            <a:ext cx="567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Link: cloud.google.com/</a:t>
            </a:r>
            <a:r>
              <a:rPr lang="en-US" sz="1100" dirty="0" err="1"/>
              <a:t>bigquery</a:t>
            </a:r>
            <a:endParaRPr lang="en-US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A44807-C66D-4921-947B-B98028DA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4" y="939098"/>
            <a:ext cx="16002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5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BF2E24-2EB5-4945-A2F3-E616352084EB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Data Cleanup To Enhance Visualization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1016FB-89A8-43E6-9438-D1E5A2DE62FC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 combined from separate queries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8929D22-C544-42FC-B5C8-4E22C4AE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724" y="1645444"/>
            <a:ext cx="3316336" cy="2783509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Code written to combine separate metrics into one data source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Allows for analysis of global data</a:t>
            </a:r>
          </a:p>
          <a:p>
            <a:pPr algn="l"/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Data used to build line charts and scatterplot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DC2DDF7-4C7E-47BD-BFED-0409B1C0E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0" y="1645444"/>
            <a:ext cx="8149683" cy="278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3A716F9-768E-4B25-A38F-47BE310B2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30" y="1745263"/>
            <a:ext cx="6869839" cy="22714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Heatmap Built Using Separate Query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Allows flexibility to update heatmap more frequently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Query used to pull heatmap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Where date set between Jan 2021 and “current date” to allow schedule module to pull latest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96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1B4A2F-1D39-4A4B-9654-F36E3672F316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Code For Pulling Live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096D7A-D509-4431-937C-162BD358F422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Schedule library allows for latest data to be imported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6DEE957-652E-4963-8FEA-E419EF943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4544" y="1580827"/>
            <a:ext cx="4537456" cy="2619214"/>
          </a:xfrm>
        </p:spPr>
        <p:txBody>
          <a:bodyPr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Getdata</a:t>
            </a:r>
            <a:r>
              <a:rPr lang="en-US" sz="2000" dirty="0"/>
              <a:t> function runs SQL function and data munging daily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Once deployed it will automatically run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17671A1-B3D7-4D7F-9E67-2A5729651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42" y="1580827"/>
            <a:ext cx="5641384" cy="28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1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E7E79B-B044-48CC-9AEF-AAA7A859948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Interactive Heatmap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11FA17-2AD2-4EBE-BE2B-918B1B88DA91}"/>
              </a:ext>
            </a:extLst>
          </p:cNvPr>
          <p:cNvSpPr txBox="1">
            <a:spLocks/>
          </p:cNvSpPr>
          <p:nvPr/>
        </p:nvSpPr>
        <p:spPr>
          <a:xfrm>
            <a:off x="1234068" y="46987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Where Are The Vaccinations Happening?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D3E200-CF7C-42B2-ADAF-E45A00CAE537}"/>
              </a:ext>
            </a:extLst>
          </p:cNvPr>
          <p:cNvSpPr txBox="1">
            <a:spLocks/>
          </p:cNvSpPr>
          <p:nvPr/>
        </p:nvSpPr>
        <p:spPr>
          <a:xfrm>
            <a:off x="7417340" y="1094738"/>
            <a:ext cx="4513843" cy="3460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Heatmap uses latitude and longitude to show number of people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Individual pins represent dates and highlight cumulative number of people fully vaccinated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Useful for seeing progress over time by 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5" name="Picture 14" descr="Map&#10;&#10;Description automatically generated">
            <a:extLst>
              <a:ext uri="{FF2B5EF4-FFF2-40B4-BE49-F238E27FC236}">
                <a16:creationId xmlns:a16="http://schemas.microsoft.com/office/drawing/2014/main" id="{E6149E49-533C-4DAA-BBD1-5FE6F111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12" y="4441054"/>
            <a:ext cx="3169697" cy="2201645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A4383A8A-18D0-4369-BFF5-ED3A62A9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10" y="877556"/>
            <a:ext cx="5932857" cy="57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2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D9-45C1-4F12-B56D-6F83BD9058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569227" y="6159445"/>
            <a:ext cx="4278948" cy="275978"/>
          </a:xfrm>
        </p:spPr>
        <p:txBody>
          <a:bodyPr>
            <a:noAutofit/>
          </a:bodyPr>
          <a:lstStyle/>
          <a:p>
            <a:pPr algn="ctr"/>
            <a:r>
              <a:rPr lang="en-US" sz="1400" b="1" dirty="0"/>
              <a:t>Line charts include dropdown for country selection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Additional Charts To Track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As vaccinations spread, are case counts and deaths leveling off?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001A93-13B6-44C6-943A-E0FEE060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407" y="980229"/>
            <a:ext cx="3682588" cy="1530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4BE9BC-6AF7-4A84-8CD5-17E8FB1C4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541" y="3258854"/>
            <a:ext cx="6428321" cy="262662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640E17-3F61-4400-91C6-3057EE90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0" y="1145399"/>
            <a:ext cx="5069469" cy="30590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1A8FDF-5BCB-4428-BCA4-1133F3150117}"/>
              </a:ext>
            </a:extLst>
          </p:cNvPr>
          <p:cNvSpPr txBox="1">
            <a:spLocks/>
          </p:cNvSpPr>
          <p:nvPr/>
        </p:nvSpPr>
        <p:spPr>
          <a:xfrm>
            <a:off x="54004" y="4386652"/>
            <a:ext cx="5223561" cy="336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Scatter chart plots cumulative vaccinations versus new confirmed cases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DB7D7A-CEFC-44DB-8076-C93620A3928A}"/>
              </a:ext>
            </a:extLst>
          </p:cNvPr>
          <p:cNvCxnSpPr/>
          <p:nvPr/>
        </p:nvCxnSpPr>
        <p:spPr>
          <a:xfrm flipH="1" flipV="1">
            <a:off x="6788258" y="3779549"/>
            <a:ext cx="1332854" cy="2379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18D41A6D-6CA4-4C9D-8CA7-87D4E437175F}"/>
              </a:ext>
            </a:extLst>
          </p:cNvPr>
          <p:cNvSpPr txBox="1">
            <a:spLocks/>
          </p:cNvSpPr>
          <p:nvPr/>
        </p:nvSpPr>
        <p:spPr>
          <a:xfrm>
            <a:off x="6788258" y="2568938"/>
            <a:ext cx="3761737" cy="257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/>
              <a:t>Dropdown to select data view</a:t>
            </a:r>
          </a:p>
        </p:txBody>
      </p:sp>
    </p:spTree>
    <p:extLst>
      <p:ext uri="{BB962C8B-B14F-4D97-AF65-F5344CB8AC3E}">
        <p14:creationId xmlns:p14="http://schemas.microsoft.com/office/powerpoint/2010/main" val="67799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E5A7FC8-02A2-4045-AF35-6BEC255144C9}"/>
              </a:ext>
            </a:extLst>
          </p:cNvPr>
          <p:cNvSpPr txBox="1">
            <a:spLocks/>
          </p:cNvSpPr>
          <p:nvPr/>
        </p:nvSpPr>
        <p:spPr>
          <a:xfrm>
            <a:off x="1234068" y="0"/>
            <a:ext cx="9144000" cy="547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Evaluation of Covid-19 Vaccine Effectiveness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D3169C-963A-478B-9CFB-E2428FF231FB}"/>
              </a:ext>
            </a:extLst>
          </p:cNvPr>
          <p:cNvSpPr txBox="1">
            <a:spLocks/>
          </p:cNvSpPr>
          <p:nvPr/>
        </p:nvSpPr>
        <p:spPr>
          <a:xfrm>
            <a:off x="1234068" y="547369"/>
            <a:ext cx="9144000" cy="336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How many have been vaccinated and who’s eligible?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13C0A83-F7DC-4BAF-84C1-009BB3603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8" y="883824"/>
            <a:ext cx="10296048" cy="3959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EB454-6565-4C1C-BF57-B50EBBEE9EB9}"/>
              </a:ext>
            </a:extLst>
          </p:cNvPr>
          <p:cNvSpPr txBox="1"/>
          <p:nvPr/>
        </p:nvSpPr>
        <p:spPr>
          <a:xfrm>
            <a:off x="1632497" y="5099159"/>
            <a:ext cx="9971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countries with fully vaccinated population indicates progress toward the fight. </a:t>
            </a:r>
          </a:p>
          <a:p>
            <a:r>
              <a:rPr lang="en-US" dirty="0"/>
              <a:t>Eligibility for vaccination shot vary from country to county: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WHO recommended that adults could take the vaccine.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16 years and older can get the vaccine in the US.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69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507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Covid-19 Vaccination Dashboard</vt:lpstr>
      <vt:lpstr>PowerPoint Presentation</vt:lpstr>
      <vt:lpstr>Utilizing Google Big Query To Gather Data</vt:lpstr>
      <vt:lpstr>PowerPoint Presentation</vt:lpstr>
      <vt:lpstr>PowerPoint Presentation</vt:lpstr>
      <vt:lpstr>PowerPoint Presentation</vt:lpstr>
      <vt:lpstr>PowerPoint Presentation</vt:lpstr>
      <vt:lpstr>Line charts include dropdown for country selection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Buckalew</dc:creator>
  <cp:lastModifiedBy>Sebastian Di Francesco</cp:lastModifiedBy>
  <cp:revision>50</cp:revision>
  <dcterms:created xsi:type="dcterms:W3CDTF">2021-04-29T23:08:59Z</dcterms:created>
  <dcterms:modified xsi:type="dcterms:W3CDTF">2021-05-01T13:18:39Z</dcterms:modified>
</cp:coreProperties>
</file>