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96CF"/>
    <a:srgbClr val="0A18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1"/>
    <p:restoredTop sz="94694"/>
  </p:normalViewPr>
  <p:slideViewPr>
    <p:cSldViewPr snapToGrid="0" snapToObjects="1">
      <p:cViewPr varScale="1">
        <p:scale>
          <a:sx n="70" d="100"/>
          <a:sy n="70" d="100"/>
        </p:scale>
        <p:origin x="8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450998-2826-8644-921D-988BBF963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87B2819-13A3-8C43-B6E2-431CEE7C1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BE7C0CA-8055-6444-A209-DD5A21DCA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94A3-C46B-8D41-BF54-29191C81F9E8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327A23-4A14-D042-A6C9-F46C4A7F3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C64F572-AD97-834D-8AF0-5DE63B542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BB86-C685-9B4A-9FB7-5ABC4E046D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88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990DAA-06B4-C447-8042-5E9A8322A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0287DB3-A06E-B447-BA97-D5AE8D4AD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D920332-AC5D-D845-93F1-5E4F1A299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94A3-C46B-8D41-BF54-29191C81F9E8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0FF9A09-51C8-684B-A11C-B83C4D182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F0B35C6-F73D-9E49-915E-079F79150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BB86-C685-9B4A-9FB7-5ABC4E046D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7F98E81-2E13-294D-A19D-8BCF1681E5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3F57949-62F9-A543-84A8-F6D4C106D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18B8CE-A773-2F49-BB88-E72A006FD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94A3-C46B-8D41-BF54-29191C81F9E8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AA33615-3678-874D-BE46-90AEE22AF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6651037-16EE-2043-8133-20551D9F1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BB86-C685-9B4A-9FB7-5ABC4E046D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7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D57191-304B-DC45-BDE7-26CA93B19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17100D-F065-2943-9BCB-483350A86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F7C61D-7BEE-D946-A13F-5ED5647B8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94A3-C46B-8D41-BF54-29191C81F9E8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8CF440B-27A5-DE4A-8264-BE32B8B3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F948D7B-9C87-1746-8C80-05BB9A608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BB86-C685-9B4A-9FB7-5ABC4E046D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5B81AA-A127-694B-A65D-6BA993258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60C854A-9B1D-F145-9334-5CC27F907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2512EDA-47C0-BE4D-85A3-C89247EE2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94A3-C46B-8D41-BF54-29191C81F9E8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5C2AB98-1D60-3B49-9CCC-32D34F1D3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43EC239-111F-C644-8BE1-7D1D59560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BB86-C685-9B4A-9FB7-5ABC4E046D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6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591C13-DE8D-C742-82B3-04599345D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5725A4-CE63-BC4B-8577-C323CC71AB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C2A97E2-9898-6B4C-BAC3-22C811628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99AA399-AFE4-D345-BAD6-9A77288DC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94A3-C46B-8D41-BF54-29191C81F9E8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485017C-B74C-D743-B32E-1D306E453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F432577-E227-244D-B1C0-AEEE3CCD7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BB86-C685-9B4A-9FB7-5ABC4E046D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18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0BE0E0-2BE7-C346-84F7-5DF7DAD43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00F8EB2-EC54-BD47-B435-466206B12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65E44F2-8426-5844-8B55-FD42265B1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236CF7D-485D-3148-9A53-0A60210E0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8C73EF4-155A-1946-9E8F-AED0A601E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8010D9A-68F4-9946-ACD9-5BB45F606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94A3-C46B-8D41-BF54-29191C81F9E8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8D83EAB-C61B-F546-85A6-6B5144E8E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81B950B-DA73-C045-8AEE-7C6D19D7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BB86-C685-9B4A-9FB7-5ABC4E046D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15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52FC89-8817-7943-9ECE-ACAC71E6E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BCC082F-4C96-B343-ACCB-58D518BE6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94A3-C46B-8D41-BF54-29191C81F9E8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F3282B1-0C4A-4F40-BBCC-0FF628E78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B463786-9194-0640-980D-01D2760AB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BB86-C685-9B4A-9FB7-5ABC4E046D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36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73B39E2-B75F-1A48-9BFC-4791A5A69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94A3-C46B-8D41-BF54-29191C81F9E8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7D5FE29-B933-0B44-9862-D1FC7EFEE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C8DDAEE-201B-3F4E-8526-09242A12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BB86-C685-9B4A-9FB7-5ABC4E046D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72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F8FF27-979E-2043-BAE0-31F484603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074C59-0BD4-5846-856C-1D779A940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C19C744-DB1F-3A4E-A1E5-257E6DC68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0E5D466-214E-7745-AE08-8E72C0B7C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94A3-C46B-8D41-BF54-29191C81F9E8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0B40A87-84FA-9243-9893-F961D6813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F326EF0-B028-5540-BD64-77589C554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BB86-C685-9B4A-9FB7-5ABC4E046D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1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4694D7-379B-0E44-82B8-72B28687D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5A8A267-947F-E441-8E1A-E53C6E0AAC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6E3DC28-5340-9940-87D1-63DEFA8C3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D405316-5CBB-294C-9D74-FB7B289A7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94A3-C46B-8D41-BF54-29191C81F9E8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48F1560-5BFA-7C48-9271-82426AFCC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3B66945-3EDA-F042-832F-1304991A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BB86-C685-9B4A-9FB7-5ABC4E046D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42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D868E65-1A54-CF4F-9F02-DC402AFE5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B194E6C-35D7-CF4F-AA09-E841207F7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5435B69-B1B1-8147-AC01-28680A03CA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594A3-C46B-8D41-BF54-29191C81F9E8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D659F6A-008D-2148-8F0F-62597A344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5EA6F3B-8CEA-3644-804E-A4619B7B8D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FBB86-C685-9B4A-9FB7-5ABC4E046D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6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6297C8F-DA7E-E14D-B31B-C20949D04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007" y="2174988"/>
            <a:ext cx="5307669" cy="25080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869C27C-6746-D740-B1E4-2896B4A7F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31" y="2323616"/>
            <a:ext cx="1906352" cy="22107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3163627-6D5A-554C-A441-6156CE28B6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56" t="1059" r="1448" b="1328"/>
          <a:stretch/>
        </p:blipFill>
        <p:spPr>
          <a:xfrm>
            <a:off x="5471875" y="2432968"/>
            <a:ext cx="3106144" cy="19920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E0D9E8F-A890-6643-9613-BB7283B924E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413" b="21454"/>
          <a:stretch/>
        </p:blipFill>
        <p:spPr>
          <a:xfrm>
            <a:off x="9085857" y="2432967"/>
            <a:ext cx="3106143" cy="199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470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3163627-6D5A-554C-A441-6156CE28B6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6" t="1059" r="1448" b="1328"/>
          <a:stretch/>
        </p:blipFill>
        <p:spPr>
          <a:xfrm>
            <a:off x="32554" y="62144"/>
            <a:ext cx="2394767" cy="15358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E0D9E8F-A890-6643-9613-BB7283B924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248" b="19538"/>
          <a:stretch/>
        </p:blipFill>
        <p:spPr>
          <a:xfrm>
            <a:off x="9111448" y="0"/>
            <a:ext cx="3047998" cy="18048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145ED7C-6101-834A-91B4-462ACD98029A}"/>
              </a:ext>
            </a:extLst>
          </p:cNvPr>
          <p:cNvSpPr txBox="1"/>
          <p:nvPr/>
        </p:nvSpPr>
        <p:spPr>
          <a:xfrm>
            <a:off x="2427321" y="229897"/>
            <a:ext cx="60746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4496CF"/>
                </a:solidFill>
              </a:rPr>
              <a:t>Taller: </a:t>
            </a:r>
          </a:p>
          <a:p>
            <a:r>
              <a:rPr lang="en-US" sz="1600" b="1" dirty="0" err="1">
                <a:solidFill>
                  <a:srgbClr val="0A183B"/>
                </a:solidFill>
              </a:rPr>
              <a:t>Programar</a:t>
            </a:r>
            <a:r>
              <a:rPr lang="en-US" sz="1600" b="1" dirty="0">
                <a:solidFill>
                  <a:srgbClr val="0A183B"/>
                </a:solidFill>
              </a:rPr>
              <a:t> y </a:t>
            </a:r>
            <a:r>
              <a:rPr lang="en-US" sz="1600" b="1" dirty="0" err="1">
                <a:solidFill>
                  <a:srgbClr val="0A183B"/>
                </a:solidFill>
              </a:rPr>
              <a:t>Reprogramar</a:t>
            </a:r>
            <a:r>
              <a:rPr lang="en-US" sz="1600" b="1" dirty="0">
                <a:solidFill>
                  <a:srgbClr val="0A183B"/>
                </a:solidFill>
              </a:rPr>
              <a:t> </a:t>
            </a:r>
            <a:r>
              <a:rPr lang="en-US" sz="1600" b="1" dirty="0" err="1">
                <a:solidFill>
                  <a:srgbClr val="0A183B"/>
                </a:solidFill>
              </a:rPr>
              <a:t>Recursos</a:t>
            </a:r>
            <a:r>
              <a:rPr lang="en-US" sz="1600" b="1" dirty="0">
                <a:solidFill>
                  <a:srgbClr val="0A183B"/>
                </a:solidFill>
              </a:rPr>
              <a:t> para </a:t>
            </a:r>
            <a:r>
              <a:rPr lang="en-US" sz="1600" b="1" dirty="0" err="1">
                <a:solidFill>
                  <a:srgbClr val="0A183B"/>
                </a:solidFill>
              </a:rPr>
              <a:t>Docentes</a:t>
            </a:r>
            <a:r>
              <a:rPr lang="en-US" sz="1600" b="1" dirty="0">
                <a:solidFill>
                  <a:srgbClr val="0A183B"/>
                </a:solidFill>
              </a:rPr>
              <a:t> (Python + </a:t>
            </a:r>
            <a:r>
              <a:rPr lang="en-US" sz="1600" b="1" dirty="0" err="1">
                <a:solidFill>
                  <a:srgbClr val="0A183B"/>
                </a:solidFill>
              </a:rPr>
              <a:t>Jupyter</a:t>
            </a:r>
            <a:r>
              <a:rPr lang="en-US" sz="1600" b="1" dirty="0">
                <a:solidFill>
                  <a:srgbClr val="0A183B"/>
                </a:solidFill>
              </a:rPr>
              <a:t>)</a:t>
            </a:r>
          </a:p>
          <a:p>
            <a:r>
              <a:rPr lang="en-US" sz="1600" dirty="0">
                <a:solidFill>
                  <a:srgbClr val="4496CF"/>
                </a:solidFill>
              </a:rPr>
              <a:t>Sofía Martin, Ariel Ramos, Liliana Hurtado, Sebastián Flores</a:t>
            </a:r>
          </a:p>
          <a:p>
            <a:r>
              <a:rPr lang="en-US" sz="1600" dirty="0" err="1">
                <a:solidFill>
                  <a:srgbClr val="4496CF"/>
                </a:solidFill>
              </a:rPr>
              <a:t>PyCon</a:t>
            </a:r>
            <a:r>
              <a:rPr lang="en-US" sz="1600" dirty="0">
                <a:solidFill>
                  <a:srgbClr val="4496CF"/>
                </a:solidFill>
              </a:rPr>
              <a:t> Argentina, 29 </a:t>
            </a:r>
            <a:r>
              <a:rPr lang="en-US" sz="1600" dirty="0" err="1">
                <a:solidFill>
                  <a:srgbClr val="4496CF"/>
                </a:solidFill>
              </a:rPr>
              <a:t>Noviembre</a:t>
            </a:r>
            <a:r>
              <a:rPr lang="en-US" sz="1600" dirty="0">
                <a:solidFill>
                  <a:srgbClr val="4496CF"/>
                </a:solidFill>
              </a:rPr>
              <a:t> 2021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E395313-937B-E14C-94C4-9B3A8455B93F}"/>
              </a:ext>
            </a:extLst>
          </p:cNvPr>
          <p:cNvSpPr txBox="1"/>
          <p:nvPr/>
        </p:nvSpPr>
        <p:spPr>
          <a:xfrm>
            <a:off x="639191" y="2254927"/>
            <a:ext cx="701467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0A183B"/>
                </a:solidFill>
              </a:rPr>
              <a:t>Agenda: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rgbClr val="4496CF"/>
                </a:solidFill>
              </a:rPr>
              <a:t>Motivación</a:t>
            </a:r>
            <a:endParaRPr lang="en-US" sz="3600" dirty="0">
              <a:solidFill>
                <a:srgbClr val="4496CF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rgbClr val="4496CF"/>
                </a:solidFill>
              </a:rPr>
              <a:t>Conociendo</a:t>
            </a:r>
            <a:r>
              <a:rPr lang="en-US" sz="3600" dirty="0">
                <a:solidFill>
                  <a:srgbClr val="4496CF"/>
                </a:solidFill>
              </a:rPr>
              <a:t> </a:t>
            </a:r>
            <a:r>
              <a:rPr lang="en-US" sz="3600" dirty="0" err="1">
                <a:solidFill>
                  <a:srgbClr val="4496CF"/>
                </a:solidFill>
              </a:rPr>
              <a:t>Jupyter</a:t>
            </a:r>
            <a:endParaRPr lang="en-US" sz="3600" dirty="0">
              <a:solidFill>
                <a:srgbClr val="4496CF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rgbClr val="4496CF"/>
                </a:solidFill>
              </a:rPr>
              <a:t>Experiencia</a:t>
            </a:r>
            <a:r>
              <a:rPr lang="en-US" sz="3600" dirty="0">
                <a:solidFill>
                  <a:srgbClr val="4496CF"/>
                </a:solidFill>
              </a:rPr>
              <a:t> </a:t>
            </a:r>
            <a:r>
              <a:rPr lang="en-US" sz="3600" dirty="0" err="1">
                <a:solidFill>
                  <a:srgbClr val="4496CF"/>
                </a:solidFill>
              </a:rPr>
              <a:t>Práctica</a:t>
            </a:r>
            <a:endParaRPr lang="en-US" sz="3600" dirty="0">
              <a:solidFill>
                <a:srgbClr val="4496CF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496CF"/>
                </a:solidFill>
              </a:rPr>
              <a:t>Ideas y </a:t>
            </a:r>
            <a:r>
              <a:rPr lang="en-US" sz="3600" dirty="0" err="1">
                <a:solidFill>
                  <a:srgbClr val="4496CF"/>
                </a:solidFill>
              </a:rPr>
              <a:t>librerías</a:t>
            </a:r>
            <a:endParaRPr lang="en-US" sz="3600" dirty="0">
              <a:solidFill>
                <a:srgbClr val="4496CF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rgbClr val="4496CF"/>
                </a:solidFill>
              </a:rPr>
              <a:t>Cierre</a:t>
            </a:r>
            <a:endParaRPr lang="en-US" sz="3600" dirty="0">
              <a:solidFill>
                <a:srgbClr val="4496CF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A183B"/>
              </a:solidFill>
            </a:endParaRPr>
          </a:p>
        </p:txBody>
      </p:sp>
      <p:pic>
        <p:nvPicPr>
          <p:cNvPr id="6" name="Picture 5" descr="Black and white spiralling staircase">
            <a:extLst>
              <a:ext uri="{FF2B5EF4-FFF2-40B4-BE49-F238E27FC236}">
                <a16:creationId xmlns:a16="http://schemas.microsoft.com/office/drawing/2014/main" xmlns="" id="{198B97D4-FFCF-C249-84F6-43C85F0E1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7780919" y="2705597"/>
            <a:ext cx="4326467" cy="288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143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3163627-6D5A-554C-A441-6156CE28B6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6" t="1059" r="1448" b="1328"/>
          <a:stretch/>
        </p:blipFill>
        <p:spPr>
          <a:xfrm>
            <a:off x="32554" y="62144"/>
            <a:ext cx="2394767" cy="15358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E0D9E8F-A890-6643-9613-BB7283B924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248" b="19538"/>
          <a:stretch/>
        </p:blipFill>
        <p:spPr>
          <a:xfrm>
            <a:off x="9111448" y="0"/>
            <a:ext cx="3047998" cy="18048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145ED7C-6101-834A-91B4-462ACD98029A}"/>
              </a:ext>
            </a:extLst>
          </p:cNvPr>
          <p:cNvSpPr txBox="1"/>
          <p:nvPr/>
        </p:nvSpPr>
        <p:spPr>
          <a:xfrm>
            <a:off x="2427321" y="229897"/>
            <a:ext cx="60746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4496CF"/>
                </a:solidFill>
              </a:rPr>
              <a:t>Taller: </a:t>
            </a:r>
          </a:p>
          <a:p>
            <a:r>
              <a:rPr lang="en-US" sz="1600" b="1" dirty="0" err="1">
                <a:solidFill>
                  <a:srgbClr val="0A183B"/>
                </a:solidFill>
              </a:rPr>
              <a:t>Programar</a:t>
            </a:r>
            <a:r>
              <a:rPr lang="en-US" sz="1600" b="1" dirty="0">
                <a:solidFill>
                  <a:srgbClr val="0A183B"/>
                </a:solidFill>
              </a:rPr>
              <a:t> y </a:t>
            </a:r>
            <a:r>
              <a:rPr lang="en-US" sz="1600" b="1" dirty="0" err="1">
                <a:solidFill>
                  <a:srgbClr val="0A183B"/>
                </a:solidFill>
              </a:rPr>
              <a:t>Reprogramar</a:t>
            </a:r>
            <a:r>
              <a:rPr lang="en-US" sz="1600" b="1" dirty="0">
                <a:solidFill>
                  <a:srgbClr val="0A183B"/>
                </a:solidFill>
              </a:rPr>
              <a:t> </a:t>
            </a:r>
            <a:r>
              <a:rPr lang="en-US" sz="1600" b="1" dirty="0" err="1">
                <a:solidFill>
                  <a:srgbClr val="0A183B"/>
                </a:solidFill>
              </a:rPr>
              <a:t>Recursos</a:t>
            </a:r>
            <a:r>
              <a:rPr lang="en-US" sz="1600" b="1" dirty="0">
                <a:solidFill>
                  <a:srgbClr val="0A183B"/>
                </a:solidFill>
              </a:rPr>
              <a:t> para </a:t>
            </a:r>
            <a:r>
              <a:rPr lang="en-US" sz="1600" b="1" dirty="0" err="1">
                <a:solidFill>
                  <a:srgbClr val="0A183B"/>
                </a:solidFill>
              </a:rPr>
              <a:t>Docentes</a:t>
            </a:r>
            <a:r>
              <a:rPr lang="en-US" sz="1600" b="1" dirty="0">
                <a:solidFill>
                  <a:srgbClr val="0A183B"/>
                </a:solidFill>
              </a:rPr>
              <a:t> (Python + </a:t>
            </a:r>
            <a:r>
              <a:rPr lang="en-US" sz="1600" b="1" dirty="0" err="1">
                <a:solidFill>
                  <a:srgbClr val="0A183B"/>
                </a:solidFill>
              </a:rPr>
              <a:t>Jupyter</a:t>
            </a:r>
            <a:r>
              <a:rPr lang="en-US" sz="1600" b="1" dirty="0">
                <a:solidFill>
                  <a:srgbClr val="0A183B"/>
                </a:solidFill>
              </a:rPr>
              <a:t>)</a:t>
            </a:r>
          </a:p>
          <a:p>
            <a:r>
              <a:rPr lang="en-US" sz="1600" dirty="0">
                <a:solidFill>
                  <a:srgbClr val="4496CF"/>
                </a:solidFill>
              </a:rPr>
              <a:t>Sofía Martin, Ariel Ramos, Liliana Hurtado, Sebastián Flores</a:t>
            </a:r>
          </a:p>
          <a:p>
            <a:r>
              <a:rPr lang="en-US" sz="1600" dirty="0" err="1">
                <a:solidFill>
                  <a:srgbClr val="4496CF"/>
                </a:solidFill>
              </a:rPr>
              <a:t>PyCon</a:t>
            </a:r>
            <a:r>
              <a:rPr lang="en-US" sz="1600" dirty="0">
                <a:solidFill>
                  <a:srgbClr val="4496CF"/>
                </a:solidFill>
              </a:rPr>
              <a:t> Argentina, 29 </a:t>
            </a:r>
            <a:r>
              <a:rPr lang="en-US" sz="1600" dirty="0" err="1">
                <a:solidFill>
                  <a:srgbClr val="4496CF"/>
                </a:solidFill>
              </a:rPr>
              <a:t>Noviembre</a:t>
            </a:r>
            <a:r>
              <a:rPr lang="en-US" sz="1600" dirty="0">
                <a:solidFill>
                  <a:srgbClr val="4496CF"/>
                </a:solidFill>
              </a:rPr>
              <a:t> 2021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E395313-937B-E14C-94C4-9B3A8455B93F}"/>
              </a:ext>
            </a:extLst>
          </p:cNvPr>
          <p:cNvSpPr txBox="1"/>
          <p:nvPr/>
        </p:nvSpPr>
        <p:spPr>
          <a:xfrm>
            <a:off x="639191" y="2254927"/>
            <a:ext cx="109221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 err="1">
                <a:solidFill>
                  <a:srgbClr val="4496CF"/>
                </a:solidFill>
              </a:rPr>
              <a:t>Motivación</a:t>
            </a:r>
            <a:endParaRPr lang="en-US" sz="3600" dirty="0">
              <a:solidFill>
                <a:srgbClr val="4496CF"/>
              </a:solidFill>
            </a:endParaRPr>
          </a:p>
          <a:p>
            <a:pPr algn="just"/>
            <a:endParaRPr lang="en-US" sz="2400" dirty="0">
              <a:solidFill>
                <a:srgbClr val="0A183B"/>
              </a:solidFill>
            </a:endParaRPr>
          </a:p>
          <a:p>
            <a:pPr algn="just"/>
            <a:r>
              <a:rPr lang="en-US" sz="2400" dirty="0" smtClean="0">
                <a:solidFill>
                  <a:srgbClr val="0A183B"/>
                </a:solidFill>
              </a:rPr>
              <a:t>El Nuevo </a:t>
            </a:r>
            <a:r>
              <a:rPr lang="en-US" sz="2400" dirty="0" err="1" smtClean="0">
                <a:solidFill>
                  <a:srgbClr val="0A183B"/>
                </a:solidFill>
              </a:rPr>
              <a:t>escenario</a:t>
            </a:r>
            <a:r>
              <a:rPr lang="en-US" sz="2400" dirty="0" smtClean="0">
                <a:solidFill>
                  <a:srgbClr val="0A183B"/>
                </a:solidFill>
              </a:rPr>
              <a:t> </a:t>
            </a:r>
            <a:r>
              <a:rPr lang="en-US" sz="2400" dirty="0" err="1" smtClean="0">
                <a:solidFill>
                  <a:srgbClr val="0A183B"/>
                </a:solidFill>
              </a:rPr>
              <a:t>educativo</a:t>
            </a:r>
            <a:r>
              <a:rPr lang="en-US" sz="2400" dirty="0" smtClean="0">
                <a:solidFill>
                  <a:srgbClr val="0A183B"/>
                </a:solidFill>
              </a:rPr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0A183B"/>
                </a:solidFill>
              </a:rPr>
              <a:t>Rediseñar</a:t>
            </a:r>
            <a:endParaRPr lang="en-US" sz="2400" dirty="0" smtClean="0">
              <a:solidFill>
                <a:srgbClr val="0A183B"/>
              </a:solidFill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0A183B"/>
                </a:solidFill>
              </a:rPr>
              <a:t>Metas</a:t>
            </a:r>
            <a:r>
              <a:rPr lang="en-US" sz="2400" dirty="0" smtClean="0">
                <a:solidFill>
                  <a:srgbClr val="0A183B"/>
                </a:solidFill>
              </a:rPr>
              <a:t> </a:t>
            </a:r>
            <a:r>
              <a:rPr lang="en-US" sz="2400" dirty="0" err="1" smtClean="0">
                <a:solidFill>
                  <a:srgbClr val="0A183B"/>
                </a:solidFill>
              </a:rPr>
              <a:t>instruccionales</a:t>
            </a:r>
            <a:endParaRPr lang="en-US" sz="2400" dirty="0" smtClean="0">
              <a:solidFill>
                <a:srgbClr val="0A183B"/>
              </a:solidFill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0A183B"/>
                </a:solidFill>
              </a:rPr>
              <a:t>Materiales</a:t>
            </a:r>
            <a:endParaRPr lang="en-US" sz="2400" dirty="0" smtClean="0">
              <a:solidFill>
                <a:srgbClr val="0A183B"/>
              </a:solidFill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0A183B"/>
                </a:solidFill>
              </a:rPr>
              <a:t>Métodos</a:t>
            </a:r>
            <a:endParaRPr lang="en-US" sz="2400" dirty="0" smtClean="0">
              <a:solidFill>
                <a:srgbClr val="0A183B"/>
              </a:solidFill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0A183B"/>
                </a:solidFill>
              </a:rPr>
              <a:t>Evaluación</a:t>
            </a:r>
            <a:endParaRPr lang="en-US" sz="2400" dirty="0">
              <a:solidFill>
                <a:srgbClr val="0A183B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0A183B"/>
                </a:solidFill>
              </a:rPr>
              <a:t>Propuesta</a:t>
            </a:r>
            <a:r>
              <a:rPr lang="en-US" sz="2400" dirty="0" smtClean="0">
                <a:solidFill>
                  <a:srgbClr val="0A183B"/>
                </a:solidFill>
              </a:rPr>
              <a:t> </a:t>
            </a:r>
            <a:r>
              <a:rPr lang="en-US" sz="2400" dirty="0" err="1" smtClean="0">
                <a:solidFill>
                  <a:srgbClr val="0A183B"/>
                </a:solidFill>
              </a:rPr>
              <a:t>situada</a:t>
            </a:r>
            <a:r>
              <a:rPr lang="en-US" sz="2400" dirty="0" smtClean="0">
                <a:solidFill>
                  <a:srgbClr val="0A183B"/>
                </a:solidFill>
              </a:rPr>
              <a:t>: </a:t>
            </a:r>
            <a:r>
              <a:rPr lang="en-US" sz="2400" dirty="0" err="1" smtClean="0">
                <a:solidFill>
                  <a:srgbClr val="0A183B"/>
                </a:solidFill>
              </a:rPr>
              <a:t>tiempo</a:t>
            </a:r>
            <a:r>
              <a:rPr lang="en-US" sz="2400" dirty="0" smtClean="0">
                <a:solidFill>
                  <a:srgbClr val="0A183B"/>
                </a:solidFill>
              </a:rPr>
              <a:t>, </a:t>
            </a:r>
            <a:r>
              <a:rPr lang="en-US" sz="2400" dirty="0" err="1" smtClean="0">
                <a:solidFill>
                  <a:srgbClr val="0A183B"/>
                </a:solidFill>
              </a:rPr>
              <a:t>lugar</a:t>
            </a:r>
            <a:r>
              <a:rPr lang="en-US" sz="2400" dirty="0" smtClean="0">
                <a:solidFill>
                  <a:srgbClr val="0A183B"/>
                </a:solidFill>
              </a:rPr>
              <a:t>, </a:t>
            </a:r>
            <a:r>
              <a:rPr lang="en-US" sz="2400" dirty="0" err="1" smtClean="0">
                <a:solidFill>
                  <a:srgbClr val="0A183B"/>
                </a:solidFill>
              </a:rPr>
              <a:t>condiciones</a:t>
            </a:r>
            <a:r>
              <a:rPr lang="en-US" sz="2400" dirty="0" smtClean="0">
                <a:solidFill>
                  <a:srgbClr val="0A183B"/>
                </a:solidFill>
              </a:rPr>
              <a:t> </a:t>
            </a:r>
            <a:r>
              <a:rPr lang="en-US" sz="2400" dirty="0" err="1" smtClean="0">
                <a:solidFill>
                  <a:srgbClr val="0A183B"/>
                </a:solidFill>
              </a:rPr>
              <a:t>materiales</a:t>
            </a:r>
            <a:r>
              <a:rPr lang="en-US" sz="2400" dirty="0">
                <a:solidFill>
                  <a:srgbClr val="0A183B"/>
                </a:solidFill>
              </a:rPr>
              <a:t>-</a:t>
            </a:r>
            <a:r>
              <a:rPr lang="en-US" sz="2400" dirty="0" smtClean="0">
                <a:solidFill>
                  <a:srgbClr val="0A183B"/>
                </a:solidFill>
              </a:rPr>
              <a:t> </a:t>
            </a:r>
            <a:r>
              <a:rPr lang="en-US" sz="2400" dirty="0" err="1" smtClean="0">
                <a:solidFill>
                  <a:srgbClr val="0A183B"/>
                </a:solidFill>
              </a:rPr>
              <a:t>pedagógicas</a:t>
            </a:r>
            <a:r>
              <a:rPr lang="en-US" sz="2400" dirty="0" smtClean="0">
                <a:solidFill>
                  <a:srgbClr val="0A183B"/>
                </a:solidFill>
              </a:rPr>
              <a:t>- </a:t>
            </a:r>
            <a:r>
              <a:rPr lang="en-US" sz="2400" dirty="0" err="1" smtClean="0">
                <a:solidFill>
                  <a:srgbClr val="0A183B"/>
                </a:solidFill>
              </a:rPr>
              <a:t>tecnológicas</a:t>
            </a:r>
            <a:r>
              <a:rPr lang="en-US" sz="2400" dirty="0">
                <a:solidFill>
                  <a:srgbClr val="0A183B"/>
                </a:solidFill>
              </a:rPr>
              <a:t> </a:t>
            </a:r>
            <a:r>
              <a:rPr lang="en-US" sz="2400" dirty="0" smtClean="0">
                <a:solidFill>
                  <a:srgbClr val="0A183B"/>
                </a:solidFill>
              </a:rPr>
              <a:t>y </a:t>
            </a:r>
            <a:r>
              <a:rPr lang="en-US" sz="2400" dirty="0" err="1" smtClean="0">
                <a:solidFill>
                  <a:srgbClr val="0A183B"/>
                </a:solidFill>
              </a:rPr>
              <a:t>culturales</a:t>
            </a:r>
            <a:endParaRPr lang="en-US" sz="2400" dirty="0" smtClean="0">
              <a:solidFill>
                <a:srgbClr val="0A18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59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3163627-6D5A-554C-A441-6156CE28B6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6" t="1059" r="1448" b="1328"/>
          <a:stretch/>
        </p:blipFill>
        <p:spPr>
          <a:xfrm>
            <a:off x="32554" y="62144"/>
            <a:ext cx="2394767" cy="15358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E0D9E8F-A890-6643-9613-BB7283B924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248" b="19538"/>
          <a:stretch/>
        </p:blipFill>
        <p:spPr>
          <a:xfrm>
            <a:off x="9111448" y="0"/>
            <a:ext cx="3047998" cy="18048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145ED7C-6101-834A-91B4-462ACD98029A}"/>
              </a:ext>
            </a:extLst>
          </p:cNvPr>
          <p:cNvSpPr txBox="1"/>
          <p:nvPr/>
        </p:nvSpPr>
        <p:spPr>
          <a:xfrm>
            <a:off x="2427321" y="229897"/>
            <a:ext cx="60746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4496CF"/>
                </a:solidFill>
              </a:rPr>
              <a:t>Taller: </a:t>
            </a:r>
          </a:p>
          <a:p>
            <a:r>
              <a:rPr lang="en-US" sz="1600" b="1" dirty="0" err="1">
                <a:solidFill>
                  <a:srgbClr val="0A183B"/>
                </a:solidFill>
              </a:rPr>
              <a:t>Programar</a:t>
            </a:r>
            <a:r>
              <a:rPr lang="en-US" sz="1600" b="1" dirty="0">
                <a:solidFill>
                  <a:srgbClr val="0A183B"/>
                </a:solidFill>
              </a:rPr>
              <a:t> y </a:t>
            </a:r>
            <a:r>
              <a:rPr lang="en-US" sz="1600" b="1" dirty="0" err="1">
                <a:solidFill>
                  <a:srgbClr val="0A183B"/>
                </a:solidFill>
              </a:rPr>
              <a:t>Reprogramar</a:t>
            </a:r>
            <a:r>
              <a:rPr lang="en-US" sz="1600" b="1" dirty="0">
                <a:solidFill>
                  <a:srgbClr val="0A183B"/>
                </a:solidFill>
              </a:rPr>
              <a:t> </a:t>
            </a:r>
            <a:r>
              <a:rPr lang="en-US" sz="1600" b="1" dirty="0" err="1">
                <a:solidFill>
                  <a:srgbClr val="0A183B"/>
                </a:solidFill>
              </a:rPr>
              <a:t>Recursos</a:t>
            </a:r>
            <a:r>
              <a:rPr lang="en-US" sz="1600" b="1" dirty="0">
                <a:solidFill>
                  <a:srgbClr val="0A183B"/>
                </a:solidFill>
              </a:rPr>
              <a:t> para </a:t>
            </a:r>
            <a:r>
              <a:rPr lang="en-US" sz="1600" b="1" dirty="0" err="1">
                <a:solidFill>
                  <a:srgbClr val="0A183B"/>
                </a:solidFill>
              </a:rPr>
              <a:t>Docentes</a:t>
            </a:r>
            <a:r>
              <a:rPr lang="en-US" sz="1600" b="1" dirty="0">
                <a:solidFill>
                  <a:srgbClr val="0A183B"/>
                </a:solidFill>
              </a:rPr>
              <a:t> (Python + </a:t>
            </a:r>
            <a:r>
              <a:rPr lang="en-US" sz="1600" b="1" dirty="0" err="1">
                <a:solidFill>
                  <a:srgbClr val="0A183B"/>
                </a:solidFill>
              </a:rPr>
              <a:t>Jupyter</a:t>
            </a:r>
            <a:r>
              <a:rPr lang="en-US" sz="1600" b="1" dirty="0">
                <a:solidFill>
                  <a:srgbClr val="0A183B"/>
                </a:solidFill>
              </a:rPr>
              <a:t>)</a:t>
            </a:r>
          </a:p>
          <a:p>
            <a:r>
              <a:rPr lang="en-US" sz="1600" dirty="0">
                <a:solidFill>
                  <a:srgbClr val="4496CF"/>
                </a:solidFill>
              </a:rPr>
              <a:t>Sofía Martin, Ariel Ramos, Liliana Hurtado, Sebastián Flores</a:t>
            </a:r>
          </a:p>
          <a:p>
            <a:r>
              <a:rPr lang="en-US" sz="1600" dirty="0" err="1">
                <a:solidFill>
                  <a:srgbClr val="4496CF"/>
                </a:solidFill>
              </a:rPr>
              <a:t>PyCon</a:t>
            </a:r>
            <a:r>
              <a:rPr lang="en-US" sz="1600" dirty="0">
                <a:solidFill>
                  <a:srgbClr val="4496CF"/>
                </a:solidFill>
              </a:rPr>
              <a:t> Argentina, 29 </a:t>
            </a:r>
            <a:r>
              <a:rPr lang="en-US" sz="1600" dirty="0" err="1">
                <a:solidFill>
                  <a:srgbClr val="4496CF"/>
                </a:solidFill>
              </a:rPr>
              <a:t>Noviembre</a:t>
            </a:r>
            <a:r>
              <a:rPr lang="en-US" sz="1600" dirty="0">
                <a:solidFill>
                  <a:srgbClr val="4496CF"/>
                </a:solidFill>
              </a:rPr>
              <a:t> 2021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E395313-937B-E14C-94C4-9B3A8455B93F}"/>
              </a:ext>
            </a:extLst>
          </p:cNvPr>
          <p:cNvSpPr txBox="1"/>
          <p:nvPr/>
        </p:nvSpPr>
        <p:spPr>
          <a:xfrm>
            <a:off x="639191" y="2254927"/>
            <a:ext cx="1092218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 err="1">
                <a:solidFill>
                  <a:srgbClr val="4496CF"/>
                </a:solidFill>
              </a:rPr>
              <a:t>Motivación</a:t>
            </a:r>
            <a:endParaRPr lang="en-US" sz="3600" dirty="0">
              <a:solidFill>
                <a:srgbClr val="4496CF"/>
              </a:solidFill>
            </a:endParaRPr>
          </a:p>
          <a:p>
            <a:pPr algn="just"/>
            <a:endParaRPr lang="en-US" sz="2400" dirty="0">
              <a:solidFill>
                <a:srgbClr val="0A183B"/>
              </a:solidFill>
            </a:endParaRPr>
          </a:p>
          <a:p>
            <a:pPr algn="just"/>
            <a:r>
              <a:rPr lang="en-US" sz="2400" dirty="0" smtClean="0">
                <a:solidFill>
                  <a:srgbClr val="0A183B"/>
                </a:solidFill>
              </a:rPr>
              <a:t>Los </a:t>
            </a:r>
            <a:r>
              <a:rPr lang="en-US" sz="2400" dirty="0" err="1" smtClean="0">
                <a:solidFill>
                  <a:srgbClr val="0A183B"/>
                </a:solidFill>
              </a:rPr>
              <a:t>sujetos</a:t>
            </a:r>
            <a:r>
              <a:rPr lang="en-US" sz="2400" dirty="0" smtClean="0">
                <a:solidFill>
                  <a:srgbClr val="0A183B"/>
                </a:solidFill>
              </a:rPr>
              <a:t> que </a:t>
            </a:r>
            <a:r>
              <a:rPr lang="en-US" sz="2400" dirty="0" err="1" smtClean="0">
                <a:solidFill>
                  <a:srgbClr val="0A183B"/>
                </a:solidFill>
              </a:rPr>
              <a:t>aprenden</a:t>
            </a:r>
            <a:endParaRPr lang="en-US" sz="2400" dirty="0">
              <a:solidFill>
                <a:srgbClr val="0A183B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0A183B"/>
                </a:solidFill>
              </a:rPr>
              <a:t>Formas</a:t>
            </a:r>
            <a:r>
              <a:rPr lang="en-US" sz="2400" dirty="0" smtClean="0">
                <a:solidFill>
                  <a:srgbClr val="0A183B"/>
                </a:solidFill>
              </a:rPr>
              <a:t> de </a:t>
            </a:r>
            <a:r>
              <a:rPr lang="en-US" sz="2400" dirty="0" err="1" smtClean="0">
                <a:solidFill>
                  <a:srgbClr val="0A183B"/>
                </a:solidFill>
              </a:rPr>
              <a:t>ser</a:t>
            </a:r>
            <a:r>
              <a:rPr lang="en-US" sz="2400" dirty="0" smtClean="0">
                <a:solidFill>
                  <a:srgbClr val="0A183B"/>
                </a:solidFill>
              </a:rPr>
              <a:t> “</a:t>
            </a:r>
            <a:r>
              <a:rPr lang="en-US" sz="2400" dirty="0" err="1" smtClean="0">
                <a:solidFill>
                  <a:srgbClr val="0A183B"/>
                </a:solidFill>
              </a:rPr>
              <a:t>inteligente</a:t>
            </a:r>
            <a:r>
              <a:rPr lang="en-US" sz="2400" dirty="0" smtClean="0">
                <a:solidFill>
                  <a:srgbClr val="0A183B"/>
                </a:solidFill>
              </a:rPr>
              <a:t>”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0A183B"/>
                </a:solidFill>
              </a:rPr>
              <a:t>Cinestésicos</a:t>
            </a:r>
            <a:r>
              <a:rPr lang="en-US" sz="2400" dirty="0" smtClean="0">
                <a:solidFill>
                  <a:srgbClr val="0A183B"/>
                </a:solidFill>
              </a:rPr>
              <a:t>- </a:t>
            </a:r>
            <a:r>
              <a:rPr lang="en-US" sz="2400" dirty="0" err="1" smtClean="0">
                <a:solidFill>
                  <a:srgbClr val="0A183B"/>
                </a:solidFill>
              </a:rPr>
              <a:t>visuales</a:t>
            </a:r>
            <a:r>
              <a:rPr lang="en-US" sz="2400" dirty="0" smtClean="0">
                <a:solidFill>
                  <a:srgbClr val="0A183B"/>
                </a:solidFill>
              </a:rPr>
              <a:t>- </a:t>
            </a:r>
            <a:r>
              <a:rPr lang="en-US" sz="2400" dirty="0" err="1" smtClean="0">
                <a:solidFill>
                  <a:srgbClr val="0A183B"/>
                </a:solidFill>
              </a:rPr>
              <a:t>auditivos</a:t>
            </a:r>
            <a:r>
              <a:rPr lang="en-US" sz="2400" dirty="0" smtClean="0">
                <a:solidFill>
                  <a:srgbClr val="0A183B"/>
                </a:solidFill>
              </a:rPr>
              <a:t>; </a:t>
            </a:r>
            <a:r>
              <a:rPr lang="en-US" sz="2400" dirty="0" err="1" smtClean="0">
                <a:solidFill>
                  <a:srgbClr val="0A183B"/>
                </a:solidFill>
              </a:rPr>
              <a:t>sensaciones</a:t>
            </a:r>
            <a:r>
              <a:rPr lang="en-US" sz="2400" dirty="0" smtClean="0">
                <a:solidFill>
                  <a:srgbClr val="0A183B"/>
                </a:solidFill>
              </a:rPr>
              <a:t>- </a:t>
            </a:r>
            <a:r>
              <a:rPr lang="en-US" sz="2400" dirty="0" err="1" smtClean="0">
                <a:solidFill>
                  <a:srgbClr val="0A183B"/>
                </a:solidFill>
              </a:rPr>
              <a:t>emociones</a:t>
            </a:r>
            <a:endParaRPr lang="en-US" sz="2400" dirty="0" smtClean="0">
              <a:solidFill>
                <a:srgbClr val="0A183B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0A183B"/>
                </a:solidFill>
              </a:rPr>
              <a:t>Gaminficación</a:t>
            </a:r>
            <a:r>
              <a:rPr lang="en-US" sz="2400" dirty="0" smtClean="0">
                <a:solidFill>
                  <a:srgbClr val="0A183B"/>
                </a:solidFill>
              </a:rPr>
              <a:t>: </a:t>
            </a:r>
            <a:r>
              <a:rPr lang="en-US" sz="2400" dirty="0" err="1" smtClean="0">
                <a:solidFill>
                  <a:srgbClr val="0A183B"/>
                </a:solidFill>
              </a:rPr>
              <a:t>Enseñanza</a:t>
            </a:r>
            <a:r>
              <a:rPr lang="en-US" sz="2400" dirty="0" smtClean="0">
                <a:solidFill>
                  <a:srgbClr val="0A183B"/>
                </a:solidFill>
              </a:rPr>
              <a:t> </a:t>
            </a:r>
            <a:r>
              <a:rPr lang="en-US" sz="2400" dirty="0" err="1" smtClean="0">
                <a:solidFill>
                  <a:srgbClr val="0A183B"/>
                </a:solidFill>
              </a:rPr>
              <a:t>Inmersiva</a:t>
            </a:r>
            <a:endParaRPr lang="en-US" sz="2400" dirty="0">
              <a:solidFill>
                <a:srgbClr val="0A18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910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3163627-6D5A-554C-A441-6156CE28B6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6" t="1059" r="1448" b="1328"/>
          <a:stretch/>
        </p:blipFill>
        <p:spPr>
          <a:xfrm>
            <a:off x="32554" y="62144"/>
            <a:ext cx="2394767" cy="15358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E0D9E8F-A890-6643-9613-BB7283B924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248" b="19538"/>
          <a:stretch/>
        </p:blipFill>
        <p:spPr>
          <a:xfrm>
            <a:off x="9111448" y="0"/>
            <a:ext cx="3047998" cy="18048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145ED7C-6101-834A-91B4-462ACD98029A}"/>
              </a:ext>
            </a:extLst>
          </p:cNvPr>
          <p:cNvSpPr txBox="1"/>
          <p:nvPr/>
        </p:nvSpPr>
        <p:spPr>
          <a:xfrm>
            <a:off x="2427321" y="229897"/>
            <a:ext cx="60746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4496CF"/>
                </a:solidFill>
              </a:rPr>
              <a:t>Taller: </a:t>
            </a:r>
          </a:p>
          <a:p>
            <a:r>
              <a:rPr lang="en-US" sz="1600" b="1" dirty="0" err="1">
                <a:solidFill>
                  <a:srgbClr val="0A183B"/>
                </a:solidFill>
              </a:rPr>
              <a:t>Programar</a:t>
            </a:r>
            <a:r>
              <a:rPr lang="en-US" sz="1600" b="1" dirty="0">
                <a:solidFill>
                  <a:srgbClr val="0A183B"/>
                </a:solidFill>
              </a:rPr>
              <a:t> y </a:t>
            </a:r>
            <a:r>
              <a:rPr lang="en-US" sz="1600" b="1" dirty="0" err="1">
                <a:solidFill>
                  <a:srgbClr val="0A183B"/>
                </a:solidFill>
              </a:rPr>
              <a:t>Reprogramar</a:t>
            </a:r>
            <a:r>
              <a:rPr lang="en-US" sz="1600" b="1" dirty="0">
                <a:solidFill>
                  <a:srgbClr val="0A183B"/>
                </a:solidFill>
              </a:rPr>
              <a:t> </a:t>
            </a:r>
            <a:r>
              <a:rPr lang="en-US" sz="1600" b="1" dirty="0" err="1">
                <a:solidFill>
                  <a:srgbClr val="0A183B"/>
                </a:solidFill>
              </a:rPr>
              <a:t>Recursos</a:t>
            </a:r>
            <a:r>
              <a:rPr lang="en-US" sz="1600" b="1" dirty="0">
                <a:solidFill>
                  <a:srgbClr val="0A183B"/>
                </a:solidFill>
              </a:rPr>
              <a:t> para </a:t>
            </a:r>
            <a:r>
              <a:rPr lang="en-US" sz="1600" b="1" dirty="0" err="1">
                <a:solidFill>
                  <a:srgbClr val="0A183B"/>
                </a:solidFill>
              </a:rPr>
              <a:t>Docentes</a:t>
            </a:r>
            <a:r>
              <a:rPr lang="en-US" sz="1600" b="1" dirty="0">
                <a:solidFill>
                  <a:srgbClr val="0A183B"/>
                </a:solidFill>
              </a:rPr>
              <a:t> (Python + </a:t>
            </a:r>
            <a:r>
              <a:rPr lang="en-US" sz="1600" b="1" dirty="0" err="1">
                <a:solidFill>
                  <a:srgbClr val="0A183B"/>
                </a:solidFill>
              </a:rPr>
              <a:t>Jupyter</a:t>
            </a:r>
            <a:r>
              <a:rPr lang="en-US" sz="1600" b="1" dirty="0">
                <a:solidFill>
                  <a:srgbClr val="0A183B"/>
                </a:solidFill>
              </a:rPr>
              <a:t>)</a:t>
            </a:r>
          </a:p>
          <a:p>
            <a:r>
              <a:rPr lang="en-US" sz="1600" dirty="0">
                <a:solidFill>
                  <a:srgbClr val="4496CF"/>
                </a:solidFill>
              </a:rPr>
              <a:t>Sofía Martin, Ariel Ramos, Liliana Hurtado, Sebastián Flores</a:t>
            </a:r>
          </a:p>
          <a:p>
            <a:r>
              <a:rPr lang="en-US" sz="1600" dirty="0" err="1">
                <a:solidFill>
                  <a:srgbClr val="4496CF"/>
                </a:solidFill>
              </a:rPr>
              <a:t>PyCon</a:t>
            </a:r>
            <a:r>
              <a:rPr lang="en-US" sz="1600" dirty="0">
                <a:solidFill>
                  <a:srgbClr val="4496CF"/>
                </a:solidFill>
              </a:rPr>
              <a:t> Argentina, 29 </a:t>
            </a:r>
            <a:r>
              <a:rPr lang="en-US" sz="1600" dirty="0" err="1">
                <a:solidFill>
                  <a:srgbClr val="4496CF"/>
                </a:solidFill>
              </a:rPr>
              <a:t>Noviembre</a:t>
            </a:r>
            <a:r>
              <a:rPr lang="en-US" sz="1600" dirty="0">
                <a:solidFill>
                  <a:srgbClr val="4496CF"/>
                </a:solidFill>
              </a:rPr>
              <a:t> 2021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E395313-937B-E14C-94C4-9B3A8455B93F}"/>
              </a:ext>
            </a:extLst>
          </p:cNvPr>
          <p:cNvSpPr txBox="1"/>
          <p:nvPr/>
        </p:nvSpPr>
        <p:spPr>
          <a:xfrm>
            <a:off x="639191" y="2254927"/>
            <a:ext cx="109221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 err="1">
                <a:solidFill>
                  <a:srgbClr val="4496CF"/>
                </a:solidFill>
              </a:rPr>
              <a:t>Motivación</a:t>
            </a:r>
            <a:endParaRPr lang="en-US" sz="3600" dirty="0">
              <a:solidFill>
                <a:srgbClr val="4496CF"/>
              </a:solidFill>
            </a:endParaRPr>
          </a:p>
          <a:p>
            <a:pPr algn="just"/>
            <a:endParaRPr lang="en-US" sz="2400" dirty="0">
              <a:solidFill>
                <a:srgbClr val="0A183B"/>
              </a:solidFill>
            </a:endParaRPr>
          </a:p>
          <a:p>
            <a:pPr algn="just"/>
            <a:r>
              <a:rPr lang="en-US" sz="2400" dirty="0" err="1" smtClean="0">
                <a:solidFill>
                  <a:srgbClr val="0A183B"/>
                </a:solidFill>
              </a:rPr>
              <a:t>Enseñanza</a:t>
            </a:r>
            <a:r>
              <a:rPr lang="en-US" sz="2400" dirty="0" smtClean="0">
                <a:solidFill>
                  <a:srgbClr val="0A183B"/>
                </a:solidFill>
              </a:rPr>
              <a:t> ponderosa</a:t>
            </a:r>
          </a:p>
          <a:p>
            <a:pPr algn="just"/>
            <a:endParaRPr lang="en-US" sz="2400" dirty="0">
              <a:solidFill>
                <a:srgbClr val="0A183B"/>
              </a:solidFill>
            </a:endParaRPr>
          </a:p>
          <a:p>
            <a:pPr algn="just"/>
            <a:endParaRPr lang="en-US" sz="2400" dirty="0" smtClean="0">
              <a:solidFill>
                <a:srgbClr val="0A183B"/>
              </a:solidFill>
            </a:endParaRPr>
          </a:p>
          <a:p>
            <a:pPr algn="just"/>
            <a:r>
              <a:rPr lang="en-US" sz="2400" dirty="0" err="1" smtClean="0">
                <a:solidFill>
                  <a:srgbClr val="0A183B"/>
                </a:solidFill>
              </a:rPr>
              <a:t>Propuesta</a:t>
            </a:r>
            <a:r>
              <a:rPr lang="en-US" sz="2400" dirty="0" smtClean="0">
                <a:solidFill>
                  <a:srgbClr val="0A183B"/>
                </a:solidFill>
              </a:rPr>
              <a:t> de </a:t>
            </a:r>
            <a:r>
              <a:rPr lang="en-US" sz="2400" dirty="0" err="1" smtClean="0">
                <a:solidFill>
                  <a:srgbClr val="0A183B"/>
                </a:solidFill>
              </a:rPr>
              <a:t>enseñanza</a:t>
            </a:r>
            <a:r>
              <a:rPr lang="en-US" sz="2400" dirty="0" smtClean="0">
                <a:solidFill>
                  <a:srgbClr val="0A183B"/>
                </a:solidFill>
              </a:rPr>
              <a:t> </a:t>
            </a:r>
            <a:r>
              <a:rPr lang="en-US" sz="2400" dirty="0" err="1" smtClean="0">
                <a:solidFill>
                  <a:srgbClr val="0A183B"/>
                </a:solidFill>
              </a:rPr>
              <a:t>compleja</a:t>
            </a:r>
            <a:r>
              <a:rPr lang="en-US" sz="2400" dirty="0" smtClean="0">
                <a:solidFill>
                  <a:srgbClr val="0A183B"/>
                </a:solidFill>
              </a:rPr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0A183B"/>
                </a:solidFill>
              </a:rPr>
              <a:t>Ensamble</a:t>
            </a:r>
            <a:endParaRPr lang="en-US" sz="2400" dirty="0">
              <a:solidFill>
                <a:srgbClr val="0A18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885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3163627-6D5A-554C-A441-6156CE28B6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6" t="1059" r="1448" b="1328"/>
          <a:stretch/>
        </p:blipFill>
        <p:spPr>
          <a:xfrm>
            <a:off x="32554" y="62144"/>
            <a:ext cx="2394767" cy="15358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E0D9E8F-A890-6643-9613-BB7283B924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248" b="19538"/>
          <a:stretch/>
        </p:blipFill>
        <p:spPr>
          <a:xfrm>
            <a:off x="9111448" y="0"/>
            <a:ext cx="3047998" cy="18048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145ED7C-6101-834A-91B4-462ACD98029A}"/>
              </a:ext>
            </a:extLst>
          </p:cNvPr>
          <p:cNvSpPr txBox="1"/>
          <p:nvPr/>
        </p:nvSpPr>
        <p:spPr>
          <a:xfrm>
            <a:off x="2427321" y="229897"/>
            <a:ext cx="60746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4496CF"/>
                </a:solidFill>
              </a:rPr>
              <a:t>Taller: </a:t>
            </a:r>
          </a:p>
          <a:p>
            <a:r>
              <a:rPr lang="en-US" sz="1600" b="1" dirty="0" err="1">
                <a:solidFill>
                  <a:srgbClr val="0A183B"/>
                </a:solidFill>
              </a:rPr>
              <a:t>Programar</a:t>
            </a:r>
            <a:r>
              <a:rPr lang="en-US" sz="1600" b="1" dirty="0">
                <a:solidFill>
                  <a:srgbClr val="0A183B"/>
                </a:solidFill>
              </a:rPr>
              <a:t> y </a:t>
            </a:r>
            <a:r>
              <a:rPr lang="en-US" sz="1600" b="1" dirty="0" err="1">
                <a:solidFill>
                  <a:srgbClr val="0A183B"/>
                </a:solidFill>
              </a:rPr>
              <a:t>Reprogramar</a:t>
            </a:r>
            <a:r>
              <a:rPr lang="en-US" sz="1600" b="1" dirty="0">
                <a:solidFill>
                  <a:srgbClr val="0A183B"/>
                </a:solidFill>
              </a:rPr>
              <a:t> </a:t>
            </a:r>
            <a:r>
              <a:rPr lang="en-US" sz="1600" b="1" dirty="0" err="1">
                <a:solidFill>
                  <a:srgbClr val="0A183B"/>
                </a:solidFill>
              </a:rPr>
              <a:t>Recursos</a:t>
            </a:r>
            <a:r>
              <a:rPr lang="en-US" sz="1600" b="1" dirty="0">
                <a:solidFill>
                  <a:srgbClr val="0A183B"/>
                </a:solidFill>
              </a:rPr>
              <a:t> para </a:t>
            </a:r>
            <a:r>
              <a:rPr lang="en-US" sz="1600" b="1" dirty="0" err="1">
                <a:solidFill>
                  <a:srgbClr val="0A183B"/>
                </a:solidFill>
              </a:rPr>
              <a:t>Docentes</a:t>
            </a:r>
            <a:r>
              <a:rPr lang="en-US" sz="1600" b="1" dirty="0">
                <a:solidFill>
                  <a:srgbClr val="0A183B"/>
                </a:solidFill>
              </a:rPr>
              <a:t> (Python + </a:t>
            </a:r>
            <a:r>
              <a:rPr lang="en-US" sz="1600" b="1" dirty="0" err="1">
                <a:solidFill>
                  <a:srgbClr val="0A183B"/>
                </a:solidFill>
              </a:rPr>
              <a:t>Jupyter</a:t>
            </a:r>
            <a:r>
              <a:rPr lang="en-US" sz="1600" b="1" dirty="0">
                <a:solidFill>
                  <a:srgbClr val="0A183B"/>
                </a:solidFill>
              </a:rPr>
              <a:t>)</a:t>
            </a:r>
          </a:p>
          <a:p>
            <a:r>
              <a:rPr lang="en-US" sz="1600" dirty="0">
                <a:solidFill>
                  <a:srgbClr val="4496CF"/>
                </a:solidFill>
              </a:rPr>
              <a:t>Sofía Martin, Ariel Ramos, Liliana Hurtado, Sebastián Flores</a:t>
            </a:r>
          </a:p>
          <a:p>
            <a:r>
              <a:rPr lang="en-US" sz="1600" dirty="0" err="1">
                <a:solidFill>
                  <a:srgbClr val="4496CF"/>
                </a:solidFill>
              </a:rPr>
              <a:t>PyCon</a:t>
            </a:r>
            <a:r>
              <a:rPr lang="en-US" sz="1600" dirty="0">
                <a:solidFill>
                  <a:srgbClr val="4496CF"/>
                </a:solidFill>
              </a:rPr>
              <a:t> Argentina, 29 </a:t>
            </a:r>
            <a:r>
              <a:rPr lang="en-US" sz="1600" dirty="0" err="1">
                <a:solidFill>
                  <a:srgbClr val="4496CF"/>
                </a:solidFill>
              </a:rPr>
              <a:t>Noviembre</a:t>
            </a:r>
            <a:r>
              <a:rPr lang="en-US" sz="1600" dirty="0">
                <a:solidFill>
                  <a:srgbClr val="4496CF"/>
                </a:solidFill>
              </a:rPr>
              <a:t> 2021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E395313-937B-E14C-94C4-9B3A8455B93F}"/>
              </a:ext>
            </a:extLst>
          </p:cNvPr>
          <p:cNvSpPr txBox="1"/>
          <p:nvPr/>
        </p:nvSpPr>
        <p:spPr>
          <a:xfrm>
            <a:off x="639191" y="3060145"/>
            <a:ext cx="1092218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 err="1">
                <a:solidFill>
                  <a:srgbClr val="4496CF"/>
                </a:solidFill>
              </a:rPr>
              <a:t>Motivación</a:t>
            </a:r>
            <a:endParaRPr lang="en-US" sz="3600" dirty="0">
              <a:solidFill>
                <a:srgbClr val="4496CF"/>
              </a:solidFill>
            </a:endParaRPr>
          </a:p>
          <a:p>
            <a:pPr algn="just"/>
            <a:r>
              <a:rPr lang="en-US" sz="2400" dirty="0" err="1" smtClean="0">
                <a:solidFill>
                  <a:srgbClr val="0A183B"/>
                </a:solidFill>
              </a:rPr>
              <a:t>Evaluación</a:t>
            </a:r>
            <a:r>
              <a:rPr lang="en-US" sz="2400" dirty="0" smtClean="0">
                <a:solidFill>
                  <a:srgbClr val="0A183B"/>
                </a:solidFill>
              </a:rPr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0A183B"/>
                </a:solidFill>
              </a:rPr>
              <a:t>Retroalimentación</a:t>
            </a:r>
            <a:r>
              <a:rPr lang="en-US" sz="2400" dirty="0" smtClean="0">
                <a:solidFill>
                  <a:srgbClr val="0A183B"/>
                </a:solidFill>
              </a:rPr>
              <a:t> </a:t>
            </a:r>
            <a:r>
              <a:rPr lang="en-US" sz="2400" dirty="0" err="1" smtClean="0">
                <a:solidFill>
                  <a:srgbClr val="0A183B"/>
                </a:solidFill>
              </a:rPr>
              <a:t>formativa</a:t>
            </a:r>
            <a:endParaRPr lang="en-US" sz="2400" dirty="0" smtClean="0">
              <a:solidFill>
                <a:srgbClr val="0A183B"/>
              </a:solidFill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0A183B"/>
                </a:solidFill>
              </a:rPr>
              <a:t>Cuaderno</a:t>
            </a:r>
            <a:r>
              <a:rPr lang="en-US" sz="2400" dirty="0" smtClean="0">
                <a:solidFill>
                  <a:srgbClr val="0A183B"/>
                </a:solidFill>
              </a:rPr>
              <a:t> (</a:t>
            </a:r>
            <a:r>
              <a:rPr lang="en-US" sz="2400" dirty="0" err="1" smtClean="0">
                <a:solidFill>
                  <a:srgbClr val="0A183B"/>
                </a:solidFill>
              </a:rPr>
              <a:t>Texto</a:t>
            </a:r>
            <a:r>
              <a:rPr lang="en-US" sz="2400" dirty="0" smtClean="0">
                <a:solidFill>
                  <a:srgbClr val="0A183B"/>
                </a:solidFill>
              </a:rPr>
              <a:t>-</a:t>
            </a:r>
            <a:r>
              <a:rPr lang="en-US" sz="2400" dirty="0" err="1" smtClean="0">
                <a:solidFill>
                  <a:srgbClr val="0A183B"/>
                </a:solidFill>
              </a:rPr>
              <a:t>Código</a:t>
            </a:r>
            <a:r>
              <a:rPr lang="en-US" sz="2400" dirty="0" smtClean="0">
                <a:solidFill>
                  <a:srgbClr val="0A183B"/>
                </a:solidFill>
              </a:rPr>
              <a:t>-</a:t>
            </a:r>
            <a:r>
              <a:rPr lang="en-US" sz="2400" dirty="0" err="1" smtClean="0">
                <a:solidFill>
                  <a:srgbClr val="0A183B"/>
                </a:solidFill>
              </a:rPr>
              <a:t>Gráfico</a:t>
            </a:r>
            <a:r>
              <a:rPr lang="en-US" sz="2400" dirty="0" smtClean="0">
                <a:solidFill>
                  <a:srgbClr val="0A183B"/>
                </a:solidFill>
              </a:rPr>
              <a:t>-Imagen): </a:t>
            </a:r>
            <a:r>
              <a:rPr lang="en-US" sz="2400" dirty="0" err="1" smtClean="0">
                <a:solidFill>
                  <a:srgbClr val="0A183B"/>
                </a:solidFill>
              </a:rPr>
              <a:t>Evaluación</a:t>
            </a:r>
            <a:r>
              <a:rPr lang="en-US" sz="2400" dirty="0" smtClean="0">
                <a:solidFill>
                  <a:srgbClr val="0A183B"/>
                </a:solidFill>
              </a:rPr>
              <a:t>- </a:t>
            </a:r>
            <a:r>
              <a:rPr lang="en-US" sz="2400" dirty="0" err="1" smtClean="0">
                <a:solidFill>
                  <a:srgbClr val="0A183B"/>
                </a:solidFill>
              </a:rPr>
              <a:t>autoevaluación</a:t>
            </a:r>
            <a:endParaRPr lang="en-US" sz="2400" dirty="0">
              <a:solidFill>
                <a:srgbClr val="0A183B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0A183B"/>
                </a:solidFill>
              </a:rPr>
              <a:t>Grilla</a:t>
            </a:r>
            <a:r>
              <a:rPr lang="en-US" sz="2400" dirty="0" smtClean="0">
                <a:solidFill>
                  <a:srgbClr val="0A183B"/>
                </a:solidFill>
              </a:rPr>
              <a:t>: </a:t>
            </a:r>
            <a:r>
              <a:rPr lang="en-US" sz="2400" dirty="0" err="1" smtClean="0">
                <a:solidFill>
                  <a:srgbClr val="0A183B"/>
                </a:solidFill>
              </a:rPr>
              <a:t>Criterios</a:t>
            </a:r>
            <a:r>
              <a:rPr lang="en-US" sz="2400" dirty="0" smtClean="0">
                <a:solidFill>
                  <a:srgbClr val="0A183B"/>
                </a:solidFill>
              </a:rPr>
              <a:t>- </a:t>
            </a:r>
            <a:r>
              <a:rPr lang="en-US" sz="2400" dirty="0" err="1" smtClean="0">
                <a:solidFill>
                  <a:srgbClr val="0A183B"/>
                </a:solidFill>
              </a:rPr>
              <a:t>Niveles</a:t>
            </a:r>
            <a:r>
              <a:rPr lang="en-US" sz="2400" dirty="0" smtClean="0">
                <a:solidFill>
                  <a:srgbClr val="0A183B"/>
                </a:solidFill>
              </a:rPr>
              <a:t>: (</a:t>
            </a:r>
            <a:r>
              <a:rPr lang="en-US" sz="2400" dirty="0" err="1" smtClean="0">
                <a:solidFill>
                  <a:srgbClr val="0A183B"/>
                </a:solidFill>
              </a:rPr>
              <a:t>Descriptores</a:t>
            </a:r>
            <a:r>
              <a:rPr lang="en-US" sz="2400" dirty="0" smtClean="0">
                <a:solidFill>
                  <a:srgbClr val="0A183B"/>
                </a:solidFill>
              </a:rPr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0A183B"/>
                </a:solidFill>
              </a:rPr>
              <a:t>Herramientas</a:t>
            </a:r>
            <a:r>
              <a:rPr lang="en-US" sz="2400" dirty="0" smtClean="0">
                <a:solidFill>
                  <a:srgbClr val="0A183B"/>
                </a:solidFill>
              </a:rPr>
              <a:t>: </a:t>
            </a:r>
            <a:r>
              <a:rPr lang="en-US" sz="2400" dirty="0" err="1" smtClean="0">
                <a:solidFill>
                  <a:srgbClr val="0A183B"/>
                </a:solidFill>
              </a:rPr>
              <a:t>Lenguaje</a:t>
            </a:r>
            <a:r>
              <a:rPr lang="en-US" sz="2400" dirty="0" smtClean="0">
                <a:solidFill>
                  <a:srgbClr val="0A183B"/>
                </a:solidFill>
              </a:rPr>
              <a:t> de </a:t>
            </a:r>
            <a:r>
              <a:rPr lang="en-US" sz="2400" dirty="0" err="1" smtClean="0">
                <a:solidFill>
                  <a:srgbClr val="0A183B"/>
                </a:solidFill>
              </a:rPr>
              <a:t>programación</a:t>
            </a:r>
            <a:r>
              <a:rPr lang="en-US" sz="2400" dirty="0" smtClean="0">
                <a:solidFill>
                  <a:srgbClr val="0A183B"/>
                </a:solidFill>
              </a:rPr>
              <a:t> (Python) + </a:t>
            </a:r>
            <a:r>
              <a:rPr lang="en-US" sz="2400" dirty="0" err="1" smtClean="0">
                <a:solidFill>
                  <a:srgbClr val="0A183B"/>
                </a:solidFill>
              </a:rPr>
              <a:t>Entorno</a:t>
            </a:r>
            <a:r>
              <a:rPr lang="en-US" sz="2400" dirty="0" smtClean="0">
                <a:solidFill>
                  <a:srgbClr val="0A183B"/>
                </a:solidFill>
              </a:rPr>
              <a:t> de </a:t>
            </a:r>
            <a:r>
              <a:rPr lang="en-US" sz="2400" dirty="0" err="1" smtClean="0">
                <a:solidFill>
                  <a:srgbClr val="0A183B"/>
                </a:solidFill>
              </a:rPr>
              <a:t>Trabajo</a:t>
            </a:r>
            <a:r>
              <a:rPr lang="en-US" sz="2400" dirty="0" smtClean="0">
                <a:solidFill>
                  <a:srgbClr val="0A183B"/>
                </a:solidFill>
              </a:rPr>
              <a:t> (</a:t>
            </a:r>
            <a:r>
              <a:rPr lang="en-US" sz="2400" dirty="0" err="1" smtClean="0">
                <a:solidFill>
                  <a:srgbClr val="0A183B"/>
                </a:solidFill>
              </a:rPr>
              <a:t>Jupyter</a:t>
            </a:r>
            <a:r>
              <a:rPr lang="en-US" sz="2400" dirty="0" smtClean="0">
                <a:solidFill>
                  <a:srgbClr val="0A183B"/>
                </a:solidFill>
              </a:rPr>
              <a:t>)+ </a:t>
            </a:r>
            <a:r>
              <a:rPr lang="en-US" sz="2400" dirty="0" err="1" smtClean="0">
                <a:solidFill>
                  <a:srgbClr val="0A183B"/>
                </a:solidFill>
              </a:rPr>
              <a:t>Infrastructura</a:t>
            </a:r>
            <a:r>
              <a:rPr lang="en-US" sz="2400" dirty="0" smtClean="0">
                <a:solidFill>
                  <a:srgbClr val="0A183B"/>
                </a:solidFill>
              </a:rPr>
              <a:t>  (VPS)</a:t>
            </a:r>
            <a:endParaRPr lang="en-US" sz="2400" dirty="0">
              <a:solidFill>
                <a:srgbClr val="0A183B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0A183B"/>
                </a:solidFill>
              </a:rPr>
              <a:t>Contenidos</a:t>
            </a:r>
            <a:r>
              <a:rPr lang="en-US" sz="2400" dirty="0" smtClean="0">
                <a:solidFill>
                  <a:srgbClr val="0A183B"/>
                </a:solidFill>
              </a:rPr>
              <a:t> a </a:t>
            </a:r>
            <a:r>
              <a:rPr lang="en-US" sz="2400" dirty="0" err="1" smtClean="0">
                <a:solidFill>
                  <a:srgbClr val="0A183B"/>
                </a:solidFill>
              </a:rPr>
              <a:t>Enseñar</a:t>
            </a:r>
            <a:endParaRPr lang="en-US" sz="2400" dirty="0" smtClean="0">
              <a:solidFill>
                <a:srgbClr val="0A18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815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3163627-6D5A-554C-A441-6156CE28B6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6" t="1059" r="1448" b="1328"/>
          <a:stretch/>
        </p:blipFill>
        <p:spPr>
          <a:xfrm>
            <a:off x="32554" y="7553"/>
            <a:ext cx="2394767" cy="15358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E0D9E8F-A890-6643-9613-BB7283B924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248" b="19538"/>
          <a:stretch/>
        </p:blipFill>
        <p:spPr>
          <a:xfrm>
            <a:off x="9111448" y="0"/>
            <a:ext cx="3047998" cy="18048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145ED7C-6101-834A-91B4-462ACD98029A}"/>
              </a:ext>
            </a:extLst>
          </p:cNvPr>
          <p:cNvSpPr txBox="1"/>
          <p:nvPr/>
        </p:nvSpPr>
        <p:spPr>
          <a:xfrm>
            <a:off x="2427321" y="229897"/>
            <a:ext cx="60746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4496CF"/>
                </a:solidFill>
              </a:rPr>
              <a:t>Taller: </a:t>
            </a:r>
          </a:p>
          <a:p>
            <a:r>
              <a:rPr lang="en-US" sz="1600" b="1" dirty="0" err="1">
                <a:solidFill>
                  <a:srgbClr val="0A183B"/>
                </a:solidFill>
              </a:rPr>
              <a:t>Programar</a:t>
            </a:r>
            <a:r>
              <a:rPr lang="en-US" sz="1600" b="1" dirty="0">
                <a:solidFill>
                  <a:srgbClr val="0A183B"/>
                </a:solidFill>
              </a:rPr>
              <a:t> y </a:t>
            </a:r>
            <a:r>
              <a:rPr lang="en-US" sz="1600" b="1" dirty="0" err="1">
                <a:solidFill>
                  <a:srgbClr val="0A183B"/>
                </a:solidFill>
              </a:rPr>
              <a:t>Reprogramar</a:t>
            </a:r>
            <a:r>
              <a:rPr lang="en-US" sz="1600" b="1" dirty="0">
                <a:solidFill>
                  <a:srgbClr val="0A183B"/>
                </a:solidFill>
              </a:rPr>
              <a:t> </a:t>
            </a:r>
            <a:r>
              <a:rPr lang="en-US" sz="1600" b="1" dirty="0" err="1">
                <a:solidFill>
                  <a:srgbClr val="0A183B"/>
                </a:solidFill>
              </a:rPr>
              <a:t>Recursos</a:t>
            </a:r>
            <a:r>
              <a:rPr lang="en-US" sz="1600" b="1" dirty="0">
                <a:solidFill>
                  <a:srgbClr val="0A183B"/>
                </a:solidFill>
              </a:rPr>
              <a:t> para </a:t>
            </a:r>
            <a:r>
              <a:rPr lang="en-US" sz="1600" b="1" dirty="0" err="1">
                <a:solidFill>
                  <a:srgbClr val="0A183B"/>
                </a:solidFill>
              </a:rPr>
              <a:t>Docentes</a:t>
            </a:r>
            <a:r>
              <a:rPr lang="en-US" sz="1600" b="1" dirty="0">
                <a:solidFill>
                  <a:srgbClr val="0A183B"/>
                </a:solidFill>
              </a:rPr>
              <a:t> (Python + </a:t>
            </a:r>
            <a:r>
              <a:rPr lang="en-US" sz="1600" b="1" dirty="0" err="1">
                <a:solidFill>
                  <a:srgbClr val="0A183B"/>
                </a:solidFill>
              </a:rPr>
              <a:t>Jupyter</a:t>
            </a:r>
            <a:r>
              <a:rPr lang="en-US" sz="1600" b="1" dirty="0">
                <a:solidFill>
                  <a:srgbClr val="0A183B"/>
                </a:solidFill>
              </a:rPr>
              <a:t>)</a:t>
            </a:r>
          </a:p>
          <a:p>
            <a:r>
              <a:rPr lang="en-US" sz="1600" dirty="0">
                <a:solidFill>
                  <a:srgbClr val="4496CF"/>
                </a:solidFill>
              </a:rPr>
              <a:t>Sofía Martin, Ariel Ramos, Liliana Hurtado, Sebastián Flores</a:t>
            </a:r>
          </a:p>
          <a:p>
            <a:r>
              <a:rPr lang="en-US" sz="1600" dirty="0" err="1">
                <a:solidFill>
                  <a:srgbClr val="4496CF"/>
                </a:solidFill>
              </a:rPr>
              <a:t>PyCon</a:t>
            </a:r>
            <a:r>
              <a:rPr lang="en-US" sz="1600" dirty="0">
                <a:solidFill>
                  <a:srgbClr val="4496CF"/>
                </a:solidFill>
              </a:rPr>
              <a:t> Argentina, 29 </a:t>
            </a:r>
            <a:r>
              <a:rPr lang="en-US" sz="1600" dirty="0" err="1">
                <a:solidFill>
                  <a:srgbClr val="4496CF"/>
                </a:solidFill>
              </a:rPr>
              <a:t>Noviembre</a:t>
            </a:r>
            <a:r>
              <a:rPr lang="en-US" sz="1600" dirty="0">
                <a:solidFill>
                  <a:srgbClr val="4496CF"/>
                </a:solidFill>
              </a:rPr>
              <a:t> 2021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942" y="2027187"/>
            <a:ext cx="7916279" cy="444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041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3163627-6D5A-554C-A441-6156CE28B6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6" t="1059" r="1448" b="1328"/>
          <a:stretch/>
        </p:blipFill>
        <p:spPr>
          <a:xfrm>
            <a:off x="32554" y="62144"/>
            <a:ext cx="2394767" cy="15358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E0D9E8F-A890-6643-9613-BB7283B924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248" b="19538"/>
          <a:stretch/>
        </p:blipFill>
        <p:spPr>
          <a:xfrm>
            <a:off x="9111448" y="0"/>
            <a:ext cx="3047998" cy="18048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145ED7C-6101-834A-91B4-462ACD98029A}"/>
              </a:ext>
            </a:extLst>
          </p:cNvPr>
          <p:cNvSpPr txBox="1"/>
          <p:nvPr/>
        </p:nvSpPr>
        <p:spPr>
          <a:xfrm>
            <a:off x="2427321" y="229897"/>
            <a:ext cx="60746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4496CF"/>
                </a:solidFill>
              </a:rPr>
              <a:t>Taller: </a:t>
            </a:r>
          </a:p>
          <a:p>
            <a:r>
              <a:rPr lang="en-US" sz="1600" b="1" dirty="0" err="1">
                <a:solidFill>
                  <a:srgbClr val="0A183B"/>
                </a:solidFill>
              </a:rPr>
              <a:t>Programar</a:t>
            </a:r>
            <a:r>
              <a:rPr lang="en-US" sz="1600" b="1" dirty="0">
                <a:solidFill>
                  <a:srgbClr val="0A183B"/>
                </a:solidFill>
              </a:rPr>
              <a:t> y </a:t>
            </a:r>
            <a:r>
              <a:rPr lang="en-US" sz="1600" b="1" dirty="0" err="1">
                <a:solidFill>
                  <a:srgbClr val="0A183B"/>
                </a:solidFill>
              </a:rPr>
              <a:t>Reprogramar</a:t>
            </a:r>
            <a:r>
              <a:rPr lang="en-US" sz="1600" b="1" dirty="0">
                <a:solidFill>
                  <a:srgbClr val="0A183B"/>
                </a:solidFill>
              </a:rPr>
              <a:t> </a:t>
            </a:r>
            <a:r>
              <a:rPr lang="en-US" sz="1600" b="1" dirty="0" err="1">
                <a:solidFill>
                  <a:srgbClr val="0A183B"/>
                </a:solidFill>
              </a:rPr>
              <a:t>Recursos</a:t>
            </a:r>
            <a:r>
              <a:rPr lang="en-US" sz="1600" b="1" dirty="0">
                <a:solidFill>
                  <a:srgbClr val="0A183B"/>
                </a:solidFill>
              </a:rPr>
              <a:t> para </a:t>
            </a:r>
            <a:r>
              <a:rPr lang="en-US" sz="1600" b="1" dirty="0" err="1">
                <a:solidFill>
                  <a:srgbClr val="0A183B"/>
                </a:solidFill>
              </a:rPr>
              <a:t>Docentes</a:t>
            </a:r>
            <a:r>
              <a:rPr lang="en-US" sz="1600" b="1" dirty="0">
                <a:solidFill>
                  <a:srgbClr val="0A183B"/>
                </a:solidFill>
              </a:rPr>
              <a:t> (Python + </a:t>
            </a:r>
            <a:r>
              <a:rPr lang="en-US" sz="1600" b="1" dirty="0" err="1">
                <a:solidFill>
                  <a:srgbClr val="0A183B"/>
                </a:solidFill>
              </a:rPr>
              <a:t>Jupyter</a:t>
            </a:r>
            <a:r>
              <a:rPr lang="en-US" sz="1600" b="1" dirty="0">
                <a:solidFill>
                  <a:srgbClr val="0A183B"/>
                </a:solidFill>
              </a:rPr>
              <a:t>)</a:t>
            </a:r>
          </a:p>
          <a:p>
            <a:r>
              <a:rPr lang="en-US" sz="1600" dirty="0">
                <a:solidFill>
                  <a:srgbClr val="4496CF"/>
                </a:solidFill>
              </a:rPr>
              <a:t>Sofía Martin, Ariel Ramos, Liliana Hurtado, Sebastián Flores</a:t>
            </a:r>
          </a:p>
          <a:p>
            <a:r>
              <a:rPr lang="en-US" sz="1600" dirty="0" err="1">
                <a:solidFill>
                  <a:srgbClr val="4496CF"/>
                </a:solidFill>
              </a:rPr>
              <a:t>PyCon</a:t>
            </a:r>
            <a:r>
              <a:rPr lang="en-US" sz="1600" dirty="0">
                <a:solidFill>
                  <a:srgbClr val="4496CF"/>
                </a:solidFill>
              </a:rPr>
              <a:t> Argentina, 29 </a:t>
            </a:r>
            <a:r>
              <a:rPr lang="en-US" sz="1600" dirty="0" err="1">
                <a:solidFill>
                  <a:srgbClr val="4496CF"/>
                </a:solidFill>
              </a:rPr>
              <a:t>Noviembre</a:t>
            </a:r>
            <a:r>
              <a:rPr lang="en-US" sz="1600" dirty="0">
                <a:solidFill>
                  <a:srgbClr val="4496CF"/>
                </a:solidFill>
              </a:rPr>
              <a:t> 2021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356" y="1804843"/>
            <a:ext cx="8311866" cy="46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57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3163627-6D5A-554C-A441-6156CE28B6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6" t="1059" r="1448" b="1328"/>
          <a:stretch/>
        </p:blipFill>
        <p:spPr>
          <a:xfrm>
            <a:off x="32554" y="62144"/>
            <a:ext cx="2394767" cy="15358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E0D9E8F-A890-6643-9613-BB7283B924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248" b="19538"/>
          <a:stretch/>
        </p:blipFill>
        <p:spPr>
          <a:xfrm>
            <a:off x="9111448" y="0"/>
            <a:ext cx="3047998" cy="18048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145ED7C-6101-834A-91B4-462ACD98029A}"/>
              </a:ext>
            </a:extLst>
          </p:cNvPr>
          <p:cNvSpPr txBox="1"/>
          <p:nvPr/>
        </p:nvSpPr>
        <p:spPr>
          <a:xfrm>
            <a:off x="2427321" y="229897"/>
            <a:ext cx="60746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4496CF"/>
                </a:solidFill>
              </a:rPr>
              <a:t>Taller: </a:t>
            </a:r>
          </a:p>
          <a:p>
            <a:r>
              <a:rPr lang="en-US" sz="1600" b="1" dirty="0" err="1">
                <a:solidFill>
                  <a:srgbClr val="0A183B"/>
                </a:solidFill>
              </a:rPr>
              <a:t>Programar</a:t>
            </a:r>
            <a:r>
              <a:rPr lang="en-US" sz="1600" b="1" dirty="0">
                <a:solidFill>
                  <a:srgbClr val="0A183B"/>
                </a:solidFill>
              </a:rPr>
              <a:t> y </a:t>
            </a:r>
            <a:r>
              <a:rPr lang="en-US" sz="1600" b="1" dirty="0" err="1">
                <a:solidFill>
                  <a:srgbClr val="0A183B"/>
                </a:solidFill>
              </a:rPr>
              <a:t>Reprogramar</a:t>
            </a:r>
            <a:r>
              <a:rPr lang="en-US" sz="1600" b="1" dirty="0">
                <a:solidFill>
                  <a:srgbClr val="0A183B"/>
                </a:solidFill>
              </a:rPr>
              <a:t> </a:t>
            </a:r>
            <a:r>
              <a:rPr lang="en-US" sz="1600" b="1" dirty="0" err="1">
                <a:solidFill>
                  <a:srgbClr val="0A183B"/>
                </a:solidFill>
              </a:rPr>
              <a:t>Recursos</a:t>
            </a:r>
            <a:r>
              <a:rPr lang="en-US" sz="1600" b="1" dirty="0">
                <a:solidFill>
                  <a:srgbClr val="0A183B"/>
                </a:solidFill>
              </a:rPr>
              <a:t> para </a:t>
            </a:r>
            <a:r>
              <a:rPr lang="en-US" sz="1600" b="1" dirty="0" err="1">
                <a:solidFill>
                  <a:srgbClr val="0A183B"/>
                </a:solidFill>
              </a:rPr>
              <a:t>Docentes</a:t>
            </a:r>
            <a:r>
              <a:rPr lang="en-US" sz="1600" b="1" dirty="0">
                <a:solidFill>
                  <a:srgbClr val="0A183B"/>
                </a:solidFill>
              </a:rPr>
              <a:t> (Python + </a:t>
            </a:r>
            <a:r>
              <a:rPr lang="en-US" sz="1600" b="1" dirty="0" err="1">
                <a:solidFill>
                  <a:srgbClr val="0A183B"/>
                </a:solidFill>
              </a:rPr>
              <a:t>Jupyter</a:t>
            </a:r>
            <a:r>
              <a:rPr lang="en-US" sz="1600" b="1" dirty="0">
                <a:solidFill>
                  <a:srgbClr val="0A183B"/>
                </a:solidFill>
              </a:rPr>
              <a:t>)</a:t>
            </a:r>
          </a:p>
          <a:p>
            <a:r>
              <a:rPr lang="en-US" sz="1600" dirty="0">
                <a:solidFill>
                  <a:srgbClr val="4496CF"/>
                </a:solidFill>
              </a:rPr>
              <a:t>Sofía Martin, Ariel Ramos, Liliana Hurtado, Sebastián Flores</a:t>
            </a:r>
          </a:p>
          <a:p>
            <a:r>
              <a:rPr lang="en-US" sz="1600" dirty="0" err="1">
                <a:solidFill>
                  <a:srgbClr val="4496CF"/>
                </a:solidFill>
              </a:rPr>
              <a:t>PyCon</a:t>
            </a:r>
            <a:r>
              <a:rPr lang="en-US" sz="1600" dirty="0">
                <a:solidFill>
                  <a:srgbClr val="4496CF"/>
                </a:solidFill>
              </a:rPr>
              <a:t> Argentina, 29 </a:t>
            </a:r>
            <a:r>
              <a:rPr lang="en-US" sz="1600" dirty="0" err="1">
                <a:solidFill>
                  <a:srgbClr val="4496CF"/>
                </a:solidFill>
              </a:rPr>
              <a:t>Noviembre</a:t>
            </a:r>
            <a:r>
              <a:rPr lang="en-US" sz="1600" dirty="0">
                <a:solidFill>
                  <a:srgbClr val="4496CF"/>
                </a:solidFill>
              </a:rPr>
              <a:t> 2021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356" y="1804843"/>
            <a:ext cx="8311866" cy="46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821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346</Words>
  <Application>Microsoft Office PowerPoint</Application>
  <PresentationFormat>Panorámica</PresentationFormat>
  <Paragraphs>67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Flores</dc:creator>
  <cp:lastModifiedBy>Liliana Hurtado</cp:lastModifiedBy>
  <cp:revision>19</cp:revision>
  <dcterms:created xsi:type="dcterms:W3CDTF">2021-10-27T00:17:49Z</dcterms:created>
  <dcterms:modified xsi:type="dcterms:W3CDTF">2021-10-28T05:21:58Z</dcterms:modified>
</cp:coreProperties>
</file>