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57" r:id="rId4"/>
    <p:sldId id="259" r:id="rId5"/>
    <p:sldId id="264" r:id="rId6"/>
    <p:sldId id="261" r:id="rId7"/>
    <p:sldId id="269" r:id="rId8"/>
    <p:sldId id="263" r:id="rId9"/>
    <p:sldId id="260" r:id="rId10"/>
    <p:sldId id="265" r:id="rId11"/>
    <p:sldId id="262" r:id="rId12"/>
    <p:sldId id="258" r:id="rId13"/>
    <p:sldId id="273" r:id="rId14"/>
    <p:sldId id="266" r:id="rId15"/>
    <p:sldId id="267" r:id="rId16"/>
    <p:sldId id="274" r:id="rId17"/>
    <p:sldId id="270" r:id="rId18"/>
    <p:sldId id="275" r:id="rId19"/>
    <p:sldId id="271" r:id="rId20"/>
    <p:sldId id="272" r:id="rId21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9"/>
    <p:restoredTop sz="94719"/>
  </p:normalViewPr>
  <p:slideViewPr>
    <p:cSldViewPr snapToGrid="0" snapToObjects="1">
      <p:cViewPr varScale="1">
        <p:scale>
          <a:sx n="152" d="100"/>
          <a:sy n="152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CBB7-F198-0C45-AD73-BD3ACEA83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8EB85-487C-694B-BDAE-53AE2A4C9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334D0-59EA-284B-90C2-F3C05BD5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4CC-9EC9-A649-B984-80DC65FF5A2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115F-8835-4743-BFED-AFF206AB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CB7D8-48BF-234A-804B-DC574D38C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861F-EBC5-E944-A22B-5EB43E32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3BEC-AF14-AD46-99A3-F79F8F5C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30E62-8905-A147-BB67-CF4D16546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D1F55-E0EB-DB43-A7CF-55696E70C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4CC-9EC9-A649-B984-80DC65FF5A2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9153-BD10-B24D-9427-1193CF630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C71E9-8795-3C44-BF24-453BE619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861F-EBC5-E944-A22B-5EB43E32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7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0FF306-7236-3740-A799-809E53818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9B434-21D6-B745-B46A-9A6000793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40146-7C86-7C45-A89C-18E4BA96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4CC-9EC9-A649-B984-80DC65FF5A2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39A0B-25A8-6B43-87E9-49F6C37BC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9EC6E-202F-9742-A615-47EEDE05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861F-EBC5-E944-A22B-5EB43E32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7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F045-E248-6D44-8EA1-B4DDC401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47A07-453E-4F4B-8708-97CC5C9CC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06F07-B742-B743-9179-F4AA3BB4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4CC-9EC9-A649-B984-80DC65FF5A2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DBC38-7AE1-5744-A643-0533E5747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73961-1991-B24B-BAB0-6932A2FC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861F-EBC5-E944-A22B-5EB43E32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7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5229-C705-0442-8067-C0011E452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888B9-15A0-C44D-8891-EB2D40A02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AF872-2C01-EC4A-8723-5768611C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4CC-9EC9-A649-B984-80DC65FF5A2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64A6F-B5A3-2843-80C7-72E67BE4B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FCDB-DF32-A84B-BCBF-039BFD40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861F-EBC5-E944-A22B-5EB43E32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7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0229-0CCE-194E-81A9-37856FF27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87FF-A54B-A649-8ADA-45D2C89FA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7AEFC-795F-544F-AB10-2C34FA19C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288FB5-FC92-EF4C-B6D7-0D279655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4CC-9EC9-A649-B984-80DC65FF5A2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BB299-182C-7C43-AC8E-C65D6E80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BDDC8-7FA9-F14A-8E04-8112CFB5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861F-EBC5-E944-A22B-5EB43E32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5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7A5B-531E-4C40-A64A-FE97F616F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46139-DB3B-9C40-A76A-8486663C2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49360-3F14-4048-A51C-A19FCB2F7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0F4DC-B827-4544-A2E8-5985B4B87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5C56D-6322-3642-B59B-FA82F3B44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FACEB-5623-CD46-A7F5-F1DAA5556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4CC-9EC9-A649-B984-80DC65FF5A2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086423-C406-434B-A249-8F699BCF4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FF638-88C3-3640-9779-C2A50A05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861F-EBC5-E944-A22B-5EB43E32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1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6640-37D6-8643-B664-7CE65132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EB579-9FC7-F546-AADB-4CAAC09F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4CC-9EC9-A649-B984-80DC65FF5A2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4847D-2576-3043-B34D-4D7F7FB5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6AEFE-66B4-CA45-B091-0A540EBB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861F-EBC5-E944-A22B-5EB43E32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66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41E17-F742-1A4B-8503-33BB733D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4CC-9EC9-A649-B984-80DC65FF5A2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C5277-C13C-0747-9655-6D322418C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40544-7F31-D04D-95DA-A8C469A5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861F-EBC5-E944-A22B-5EB43E32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5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EBE6-36EF-4E4E-9AD6-D6B9F43A6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7257D-1F3B-2E43-9812-CDEED7FEC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9C3E2-6D8C-AF4E-9311-3FA06B92F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1BD14-F075-D148-9C4A-F5BB440E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4CC-9EC9-A649-B984-80DC65FF5A2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32609-4A82-914F-BEB6-B022A9BAB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B2A68-3AFC-5C42-A616-D57B13216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861F-EBC5-E944-A22B-5EB43E32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9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EE2E-1BBE-0347-A842-2D9BD20D4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D02E0E-CABA-2A42-918E-B32A4526F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ACB85-CE29-FB40-8159-D61B73C44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FE76D-7213-484B-9CAC-504EFDD4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B74CC-9EC9-A649-B984-80DC65FF5A2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93D00-4555-7D42-9A99-E3314EC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52E16-DE1E-C54A-8F69-E38DA5F8B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F861F-EBC5-E944-A22B-5EB43E32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22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F97BF-6AC6-034B-98D9-BE06DEE2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5144A-AF6E-A54E-9C72-17565E5F6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285D3-0C37-6E49-9B6B-AA1804CE80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B74CC-9EC9-A649-B984-80DC65FF5A2F}" type="datetimeFigureOut">
              <a:rPr lang="en-US" smtClean="0"/>
              <a:t>8/25/22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A4C5B-F5AD-3B41-B7B1-A4B7AC829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34B6C-462C-EA4C-9081-6DDEE97C2A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861F-EBC5-E944-A22B-5EB43E3279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7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httpx-oauth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FC49-0C6F-C846-8B13-4F45128C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industria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0A16B-6855-DB4F-82F9-7E6512416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Sebastian Flores</a:t>
            </a:r>
          </a:p>
        </p:txBody>
      </p:sp>
    </p:spTree>
    <p:extLst>
      <p:ext uri="{BB962C8B-B14F-4D97-AF65-F5344CB8AC3E}">
        <p14:creationId xmlns:p14="http://schemas.microsoft.com/office/powerpoint/2010/main" val="300269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01FD1B-7036-D74A-A13B-1EDA57C2A771}"/>
              </a:ext>
            </a:extLst>
          </p:cNvPr>
          <p:cNvSpPr/>
          <p:nvPr/>
        </p:nvSpPr>
        <p:spPr>
          <a:xfrm>
            <a:off x="2679675" y="2181056"/>
            <a:ext cx="2508915" cy="2495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4189C1-12B3-8141-901E-EF31E23B8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39"/>
          <a:stretch/>
        </p:blipFill>
        <p:spPr>
          <a:xfrm>
            <a:off x="3634690" y="3129820"/>
            <a:ext cx="598883" cy="5983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E83774-7D24-5F41-B9A6-3014ACE6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207" y="3349486"/>
            <a:ext cx="598884" cy="3293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AD8E68-353E-AC4B-88C1-BBE5B8DEC86E}"/>
              </a:ext>
            </a:extLst>
          </p:cNvPr>
          <p:cNvSpPr/>
          <p:nvPr/>
        </p:nvSpPr>
        <p:spPr>
          <a:xfrm>
            <a:off x="1714648" y="2008175"/>
            <a:ext cx="9013708" cy="28416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30D471-BA32-E947-BA69-A98528B8FB73}"/>
              </a:ext>
            </a:extLst>
          </p:cNvPr>
          <p:cNvSpPr/>
          <p:nvPr/>
        </p:nvSpPr>
        <p:spPr>
          <a:xfrm>
            <a:off x="5370075" y="2181056"/>
            <a:ext cx="2508915" cy="2495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771B05-B932-914B-8AF6-14C992373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39"/>
          <a:stretch/>
        </p:blipFill>
        <p:spPr>
          <a:xfrm>
            <a:off x="6325090" y="3129820"/>
            <a:ext cx="598883" cy="5983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0972A8-C275-A44B-B191-5A2B7E5075B1}"/>
              </a:ext>
            </a:extLst>
          </p:cNvPr>
          <p:cNvSpPr/>
          <p:nvPr/>
        </p:nvSpPr>
        <p:spPr>
          <a:xfrm>
            <a:off x="8060475" y="2181056"/>
            <a:ext cx="2508915" cy="2495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06D1EB-EC89-D24A-9EEC-0CAD6DE0A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39"/>
          <a:stretch/>
        </p:blipFill>
        <p:spPr>
          <a:xfrm>
            <a:off x="9015490" y="3129820"/>
            <a:ext cx="598883" cy="5983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11DAAC-E006-B64F-9DC7-D5854CBAD4AB}"/>
              </a:ext>
            </a:extLst>
          </p:cNvPr>
          <p:cNvSpPr txBox="1"/>
          <p:nvPr/>
        </p:nvSpPr>
        <p:spPr>
          <a:xfrm>
            <a:off x="2679673" y="4399943"/>
            <a:ext cx="2508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script_1.py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AA734-5D28-DE4D-B850-6EC894B3DF73}"/>
              </a:ext>
            </a:extLst>
          </p:cNvPr>
          <p:cNvSpPr txBox="1"/>
          <p:nvPr/>
        </p:nvSpPr>
        <p:spPr>
          <a:xfrm>
            <a:off x="5370073" y="4399942"/>
            <a:ext cx="2508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script_2.py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F39475-DDA3-8E4A-8515-9DAAC1CA9578}"/>
              </a:ext>
            </a:extLst>
          </p:cNvPr>
          <p:cNvSpPr txBox="1"/>
          <p:nvPr/>
        </p:nvSpPr>
        <p:spPr>
          <a:xfrm>
            <a:off x="8060471" y="4399942"/>
            <a:ext cx="2508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script_3.py</a:t>
            </a:r>
          </a:p>
        </p:txBody>
      </p:sp>
    </p:spTree>
    <p:extLst>
      <p:ext uri="{BB962C8B-B14F-4D97-AF65-F5344CB8AC3E}">
        <p14:creationId xmlns:p14="http://schemas.microsoft.com/office/powerpoint/2010/main" val="171685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01FD1B-7036-D74A-A13B-1EDA57C2A771}"/>
              </a:ext>
            </a:extLst>
          </p:cNvPr>
          <p:cNvSpPr/>
          <p:nvPr/>
        </p:nvSpPr>
        <p:spPr>
          <a:xfrm>
            <a:off x="2679675" y="2181056"/>
            <a:ext cx="2508915" cy="2495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4189C1-12B3-8141-901E-EF31E23B8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39"/>
          <a:stretch/>
        </p:blipFill>
        <p:spPr>
          <a:xfrm>
            <a:off x="3634690" y="3129820"/>
            <a:ext cx="598883" cy="5983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E83774-7D24-5F41-B9A6-3014ACE6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207" y="3349486"/>
            <a:ext cx="598884" cy="3293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AD8E68-353E-AC4B-88C1-BBE5B8DEC86E}"/>
              </a:ext>
            </a:extLst>
          </p:cNvPr>
          <p:cNvSpPr/>
          <p:nvPr/>
        </p:nvSpPr>
        <p:spPr>
          <a:xfrm>
            <a:off x="1714648" y="2008175"/>
            <a:ext cx="9013708" cy="28416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30D471-BA32-E947-BA69-A98528B8FB73}"/>
              </a:ext>
            </a:extLst>
          </p:cNvPr>
          <p:cNvSpPr/>
          <p:nvPr/>
        </p:nvSpPr>
        <p:spPr>
          <a:xfrm>
            <a:off x="5370075" y="2181056"/>
            <a:ext cx="2508915" cy="2495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771B05-B932-914B-8AF6-14C992373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39"/>
          <a:stretch/>
        </p:blipFill>
        <p:spPr>
          <a:xfrm>
            <a:off x="6325090" y="3129820"/>
            <a:ext cx="598883" cy="5983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0972A8-C275-A44B-B191-5A2B7E5075B1}"/>
              </a:ext>
            </a:extLst>
          </p:cNvPr>
          <p:cNvSpPr/>
          <p:nvPr/>
        </p:nvSpPr>
        <p:spPr>
          <a:xfrm>
            <a:off x="8060475" y="2181056"/>
            <a:ext cx="2508915" cy="2495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06D1EB-EC89-D24A-9EEC-0CAD6DE0A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39"/>
          <a:stretch/>
        </p:blipFill>
        <p:spPr>
          <a:xfrm>
            <a:off x="9015490" y="3129820"/>
            <a:ext cx="598883" cy="5983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11DAAC-E006-B64F-9DC7-D5854CBAD4AB}"/>
              </a:ext>
            </a:extLst>
          </p:cNvPr>
          <p:cNvSpPr txBox="1"/>
          <p:nvPr/>
        </p:nvSpPr>
        <p:spPr>
          <a:xfrm>
            <a:off x="2679673" y="4399943"/>
            <a:ext cx="2508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script_1.py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BAA734-5D28-DE4D-B850-6EC894B3DF73}"/>
              </a:ext>
            </a:extLst>
          </p:cNvPr>
          <p:cNvSpPr txBox="1"/>
          <p:nvPr/>
        </p:nvSpPr>
        <p:spPr>
          <a:xfrm>
            <a:off x="5370073" y="4399942"/>
            <a:ext cx="2508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script_2.py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F39475-DDA3-8E4A-8515-9DAAC1CA9578}"/>
              </a:ext>
            </a:extLst>
          </p:cNvPr>
          <p:cNvSpPr txBox="1"/>
          <p:nvPr/>
        </p:nvSpPr>
        <p:spPr>
          <a:xfrm>
            <a:off x="8060471" y="4399942"/>
            <a:ext cx="2508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script_3.py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8786A4-8BFD-7C48-8EE7-9810E575F897}"/>
              </a:ext>
            </a:extLst>
          </p:cNvPr>
          <p:cNvGrpSpPr/>
          <p:nvPr/>
        </p:nvGrpSpPr>
        <p:grpSpPr>
          <a:xfrm>
            <a:off x="694713" y="2982664"/>
            <a:ext cx="914400" cy="914400"/>
            <a:chOff x="8709378" y="2630823"/>
            <a:chExt cx="914400" cy="914400"/>
          </a:xfrm>
        </p:grpSpPr>
        <p:pic>
          <p:nvPicPr>
            <p:cNvPr id="16" name="Graphic 15" descr="Cloud outline">
              <a:extLst>
                <a:ext uri="{FF2B5EF4-FFF2-40B4-BE49-F238E27FC236}">
                  <a16:creationId xmlns:a16="http://schemas.microsoft.com/office/drawing/2014/main" id="{727B13A3-FA8B-6E46-90B3-6E2B4E2AA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09378" y="2630823"/>
              <a:ext cx="914400" cy="9144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506CFDB-4302-AB43-9B25-414DDA633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0209" y="3021817"/>
              <a:ext cx="392737" cy="216005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6EA8CFEC-AD59-F047-984B-5A2B04D21B0B}"/>
              </a:ext>
            </a:extLst>
          </p:cNvPr>
          <p:cNvSpPr/>
          <p:nvPr/>
        </p:nvSpPr>
        <p:spPr>
          <a:xfrm>
            <a:off x="676129" y="1846157"/>
            <a:ext cx="10240227" cy="316568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47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FC49-0C6F-C846-8B13-4F45128C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Ejemplos</a:t>
            </a:r>
            <a:r>
              <a:rPr lang="en-US" dirty="0"/>
              <a:t> simples</a:t>
            </a:r>
          </a:p>
        </p:txBody>
      </p:sp>
    </p:spTree>
    <p:extLst>
      <p:ext uri="{BB962C8B-B14F-4D97-AF65-F5344CB8AC3E}">
        <p14:creationId xmlns:p14="http://schemas.microsoft.com/office/powerpoint/2010/main" val="2665255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FC49-0C6F-C846-8B13-4F45128C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Ejemplos</a:t>
            </a:r>
            <a:r>
              <a:rPr lang="en-US" dirty="0"/>
              <a:t> </a:t>
            </a:r>
            <a:r>
              <a:rPr lang="en-US" dirty="0" err="1"/>
              <a:t>uplanner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271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FC49-0C6F-C846-8B13-4F45128C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¿Que </a:t>
            </a:r>
            <a:r>
              <a:rPr lang="en-US" dirty="0" err="1"/>
              <a:t>cosas</a:t>
            </a:r>
            <a:r>
              <a:rPr lang="en-US" dirty="0"/>
              <a:t> </a:t>
            </a:r>
            <a:r>
              <a:rPr lang="en-US" dirty="0" err="1"/>
              <a:t>adicionales</a:t>
            </a:r>
            <a:r>
              <a:rPr lang="en-US" dirty="0"/>
              <a:t> se </a:t>
            </a:r>
            <a:r>
              <a:rPr lang="en-US" dirty="0" err="1"/>
              <a:t>necesitan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industria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86667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C60E11-FA6A-D74A-BE89-0B4E7B78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repositorios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EA905-6D66-6848-89C6-AD06522A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Actualmente</a:t>
            </a:r>
            <a:r>
              <a:rPr lang="en-US" dirty="0"/>
              <a:t> </a:t>
            </a:r>
            <a:r>
              <a:rPr lang="en-US" dirty="0" err="1"/>
              <a:t>share.streamlit.io</a:t>
            </a:r>
            <a:r>
              <a:rPr lang="en-US" dirty="0"/>
              <a:t> </a:t>
            </a:r>
            <a:r>
              <a:rPr lang="en-US" dirty="0" err="1"/>
              <a:t>sólo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conectar</a:t>
            </a:r>
            <a:r>
              <a:rPr lang="en-US" dirty="0"/>
              <a:t> con </a:t>
            </a:r>
            <a:r>
              <a:rPr lang="en-US" dirty="0" err="1"/>
              <a:t>github</a:t>
            </a:r>
            <a:r>
              <a:rPr lang="en-US" dirty="0"/>
              <a:t>. </a:t>
            </a:r>
          </a:p>
          <a:p>
            <a:r>
              <a:rPr lang="en-US" dirty="0" err="1"/>
              <a:t>Algunas</a:t>
            </a:r>
            <a:r>
              <a:rPr lang="en-US" dirty="0"/>
              <a:t> </a:t>
            </a:r>
            <a:r>
              <a:rPr lang="en-US" dirty="0" err="1"/>
              <a:t>empresas</a:t>
            </a:r>
            <a:r>
              <a:rPr lang="en-US" dirty="0"/>
              <a:t> </a:t>
            </a:r>
            <a:r>
              <a:rPr lang="en-US" dirty="0" err="1"/>
              <a:t>usan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proveedores</a:t>
            </a:r>
            <a:r>
              <a:rPr lang="en-US" dirty="0"/>
              <a:t>: bitbucket, </a:t>
            </a:r>
            <a:r>
              <a:rPr lang="en-US" dirty="0" err="1"/>
              <a:t>gitlab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07080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C60E11-FA6A-D74A-BE89-0B4E7B78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repositorios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EA905-6D66-6848-89C6-AD06522A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foco</a:t>
            </a:r>
            <a:r>
              <a:rPr lang="en-US" dirty="0"/>
              <a:t> de </a:t>
            </a:r>
            <a:r>
              <a:rPr lang="en-US" dirty="0" err="1"/>
              <a:t>streamlit</a:t>
            </a:r>
            <a:r>
              <a:rPr lang="en-US" dirty="0"/>
              <a:t> no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industria</a:t>
            </a:r>
            <a:r>
              <a:rPr lang="en-US" dirty="0"/>
              <a:t>.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hace</a:t>
            </a:r>
            <a:r>
              <a:rPr lang="en-US" dirty="0"/>
              <a:t> que no se </a:t>
            </a:r>
            <a:r>
              <a:rPr lang="en-US" dirty="0" err="1"/>
              <a:t>prioricen</a:t>
            </a:r>
            <a:r>
              <a:rPr lang="en-US" dirty="0"/>
              <a:t> </a:t>
            </a:r>
            <a:r>
              <a:rPr lang="en-US" dirty="0" err="1"/>
              <a:t>ciertas</a:t>
            </a:r>
            <a:r>
              <a:rPr lang="en-US" dirty="0"/>
              <a:t> features que uno </a:t>
            </a:r>
            <a:r>
              <a:rPr lang="en-US" dirty="0" err="1"/>
              <a:t>esperaría</a:t>
            </a:r>
            <a:r>
              <a:rPr lang="en-US" dirty="0"/>
              <a:t>.</a:t>
            </a:r>
          </a:p>
          <a:p>
            <a:r>
              <a:rPr lang="en-US" dirty="0"/>
              <a:t>De </a:t>
            </a:r>
            <a:r>
              <a:rPr lang="en-US" dirty="0" err="1"/>
              <a:t>todas</a:t>
            </a:r>
            <a:r>
              <a:rPr lang="en-US" dirty="0"/>
              <a:t> </a:t>
            </a:r>
            <a:r>
              <a:rPr lang="en-US" dirty="0" err="1"/>
              <a:t>maneras</a:t>
            </a:r>
            <a:r>
              <a:rPr lang="en-US" dirty="0"/>
              <a:t>, el </a:t>
            </a:r>
            <a:r>
              <a:rPr lang="en-US" dirty="0" err="1"/>
              <a:t>desarrollo</a:t>
            </a:r>
            <a:r>
              <a:rPr lang="en-US" dirty="0"/>
              <a:t> de la </a:t>
            </a:r>
            <a:r>
              <a:rPr lang="en-US" dirty="0" err="1"/>
              <a:t>librería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rápido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12042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C60E11-FA6A-D74A-BE89-0B4E7B78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Bases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EA905-6D66-6848-89C6-AD06522A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 </a:t>
            </a:r>
            <a:r>
              <a:rPr lang="en-US" dirty="0" err="1"/>
              <a:t>conexión</a:t>
            </a:r>
            <a:r>
              <a:rPr lang="en-US" dirty="0"/>
              <a:t> a Bases de </a:t>
            </a:r>
            <a:r>
              <a:rPr lang="en-US" dirty="0" err="1"/>
              <a:t>Datos</a:t>
            </a:r>
            <a:r>
              <a:rPr lang="en-US" dirty="0"/>
              <a:t> se </a:t>
            </a:r>
            <a:r>
              <a:rPr lang="en-US" dirty="0" err="1"/>
              <a:t>hace</a:t>
            </a:r>
            <a:r>
              <a:rPr lang="en-US" dirty="0"/>
              <a:t> de la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manera</a:t>
            </a:r>
            <a:r>
              <a:rPr lang="en-US" dirty="0"/>
              <a:t> que se </a:t>
            </a:r>
            <a:r>
              <a:rPr lang="en-US" dirty="0" err="1"/>
              <a:t>hacen</a:t>
            </a:r>
            <a:r>
              <a:rPr lang="en-US" dirty="0"/>
              <a:t> </a:t>
            </a:r>
            <a:r>
              <a:rPr lang="en-US" dirty="0" err="1"/>
              <a:t>normalmente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python. </a:t>
            </a:r>
          </a:p>
          <a:p>
            <a:r>
              <a:rPr lang="en-US" dirty="0"/>
              <a:t>Por </a:t>
            </a:r>
            <a:r>
              <a:rPr lang="en-US" dirty="0" err="1"/>
              <a:t>seguridad</a:t>
            </a:r>
            <a:r>
              <a:rPr lang="en-US" dirty="0"/>
              <a:t> las Bases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suelen</a:t>
            </a:r>
            <a:r>
              <a:rPr lang="en-US" dirty="0"/>
              <a:t> </a:t>
            </a:r>
            <a:r>
              <a:rPr lang="en-US" dirty="0" err="1"/>
              <a:t>estar</a:t>
            </a:r>
            <a:r>
              <a:rPr lang="en-US" dirty="0"/>
              <a:t> </a:t>
            </a:r>
            <a:r>
              <a:rPr lang="en-US" dirty="0" err="1"/>
              <a:t>protegidas</a:t>
            </a:r>
            <a:r>
              <a:rPr lang="en-US" dirty="0"/>
              <a:t> y </a:t>
            </a:r>
            <a:r>
              <a:rPr lang="en-US" dirty="0" err="1"/>
              <a:t>aceptar</a:t>
            </a:r>
            <a:r>
              <a:rPr lang="en-US" dirty="0"/>
              <a:t> </a:t>
            </a:r>
            <a:r>
              <a:rPr lang="en-US" dirty="0" err="1"/>
              <a:t>conexiones</a:t>
            </a:r>
            <a:r>
              <a:rPr lang="en-US" dirty="0"/>
              <a:t> de IP </a:t>
            </a:r>
            <a:r>
              <a:rPr lang="en-US" dirty="0" err="1"/>
              <a:t>específicas</a:t>
            </a:r>
            <a:r>
              <a:rPr lang="en-US" dirty="0"/>
              <a:t>. </a:t>
            </a:r>
          </a:p>
          <a:p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streamlit.share.io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Agregar</a:t>
            </a:r>
            <a:r>
              <a:rPr lang="en-US" dirty="0"/>
              <a:t> las 6 IPs </a:t>
            </a:r>
            <a:r>
              <a:rPr lang="en-US" dirty="0" err="1"/>
              <a:t>estables</a:t>
            </a:r>
            <a:r>
              <a:rPr lang="en-US" dirty="0"/>
              <a:t> a whitelist: </a:t>
            </a:r>
            <a:r>
              <a:rPr lang="en-CL" b="1" dirty="0"/>
              <a:t>34.127.33.101, 35.230.127.150, 34.127.0.121, 35.230.58.211, 34.127.88.74, y 35.230.56.30</a:t>
            </a:r>
            <a:endParaRPr lang="en-US" dirty="0"/>
          </a:p>
          <a:p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provisión</a:t>
            </a:r>
            <a:r>
              <a:rPr lang="en-US" dirty="0"/>
              <a:t> </a:t>
            </a:r>
            <a:r>
              <a:rPr lang="en-US" dirty="0" err="1"/>
              <a:t>propia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Configuraciones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la </a:t>
            </a:r>
            <a:r>
              <a:rPr lang="en-US" dirty="0" err="1"/>
              <a:t>modalidad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8955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C60E11-FA6A-D74A-BE89-0B4E7B78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Bases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EA905-6D66-6848-89C6-AD06522A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Conviene</a:t>
            </a:r>
            <a:r>
              <a:rPr lang="en-US" dirty="0"/>
              <a:t> usar </a:t>
            </a:r>
            <a:r>
              <a:rPr lang="en-US" dirty="0" err="1"/>
              <a:t>st.secrets</a:t>
            </a:r>
            <a:r>
              <a:rPr lang="en-US" dirty="0"/>
              <a:t> para no </a:t>
            </a:r>
            <a:r>
              <a:rPr lang="en-US" dirty="0" err="1"/>
              <a:t>dejar</a:t>
            </a:r>
            <a:r>
              <a:rPr lang="en-US" dirty="0"/>
              <a:t> </a:t>
            </a:r>
            <a:r>
              <a:rPr lang="en-US" dirty="0" err="1"/>
              <a:t>contraseñas</a:t>
            </a:r>
            <a:r>
              <a:rPr lang="en-US" dirty="0"/>
              <a:t> </a:t>
            </a:r>
            <a:r>
              <a:rPr lang="en-US" dirty="0" err="1"/>
              <a:t>dando</a:t>
            </a:r>
            <a:r>
              <a:rPr lang="en-US" dirty="0"/>
              <a:t> </a:t>
            </a:r>
            <a:r>
              <a:rPr lang="en-US" dirty="0" err="1"/>
              <a:t>vueltas</a:t>
            </a:r>
            <a:endParaRPr lang="en-US" dirty="0"/>
          </a:p>
          <a:p>
            <a:r>
              <a:rPr lang="en-US" dirty="0" err="1"/>
              <a:t>Conviene</a:t>
            </a:r>
            <a:r>
              <a:rPr lang="en-US" dirty="0"/>
              <a:t> usar </a:t>
            </a:r>
            <a:r>
              <a:rPr lang="en-US" dirty="0" err="1"/>
              <a:t>st.cache</a:t>
            </a:r>
            <a:r>
              <a:rPr lang="en-US" dirty="0"/>
              <a:t> para </a:t>
            </a:r>
            <a:r>
              <a:rPr lang="en-US" dirty="0" err="1"/>
              <a:t>almacenar</a:t>
            </a:r>
            <a:r>
              <a:rPr lang="en-US" dirty="0"/>
              <a:t> la </a:t>
            </a:r>
            <a:r>
              <a:rPr lang="en-US" dirty="0" err="1"/>
              <a:t>conexión</a:t>
            </a:r>
            <a:r>
              <a:rPr lang="en-US" dirty="0"/>
              <a:t> o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extraídos</a:t>
            </a:r>
            <a:r>
              <a:rPr lang="en-US" dirty="0"/>
              <a:t>, y no </a:t>
            </a:r>
            <a:r>
              <a:rPr lang="en-US" dirty="0" err="1"/>
              <a:t>rejecutar</a:t>
            </a:r>
            <a:r>
              <a:rPr lang="en-US" dirty="0"/>
              <a:t> las </a:t>
            </a:r>
            <a:r>
              <a:rPr lang="en-US" dirty="0" err="1"/>
              <a:t>operaciones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9332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C60E11-FA6A-D74A-BE89-0B4E7B78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EA905-6D66-6848-89C6-AD06522A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HuggingFace</a:t>
            </a:r>
            <a:endParaRPr lang="en-US" dirty="0"/>
          </a:p>
          <a:p>
            <a:r>
              <a:rPr lang="en-US" dirty="0"/>
              <a:t>Heroku: </a:t>
            </a:r>
            <a:r>
              <a:rPr lang="en-US" dirty="0" err="1"/>
              <a:t>casi</a:t>
            </a:r>
            <a:r>
              <a:rPr lang="en-US" dirty="0"/>
              <a:t> tan simple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streamlit.share.io</a:t>
            </a:r>
            <a:endParaRPr lang="en-US" dirty="0"/>
          </a:p>
          <a:p>
            <a:r>
              <a:rPr lang="en-US" dirty="0"/>
              <a:t>Azure Microsoft</a:t>
            </a:r>
          </a:p>
          <a:p>
            <a:r>
              <a:rPr lang="en-US" dirty="0"/>
              <a:t>Amazon Web Services AWS</a:t>
            </a:r>
          </a:p>
          <a:p>
            <a:r>
              <a:rPr lang="en-US" dirty="0"/>
              <a:t>GCP – Google Cloud Platform</a:t>
            </a:r>
          </a:p>
          <a:p>
            <a:r>
              <a:rPr lang="en-US" dirty="0"/>
              <a:t>Digital Ocean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59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A8153B-F8D0-6F4A-83FD-D81620182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24" y="4688281"/>
            <a:ext cx="4064000" cy="1625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233CB8-6F43-5548-B8D2-F3CF8450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162" y="3992180"/>
            <a:ext cx="724483" cy="39846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B4E10F2-303B-8942-909E-2AFBEF32DB3F}"/>
              </a:ext>
            </a:extLst>
          </p:cNvPr>
          <p:cNvSpPr/>
          <p:nvPr/>
        </p:nvSpPr>
        <p:spPr>
          <a:xfrm>
            <a:off x="3733101" y="5108895"/>
            <a:ext cx="142613" cy="1426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F86DFD-C28B-3E45-8A80-C783920469F8}"/>
              </a:ext>
            </a:extLst>
          </p:cNvPr>
          <p:cNvSpPr/>
          <p:nvPr/>
        </p:nvSpPr>
        <p:spPr>
          <a:xfrm>
            <a:off x="3961002" y="4790115"/>
            <a:ext cx="216716" cy="15939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F51418-F6D9-1B4A-B79A-BAA43A9FDC30}"/>
              </a:ext>
            </a:extLst>
          </p:cNvPr>
          <p:cNvSpPr/>
          <p:nvPr/>
        </p:nvSpPr>
        <p:spPr>
          <a:xfrm>
            <a:off x="3970789" y="3801611"/>
            <a:ext cx="1364609" cy="820723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50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C60E11-FA6A-D74A-BE89-0B4E7B78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Autenticación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EA905-6D66-6848-89C6-AD06522A6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streamlit.share.io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Apps </a:t>
            </a:r>
            <a:r>
              <a:rPr lang="en-US" dirty="0" err="1"/>
              <a:t>públicas</a:t>
            </a:r>
            <a:r>
              <a:rPr lang="en-US" dirty="0"/>
              <a:t>: disponible para </a:t>
            </a:r>
            <a:r>
              <a:rPr lang="en-US" dirty="0" err="1"/>
              <a:t>cualquiera</a:t>
            </a:r>
            <a:r>
              <a:rPr lang="en-US" dirty="0"/>
              <a:t> con la </a:t>
            </a:r>
            <a:r>
              <a:rPr lang="en-US" dirty="0" err="1"/>
              <a:t>url</a:t>
            </a:r>
            <a:endParaRPr lang="en-US" dirty="0"/>
          </a:p>
          <a:p>
            <a:pPr lvl="1"/>
            <a:r>
              <a:rPr lang="en-US" dirty="0"/>
              <a:t>Apps </a:t>
            </a:r>
            <a:r>
              <a:rPr lang="en-US" dirty="0" err="1"/>
              <a:t>privadas</a:t>
            </a:r>
            <a:r>
              <a:rPr lang="en-US" dirty="0"/>
              <a:t>: </a:t>
            </a:r>
            <a:r>
              <a:rPr lang="en-US" dirty="0" err="1"/>
              <a:t>requiere</a:t>
            </a:r>
            <a:r>
              <a:rPr lang="en-US" dirty="0"/>
              <a:t> que los </a:t>
            </a:r>
            <a:r>
              <a:rPr lang="en-US" dirty="0" err="1"/>
              <a:t>usuarios</a:t>
            </a:r>
            <a:r>
              <a:rPr lang="en-US" dirty="0"/>
              <a:t> </a:t>
            </a:r>
            <a:r>
              <a:rPr lang="en-US" dirty="0" err="1"/>
              <a:t>creen</a:t>
            </a:r>
            <a:r>
              <a:rPr lang="en-US" dirty="0"/>
              <a:t> una 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streamlit.share.io</a:t>
            </a:r>
            <a:r>
              <a:rPr lang="en-US" dirty="0"/>
              <a:t>, y </a:t>
            </a:r>
            <a:r>
              <a:rPr lang="en-US" dirty="0" err="1"/>
              <a:t>estén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correos</a:t>
            </a:r>
            <a:r>
              <a:rPr lang="en-US" dirty="0"/>
              <a:t> o @</a:t>
            </a:r>
            <a:r>
              <a:rPr lang="en-US" dirty="0" err="1"/>
              <a:t>dominios</a:t>
            </a:r>
            <a:r>
              <a:rPr lang="en-US" dirty="0"/>
              <a:t> </a:t>
            </a:r>
            <a:r>
              <a:rPr lang="en-US" dirty="0" err="1"/>
              <a:t>permitidos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Apps </a:t>
            </a:r>
            <a:r>
              <a:rPr lang="en-US" dirty="0" err="1"/>
              <a:t>públicas</a:t>
            </a:r>
            <a:r>
              <a:rPr lang="en-US" dirty="0"/>
              <a:t> con </a:t>
            </a:r>
            <a:r>
              <a:rPr lang="en-US" dirty="0" err="1"/>
              <a:t>autenticación</a:t>
            </a:r>
            <a:r>
              <a:rPr lang="en-US" dirty="0"/>
              <a:t>: es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separar</a:t>
            </a:r>
            <a:r>
              <a:rPr lang="en-US" dirty="0"/>
              <a:t> la app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página</a:t>
            </a:r>
            <a:r>
              <a:rPr lang="en-US" dirty="0"/>
              <a:t> de login y </a:t>
            </a:r>
            <a:r>
              <a:rPr lang="en-US" dirty="0" err="1"/>
              <a:t>otra</a:t>
            </a:r>
            <a:r>
              <a:rPr lang="en-US" dirty="0"/>
              <a:t> de </a:t>
            </a:r>
            <a:r>
              <a:rPr lang="en-US" dirty="0" err="1"/>
              <a:t>contenido</a:t>
            </a:r>
            <a:r>
              <a:rPr lang="en-US" dirty="0"/>
              <a:t>. </a:t>
            </a:r>
          </a:p>
          <a:p>
            <a:pPr lvl="2"/>
            <a:r>
              <a:rPr lang="en-US" dirty="0">
                <a:hlinkClick r:id="rId2"/>
              </a:rPr>
              <a:t>httpx-oauth</a:t>
            </a:r>
            <a:r>
              <a:rPr lang="en-US" dirty="0"/>
              <a:t> Google </a:t>
            </a:r>
          </a:p>
          <a:p>
            <a:pPr lvl="2"/>
            <a:r>
              <a:rPr lang="en-US" dirty="0" err="1"/>
              <a:t>streamlit</a:t>
            </a:r>
            <a:r>
              <a:rPr lang="en-US" dirty="0"/>
              <a:t>-azure-ad-login </a:t>
            </a:r>
          </a:p>
        </p:txBody>
      </p:sp>
    </p:spTree>
    <p:extLst>
      <p:ext uri="{BB962C8B-B14F-4D97-AF65-F5344CB8AC3E}">
        <p14:creationId xmlns:p14="http://schemas.microsoft.com/office/powerpoint/2010/main" val="1287810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0FC49-0C6F-C846-8B13-4F45128C0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streamlit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7247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01FD1B-7036-D74A-A13B-1EDA57C2A771}"/>
              </a:ext>
            </a:extLst>
          </p:cNvPr>
          <p:cNvSpPr/>
          <p:nvPr/>
        </p:nvSpPr>
        <p:spPr>
          <a:xfrm>
            <a:off x="4463208" y="2181056"/>
            <a:ext cx="2508915" cy="2495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4189C1-12B3-8141-901E-EF31E23B8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39"/>
          <a:stretch/>
        </p:blipFill>
        <p:spPr>
          <a:xfrm>
            <a:off x="5418223" y="3129820"/>
            <a:ext cx="598883" cy="5983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44929D-A773-BE4B-A6A7-8B4FB5E740F7}"/>
              </a:ext>
            </a:extLst>
          </p:cNvPr>
          <p:cNvSpPr txBox="1"/>
          <p:nvPr/>
        </p:nvSpPr>
        <p:spPr>
          <a:xfrm>
            <a:off x="4463208" y="4399943"/>
            <a:ext cx="2508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script.py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1402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01FD1B-7036-D74A-A13B-1EDA57C2A771}"/>
              </a:ext>
            </a:extLst>
          </p:cNvPr>
          <p:cNvSpPr/>
          <p:nvPr/>
        </p:nvSpPr>
        <p:spPr>
          <a:xfrm>
            <a:off x="4463208" y="2181056"/>
            <a:ext cx="2508915" cy="2495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4189C1-12B3-8141-901E-EF31E23B8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39"/>
          <a:stretch/>
        </p:blipFill>
        <p:spPr>
          <a:xfrm>
            <a:off x="5418223" y="3129820"/>
            <a:ext cx="598883" cy="5983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444929D-A773-BE4B-A6A7-8B4FB5E740F7}"/>
              </a:ext>
            </a:extLst>
          </p:cNvPr>
          <p:cNvSpPr txBox="1"/>
          <p:nvPr/>
        </p:nvSpPr>
        <p:spPr>
          <a:xfrm>
            <a:off x="4463208" y="4399943"/>
            <a:ext cx="2508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script.py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PT Mono" panose="02060509020205020204" pitchFamily="49" charset="77"/>
            </a:endParaRPr>
          </a:p>
        </p:txBody>
      </p:sp>
      <p:pic>
        <p:nvPicPr>
          <p:cNvPr id="23" name="Graphic 22" descr="Woman with cane with solid fill">
            <a:extLst>
              <a:ext uri="{FF2B5EF4-FFF2-40B4-BE49-F238E27FC236}">
                <a16:creationId xmlns:a16="http://schemas.microsoft.com/office/drawing/2014/main" id="{6012C63D-DBF1-514D-A8F8-88ACC275C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6711" y="2774243"/>
            <a:ext cx="654756" cy="654756"/>
          </a:xfrm>
          <a:prstGeom prst="rect">
            <a:avLst/>
          </a:prstGeom>
        </p:spPr>
      </p:pic>
      <p:pic>
        <p:nvPicPr>
          <p:cNvPr id="25" name="Graphic 24" descr="Man with cane with solid fill">
            <a:extLst>
              <a:ext uri="{FF2B5EF4-FFF2-40B4-BE49-F238E27FC236}">
                <a16:creationId xmlns:a16="http://schemas.microsoft.com/office/drawing/2014/main" id="{812AC946-D384-6047-BCAA-54797ADC59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711" y="3428999"/>
            <a:ext cx="654756" cy="6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16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01FD1B-7036-D74A-A13B-1EDA57C2A771}"/>
              </a:ext>
            </a:extLst>
          </p:cNvPr>
          <p:cNvSpPr/>
          <p:nvPr/>
        </p:nvSpPr>
        <p:spPr>
          <a:xfrm>
            <a:off x="4463208" y="2181056"/>
            <a:ext cx="2508915" cy="2495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4189C1-12B3-8141-901E-EF31E23B8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39"/>
          <a:stretch/>
        </p:blipFill>
        <p:spPr>
          <a:xfrm>
            <a:off x="5418223" y="3129820"/>
            <a:ext cx="598883" cy="5983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E83774-7D24-5F41-B9A6-3014ACE6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740" y="3349486"/>
            <a:ext cx="598884" cy="3293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AD8E68-353E-AC4B-88C1-BBE5B8DEC86E}"/>
              </a:ext>
            </a:extLst>
          </p:cNvPr>
          <p:cNvSpPr/>
          <p:nvPr/>
        </p:nvSpPr>
        <p:spPr>
          <a:xfrm>
            <a:off x="3498182" y="2008175"/>
            <a:ext cx="3645002" cy="28416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CA7DD-D292-5747-B925-881969597F07}"/>
              </a:ext>
            </a:extLst>
          </p:cNvPr>
          <p:cNvSpPr txBox="1"/>
          <p:nvPr/>
        </p:nvSpPr>
        <p:spPr>
          <a:xfrm>
            <a:off x="4463208" y="4399943"/>
            <a:ext cx="2508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script.py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PT Mono" panose="02060509020205020204" pitchFamily="49" charset="77"/>
            </a:endParaRPr>
          </a:p>
        </p:txBody>
      </p:sp>
      <p:pic>
        <p:nvPicPr>
          <p:cNvPr id="7" name="Graphic 6" descr="Woman with cane with solid fill">
            <a:extLst>
              <a:ext uri="{FF2B5EF4-FFF2-40B4-BE49-F238E27FC236}">
                <a16:creationId xmlns:a16="http://schemas.microsoft.com/office/drawing/2014/main" id="{8E03F2B4-444F-8248-88FD-8E5C6CDF65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6711" y="2774243"/>
            <a:ext cx="654756" cy="654756"/>
          </a:xfrm>
          <a:prstGeom prst="rect">
            <a:avLst/>
          </a:prstGeom>
        </p:spPr>
      </p:pic>
      <p:pic>
        <p:nvPicPr>
          <p:cNvPr id="8" name="Graphic 7" descr="Man with cane with solid fill">
            <a:extLst>
              <a:ext uri="{FF2B5EF4-FFF2-40B4-BE49-F238E27FC236}">
                <a16:creationId xmlns:a16="http://schemas.microsoft.com/office/drawing/2014/main" id="{5FE0D730-7CE2-7141-B9BE-674E6F916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711" y="3428999"/>
            <a:ext cx="654756" cy="6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5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01FD1B-7036-D74A-A13B-1EDA57C2A771}"/>
              </a:ext>
            </a:extLst>
          </p:cNvPr>
          <p:cNvSpPr/>
          <p:nvPr/>
        </p:nvSpPr>
        <p:spPr>
          <a:xfrm>
            <a:off x="4463208" y="2181056"/>
            <a:ext cx="2508915" cy="2495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4189C1-12B3-8141-901E-EF31E23B8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39"/>
          <a:stretch/>
        </p:blipFill>
        <p:spPr>
          <a:xfrm>
            <a:off x="5418223" y="3129820"/>
            <a:ext cx="598883" cy="5983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E83774-7D24-5F41-B9A6-3014ACE6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740" y="3349486"/>
            <a:ext cx="598884" cy="3293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AD8E68-353E-AC4B-88C1-BBE5B8DEC86E}"/>
              </a:ext>
            </a:extLst>
          </p:cNvPr>
          <p:cNvSpPr/>
          <p:nvPr/>
        </p:nvSpPr>
        <p:spPr>
          <a:xfrm>
            <a:off x="3498182" y="2008175"/>
            <a:ext cx="3645002" cy="28416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CA7DD-D292-5747-B925-881969597F07}"/>
              </a:ext>
            </a:extLst>
          </p:cNvPr>
          <p:cNvSpPr txBox="1"/>
          <p:nvPr/>
        </p:nvSpPr>
        <p:spPr>
          <a:xfrm>
            <a:off x="4463208" y="4399943"/>
            <a:ext cx="2508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script.py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PT Mono" panose="02060509020205020204" pitchFamily="49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67CE0D-139B-844E-9272-C64CAF18BE7A}"/>
              </a:ext>
            </a:extLst>
          </p:cNvPr>
          <p:cNvGrpSpPr/>
          <p:nvPr/>
        </p:nvGrpSpPr>
        <p:grpSpPr>
          <a:xfrm>
            <a:off x="2543165" y="2971799"/>
            <a:ext cx="914400" cy="914400"/>
            <a:chOff x="8709378" y="2630823"/>
            <a:chExt cx="914400" cy="914400"/>
          </a:xfrm>
        </p:grpSpPr>
        <p:pic>
          <p:nvPicPr>
            <p:cNvPr id="4" name="Graphic 3" descr="Cloud outline">
              <a:extLst>
                <a:ext uri="{FF2B5EF4-FFF2-40B4-BE49-F238E27FC236}">
                  <a16:creationId xmlns:a16="http://schemas.microsoft.com/office/drawing/2014/main" id="{A45852A5-6BD1-8942-890A-98FFEAEDC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09378" y="2630823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0F53827-9369-1746-A279-BE6C03966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0209" y="3021817"/>
              <a:ext cx="392737" cy="216005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AFBA3-8303-C642-83AF-2D6EA230F2AA}"/>
              </a:ext>
            </a:extLst>
          </p:cNvPr>
          <p:cNvSpPr/>
          <p:nvPr/>
        </p:nvSpPr>
        <p:spPr>
          <a:xfrm>
            <a:off x="2524581" y="1835292"/>
            <a:ext cx="4801907" cy="316568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Woman with cane with solid fill">
            <a:extLst>
              <a:ext uri="{FF2B5EF4-FFF2-40B4-BE49-F238E27FC236}">
                <a16:creationId xmlns:a16="http://schemas.microsoft.com/office/drawing/2014/main" id="{F32B5372-0FFF-3F4F-BF0C-24EF1BB433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711" y="2774243"/>
            <a:ext cx="654756" cy="654756"/>
          </a:xfrm>
          <a:prstGeom prst="rect">
            <a:avLst/>
          </a:prstGeom>
        </p:spPr>
      </p:pic>
      <p:pic>
        <p:nvPicPr>
          <p:cNvPr id="15" name="Graphic 14" descr="Man with cane with solid fill">
            <a:extLst>
              <a:ext uri="{FF2B5EF4-FFF2-40B4-BE49-F238E27FC236}">
                <a16:creationId xmlns:a16="http://schemas.microsoft.com/office/drawing/2014/main" id="{9EA7E1EC-2A05-604F-848A-6BCA560AE8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711" y="3428999"/>
            <a:ext cx="654756" cy="65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30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01FD1B-7036-D74A-A13B-1EDA57C2A771}"/>
              </a:ext>
            </a:extLst>
          </p:cNvPr>
          <p:cNvSpPr/>
          <p:nvPr/>
        </p:nvSpPr>
        <p:spPr>
          <a:xfrm>
            <a:off x="4463208" y="2181056"/>
            <a:ext cx="2508915" cy="2495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4189C1-12B3-8141-901E-EF31E23B8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39"/>
          <a:stretch/>
        </p:blipFill>
        <p:spPr>
          <a:xfrm>
            <a:off x="5418223" y="3129820"/>
            <a:ext cx="598883" cy="59835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3E83774-7D24-5F41-B9A6-3014ACE6C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740" y="3349486"/>
            <a:ext cx="598884" cy="32938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EAD8E68-353E-AC4B-88C1-BBE5B8DEC86E}"/>
              </a:ext>
            </a:extLst>
          </p:cNvPr>
          <p:cNvSpPr/>
          <p:nvPr/>
        </p:nvSpPr>
        <p:spPr>
          <a:xfrm>
            <a:off x="3498182" y="2008175"/>
            <a:ext cx="3645002" cy="2841650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CA7DD-D292-5747-B925-881969597F07}"/>
              </a:ext>
            </a:extLst>
          </p:cNvPr>
          <p:cNvSpPr txBox="1"/>
          <p:nvPr/>
        </p:nvSpPr>
        <p:spPr>
          <a:xfrm>
            <a:off x="4463208" y="4399943"/>
            <a:ext cx="2508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script.py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PT Mono" panose="02060509020205020204" pitchFamily="49" charset="77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67CE0D-139B-844E-9272-C64CAF18BE7A}"/>
              </a:ext>
            </a:extLst>
          </p:cNvPr>
          <p:cNvGrpSpPr/>
          <p:nvPr/>
        </p:nvGrpSpPr>
        <p:grpSpPr>
          <a:xfrm>
            <a:off x="2543165" y="2971799"/>
            <a:ext cx="914400" cy="914400"/>
            <a:chOff x="8709378" y="2630823"/>
            <a:chExt cx="914400" cy="914400"/>
          </a:xfrm>
        </p:grpSpPr>
        <p:pic>
          <p:nvPicPr>
            <p:cNvPr id="4" name="Graphic 3" descr="Cloud outline">
              <a:extLst>
                <a:ext uri="{FF2B5EF4-FFF2-40B4-BE49-F238E27FC236}">
                  <a16:creationId xmlns:a16="http://schemas.microsoft.com/office/drawing/2014/main" id="{A45852A5-6BD1-8942-890A-98FFEAEDC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09378" y="2630823"/>
              <a:ext cx="914400" cy="9144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0F53827-9369-1746-A279-BE6C03966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0209" y="3021817"/>
              <a:ext cx="392737" cy="216005"/>
            </a:xfrm>
            <a:prstGeom prst="rect">
              <a:avLst/>
            </a:prstGeom>
          </p:spPr>
        </p:pic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254AFBA3-8303-C642-83AF-2D6EA230F2AA}"/>
              </a:ext>
            </a:extLst>
          </p:cNvPr>
          <p:cNvSpPr/>
          <p:nvPr/>
        </p:nvSpPr>
        <p:spPr>
          <a:xfrm>
            <a:off x="2524581" y="1835292"/>
            <a:ext cx="4801907" cy="3165686"/>
          </a:xfrm>
          <a:prstGeom prst="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Woman with cane with solid fill">
            <a:extLst>
              <a:ext uri="{FF2B5EF4-FFF2-40B4-BE49-F238E27FC236}">
                <a16:creationId xmlns:a16="http://schemas.microsoft.com/office/drawing/2014/main" id="{F32B5372-0FFF-3F4F-BF0C-24EF1BB433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711" y="2774243"/>
            <a:ext cx="654756" cy="654756"/>
          </a:xfrm>
          <a:prstGeom prst="rect">
            <a:avLst/>
          </a:prstGeom>
        </p:spPr>
      </p:pic>
      <p:pic>
        <p:nvPicPr>
          <p:cNvPr id="15" name="Graphic 14" descr="Man with cane with solid fill">
            <a:extLst>
              <a:ext uri="{FF2B5EF4-FFF2-40B4-BE49-F238E27FC236}">
                <a16:creationId xmlns:a16="http://schemas.microsoft.com/office/drawing/2014/main" id="{9EA7E1EC-2A05-604F-848A-6BCA560AE8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711" y="3428999"/>
            <a:ext cx="654756" cy="65475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7D842F2-5299-294E-9791-F6B02A88A06A}"/>
              </a:ext>
            </a:extLst>
          </p:cNvPr>
          <p:cNvGrpSpPr/>
          <p:nvPr/>
        </p:nvGrpSpPr>
        <p:grpSpPr>
          <a:xfrm>
            <a:off x="1891207" y="5508885"/>
            <a:ext cx="914400" cy="914400"/>
            <a:chOff x="8709378" y="2630823"/>
            <a:chExt cx="914400" cy="914400"/>
          </a:xfrm>
        </p:grpSpPr>
        <p:pic>
          <p:nvPicPr>
            <p:cNvPr id="17" name="Graphic 16" descr="Cloud outline">
              <a:extLst>
                <a:ext uri="{FF2B5EF4-FFF2-40B4-BE49-F238E27FC236}">
                  <a16:creationId xmlns:a16="http://schemas.microsoft.com/office/drawing/2014/main" id="{730EA954-B0F9-C447-A03F-AA9D30DF6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09378" y="2630823"/>
              <a:ext cx="914400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A31DD5-5D4B-874E-AB83-C32FB37D3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70209" y="3021817"/>
              <a:ext cx="392737" cy="216005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0885813-B73C-3842-85EB-677B0608D4CD}"/>
              </a:ext>
            </a:extLst>
          </p:cNvPr>
          <p:cNvSpPr txBox="1"/>
          <p:nvPr/>
        </p:nvSpPr>
        <p:spPr>
          <a:xfrm>
            <a:off x="1093948" y="6214654"/>
            <a:ext cx="2508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streamlit.share.io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PT Mono" panose="02060509020205020204" pitchFamily="49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33F3D9-0413-1B4F-B7FF-ABD47CBCA7C4}"/>
              </a:ext>
            </a:extLst>
          </p:cNvPr>
          <p:cNvSpPr txBox="1"/>
          <p:nvPr/>
        </p:nvSpPr>
        <p:spPr>
          <a:xfrm>
            <a:off x="3357371" y="5729774"/>
            <a:ext cx="6170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Despliegue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automágico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 con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integración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 continua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desde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github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Posibilidad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personalizar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subdominio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 (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myapp.streamlitapp.com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requirements.txt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 para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librerías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requeridas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76802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01FD1B-7036-D74A-A13B-1EDA57C2A771}"/>
              </a:ext>
            </a:extLst>
          </p:cNvPr>
          <p:cNvSpPr/>
          <p:nvPr/>
        </p:nvSpPr>
        <p:spPr>
          <a:xfrm>
            <a:off x="2679675" y="2181056"/>
            <a:ext cx="2508915" cy="2495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4189C1-12B3-8141-901E-EF31E23B8D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39"/>
          <a:stretch/>
        </p:blipFill>
        <p:spPr>
          <a:xfrm>
            <a:off x="3634690" y="3129820"/>
            <a:ext cx="598883" cy="5983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30D471-BA32-E947-BA69-A98528B8FB73}"/>
              </a:ext>
            </a:extLst>
          </p:cNvPr>
          <p:cNvSpPr/>
          <p:nvPr/>
        </p:nvSpPr>
        <p:spPr>
          <a:xfrm>
            <a:off x="5370075" y="2181056"/>
            <a:ext cx="2508915" cy="2495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771B05-B932-914B-8AF6-14C992373A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39"/>
          <a:stretch/>
        </p:blipFill>
        <p:spPr>
          <a:xfrm>
            <a:off x="6325090" y="3129820"/>
            <a:ext cx="598883" cy="5983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0972A8-C275-A44B-B191-5A2B7E5075B1}"/>
              </a:ext>
            </a:extLst>
          </p:cNvPr>
          <p:cNvSpPr/>
          <p:nvPr/>
        </p:nvSpPr>
        <p:spPr>
          <a:xfrm>
            <a:off x="8060475" y="2181056"/>
            <a:ext cx="2508915" cy="24958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06D1EB-EC89-D24A-9EEC-0CAD6DE0A1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39"/>
          <a:stretch/>
        </p:blipFill>
        <p:spPr>
          <a:xfrm>
            <a:off x="9015490" y="3129820"/>
            <a:ext cx="598883" cy="5983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DC2B78-025C-F34B-A45E-FA358BD1F21A}"/>
              </a:ext>
            </a:extLst>
          </p:cNvPr>
          <p:cNvSpPr txBox="1"/>
          <p:nvPr/>
        </p:nvSpPr>
        <p:spPr>
          <a:xfrm>
            <a:off x="2679673" y="4399943"/>
            <a:ext cx="2508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script_1.py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08AE98-8EC5-0543-989F-5F53FA199312}"/>
              </a:ext>
            </a:extLst>
          </p:cNvPr>
          <p:cNvSpPr txBox="1"/>
          <p:nvPr/>
        </p:nvSpPr>
        <p:spPr>
          <a:xfrm>
            <a:off x="5370073" y="4399942"/>
            <a:ext cx="2508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script_2.py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9F5E2B-9201-5143-9B34-6CAE3861DD08}"/>
              </a:ext>
            </a:extLst>
          </p:cNvPr>
          <p:cNvSpPr txBox="1"/>
          <p:nvPr/>
        </p:nvSpPr>
        <p:spPr>
          <a:xfrm>
            <a:off x="8060471" y="4399942"/>
            <a:ext cx="2508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script_3.py</a:t>
            </a:r>
          </a:p>
        </p:txBody>
      </p:sp>
    </p:spTree>
    <p:extLst>
      <p:ext uri="{BB962C8B-B14F-4D97-AF65-F5344CB8AC3E}">
        <p14:creationId xmlns:p14="http://schemas.microsoft.com/office/powerpoint/2010/main" val="569173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379</Words>
  <Application>Microsoft Macintosh PowerPoint</Application>
  <PresentationFormat>Widescreen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PT Mono</vt:lpstr>
      <vt:lpstr>Office Theme</vt:lpstr>
      <vt:lpstr>Streamlit en la industria</vt:lpstr>
      <vt:lpstr>PowerPoint Presentation</vt:lpstr>
      <vt:lpstr>¿Qué es streamlit?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Ejemplos simples</vt:lpstr>
      <vt:lpstr>Ejemplos uplanner</vt:lpstr>
      <vt:lpstr>¿Que cosas adicionales se necesitan en la industria?</vt:lpstr>
      <vt:lpstr>Otros repositorios</vt:lpstr>
      <vt:lpstr>Otros repositorios</vt:lpstr>
      <vt:lpstr>Bases de Datos</vt:lpstr>
      <vt:lpstr>Bases de Datos</vt:lpstr>
      <vt:lpstr>Deployment</vt:lpstr>
      <vt:lpstr>Autenticación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Streamlit en la industria</dc:title>
  <dc:creator>Sebastian Flores</dc:creator>
  <cp:lastModifiedBy>Sebastian Flores</cp:lastModifiedBy>
  <cp:revision>81</cp:revision>
  <dcterms:created xsi:type="dcterms:W3CDTF">2022-08-25T01:24:58Z</dcterms:created>
  <dcterms:modified xsi:type="dcterms:W3CDTF">2022-08-25T17:21:51Z</dcterms:modified>
</cp:coreProperties>
</file>