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66" r:id="rId4"/>
    <p:sldId id="259" r:id="rId5"/>
    <p:sldId id="269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65" r:id="rId14"/>
  </p:sldIdLst>
  <p:sldSz cx="9144000" cy="6858000" type="screen4x3"/>
  <p:notesSz cx="6797675" cy="987425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00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tos, imagen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A7B0F37-B099-B742-8DFA-B6D49ADEC9BD}" type="datetimeFigureOut">
              <a:rPr lang="es-ES" smtClean="0"/>
              <a:pPr/>
              <a:t>08/02/16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826C52E-9802-D346-AB6F-8950B08BCCD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s-ES" dirty="0" smtClean="0"/>
              <a:t>ECONOMETRICS III: </a:t>
            </a:r>
            <a:r>
              <a:rPr lang="en-GB" dirty="0" smtClean="0"/>
              <a:t>Seminar II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4585" y="3264941"/>
            <a:ext cx="7933615" cy="2340187"/>
          </a:xfrm>
        </p:spPr>
        <p:txBody>
          <a:bodyPr>
            <a:normAutofit/>
          </a:bodyPr>
          <a:lstStyle/>
          <a:p>
            <a:r>
              <a:rPr lang="en-GB" sz="3200" b="1" i="1" dirty="0" smtClean="0">
                <a:solidFill>
                  <a:schemeClr val="tx1"/>
                </a:solidFill>
              </a:rPr>
              <a:t>Paper: Comparison and contrast of push and pull motivational effects on trip behaviour:  An application of a multinomial logistic regression model. Lee </a:t>
            </a:r>
            <a:r>
              <a:rPr lang="en-GB" sz="3200" b="1" i="1" smtClean="0">
                <a:solidFill>
                  <a:schemeClr val="tx1"/>
                </a:solidFill>
              </a:rPr>
              <a:t>et al (</a:t>
            </a:r>
            <a:r>
              <a:rPr lang="en-GB" sz="3200" b="1" i="1" dirty="0" smtClean="0">
                <a:solidFill>
                  <a:schemeClr val="tx1"/>
                </a:solidFill>
              </a:rPr>
              <a:t>2002)</a:t>
            </a:r>
            <a:endParaRPr lang="en-GB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Results. 1) Descriptive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68794" y="253396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59797"/>
            <a:ext cx="7345363" cy="4205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lvl="1" algn="just"/>
            <a:endParaRPr lang="en-GB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0" y="1701034"/>
            <a:ext cx="8361565" cy="49556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19291" y="2891757"/>
            <a:ext cx="827793" cy="18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100725" y="3674232"/>
            <a:ext cx="476265" cy="35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180102" y="4150522"/>
            <a:ext cx="396888" cy="396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919291" y="3073200"/>
            <a:ext cx="827793" cy="15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92387" y="5397946"/>
            <a:ext cx="771095" cy="26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892387" y="3413408"/>
            <a:ext cx="738635" cy="11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7876157" y="3078178"/>
            <a:ext cx="738635" cy="11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1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Results. 2) </a:t>
            </a:r>
            <a:r>
              <a:rPr lang="en-GB" dirty="0" err="1" smtClean="0">
                <a:solidFill>
                  <a:srgbClr val="000000"/>
                </a:solidFill>
              </a:rPr>
              <a:t>Multinomlog</a:t>
            </a:r>
            <a:r>
              <a:rPr lang="en-GB" dirty="0" smtClean="0">
                <a:solidFill>
                  <a:srgbClr val="000000"/>
                </a:solidFill>
              </a:rPr>
              <a:t>. Destination choice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348471" y="185979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59797"/>
            <a:ext cx="7345363" cy="4205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lvl="1" algn="just"/>
            <a:endParaRPr lang="en-GB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6" y="1672743"/>
            <a:ext cx="8856256" cy="505200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268707" y="1360827"/>
            <a:ext cx="158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err="1" smtClean="0">
                <a:solidFill>
                  <a:srgbClr val="FF0000"/>
                </a:solidFill>
              </a:rPr>
              <a:t>Pull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factors</a:t>
            </a:r>
            <a:r>
              <a:rPr lang="es-ES" sz="1400" dirty="0" smtClean="0">
                <a:solidFill>
                  <a:srgbClr val="FF0000"/>
                </a:solidFill>
              </a:rPr>
              <a:t> more </a:t>
            </a:r>
            <a:r>
              <a:rPr lang="es-ES" sz="1400" dirty="0" err="1" smtClean="0">
                <a:solidFill>
                  <a:srgbClr val="FF0000"/>
                </a:solidFill>
              </a:rPr>
              <a:t>than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Push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factors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789551" y="3334026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2789551" y="4008076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2789551" y="4541067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756293" y="2930755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4756293" y="3871994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4756293" y="4008076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4756293" y="4541067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7006525" y="4131432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7006525" y="4267514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789551" y="4144158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2789551" y="4280240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2789551" y="4404985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2789551" y="4818209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2789551" y="5076261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4756293" y="4131432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4756293" y="4283831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4756293" y="4423504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722274" y="4816822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4756293" y="3214261"/>
            <a:ext cx="1519511" cy="13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006525" y="2953435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7006525" y="3862857"/>
            <a:ext cx="1519511" cy="1360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7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13" y="-209450"/>
            <a:ext cx="7345362" cy="1339850"/>
          </a:xfrm>
        </p:spPr>
        <p:txBody>
          <a:bodyPr>
            <a:normAutofit/>
          </a:bodyPr>
          <a:lstStyle/>
          <a:p>
            <a:r>
              <a:rPr lang="en-GB" sz="3000" dirty="0" smtClean="0">
                <a:solidFill>
                  <a:srgbClr val="000000"/>
                </a:solidFill>
              </a:rPr>
              <a:t>Results. 3) Vacation activity Pursuit</a:t>
            </a:r>
            <a:endParaRPr lang="en-GB" sz="3000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348471" y="185979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59797"/>
            <a:ext cx="7345363" cy="4205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lvl="1" algn="just"/>
            <a:endParaRPr lang="en-GB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1" y="657733"/>
            <a:ext cx="8462427" cy="603016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84381" y="2063921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84381" y="2488487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84381" y="2896734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3084381" y="3180240"/>
            <a:ext cx="1485493" cy="40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3084381" y="3865631"/>
            <a:ext cx="1485493" cy="40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5062462" y="2211344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5062462" y="2896734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5062462" y="3180241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5062462" y="3583511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5062462" y="3865631"/>
            <a:ext cx="1485493" cy="40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7040543" y="2063921"/>
            <a:ext cx="1656959" cy="980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7129299" y="3457384"/>
            <a:ext cx="1485493" cy="14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7040543" y="3875586"/>
            <a:ext cx="1485493" cy="40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94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Conclusions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68794" y="253396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698106"/>
            <a:ext cx="7345363" cy="4367415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Pull factors based on destination attributes exerted more influence on destination choice than psychological/social push factors.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Different pull factors motivated travellers to select different destinations. 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Motivational factors (push + pull) are the more significant determinants than trip length, budget and socio-demographic characteristics. 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A typology of vacation activity patterns based on need-satisfying property of motivation may exist.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1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97" y="244158"/>
            <a:ext cx="8545214" cy="1339850"/>
          </a:xfrm>
        </p:spPr>
        <p:txBody>
          <a:bodyPr>
            <a:normAutofit/>
          </a:bodyPr>
          <a:lstStyle/>
          <a:p>
            <a:r>
              <a:rPr lang="en-GB" dirty="0" smtClean="0"/>
              <a:t>Topic of the paper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i="1" dirty="0" smtClean="0"/>
              <a:t>Objective: investigate how individual tourist motivation influences destination choice and vacation activities. </a:t>
            </a:r>
          </a:p>
          <a:p>
            <a:pPr algn="just"/>
            <a:r>
              <a:rPr lang="en-GB" dirty="0" smtClean="0"/>
              <a:t>Compare between the </a:t>
            </a:r>
            <a:r>
              <a:rPr lang="en-GB" i="1" dirty="0" smtClean="0"/>
              <a:t>push and pull motives </a:t>
            </a:r>
            <a:r>
              <a:rPr lang="en-GB" dirty="0" smtClean="0"/>
              <a:t>in terms of the influence on destination choice and vacation activity of German pleasure travellers to the US, Canada and Asia.</a:t>
            </a:r>
          </a:p>
          <a:p>
            <a:pPr algn="just"/>
            <a:r>
              <a:rPr lang="en-GB" dirty="0" smtClean="0"/>
              <a:t>Methodology: multinomial logistic regression and OLS regression to </a:t>
            </a:r>
            <a:r>
              <a:rPr lang="en-GB" dirty="0" smtClean="0"/>
              <a:t>assess </a:t>
            </a:r>
            <a:r>
              <a:rPr lang="en-GB" dirty="0" smtClean="0"/>
              <a:t>the effect of each motivational factor on destination choice and vacation activity participation.</a:t>
            </a:r>
          </a:p>
          <a:p>
            <a:pPr marL="0" indent="0" algn="just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8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97" y="244158"/>
            <a:ext cx="8545214" cy="1339850"/>
          </a:xfrm>
        </p:spPr>
        <p:txBody>
          <a:bodyPr>
            <a:normAutofit/>
          </a:bodyPr>
          <a:lstStyle/>
          <a:p>
            <a:r>
              <a:rPr lang="en-GB" dirty="0" smtClean="0"/>
              <a:t>Motivation of the paper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08552"/>
            <a:ext cx="7345363" cy="455589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smtClean="0"/>
              <a:t>International tourism is an important force in global economy.</a:t>
            </a:r>
          </a:p>
          <a:p>
            <a:pPr algn="just"/>
            <a:r>
              <a:rPr lang="en-GB" dirty="0" smtClean="0"/>
              <a:t>Advanced information technology has produced consumers with sophisticated tastes that are able to shop intelligently. </a:t>
            </a:r>
          </a:p>
          <a:p>
            <a:pPr algn="just"/>
            <a:r>
              <a:rPr lang="en-GB" dirty="0" smtClean="0"/>
              <a:t>Tourists are better educated and wealthier than ever before. Therefore they have more product information and choices (more bargaining power).</a:t>
            </a:r>
          </a:p>
          <a:p>
            <a:pPr algn="just"/>
            <a:r>
              <a:rPr lang="en-GB" dirty="0" smtClean="0"/>
              <a:t>From marketers’ perspective it is important understand the travellers' motivation, attitude, preferences, beliefs.</a:t>
            </a:r>
          </a:p>
          <a:p>
            <a:pPr algn="just"/>
            <a:r>
              <a:rPr lang="en-GB" dirty="0" smtClean="0"/>
              <a:t>German travellers are a nice case of study because they are the highest tourism spenders and they are ranked number one in terms of visitor arrivals at all destinations. 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8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Theoretical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i="1" dirty="0" smtClean="0"/>
              <a:t>Theoretical approach to Motivation to travel. </a:t>
            </a:r>
            <a:r>
              <a:rPr lang="en-GB" sz="2000" dirty="0" smtClean="0"/>
              <a:t>Why?</a:t>
            </a:r>
            <a:endParaRPr lang="en-GB" sz="2000" b="1" i="1" dirty="0" smtClean="0"/>
          </a:p>
          <a:p>
            <a:pPr algn="just"/>
            <a:r>
              <a:rPr lang="en-GB" b="1" i="1" dirty="0" smtClean="0"/>
              <a:t>Motivational Push and Pull Framework:</a:t>
            </a:r>
          </a:p>
          <a:p>
            <a:pPr lvl="1" algn="just"/>
            <a:r>
              <a:rPr lang="en-GB" sz="2100" dirty="0" smtClean="0"/>
              <a:t>Consumers are motivated by both:</a:t>
            </a:r>
          </a:p>
          <a:p>
            <a:pPr lvl="2" algn="just"/>
            <a:r>
              <a:rPr lang="en-GB" b="1" dirty="0" smtClean="0"/>
              <a:t>Push factors: </a:t>
            </a:r>
            <a:r>
              <a:rPr lang="en-GB" dirty="0" smtClean="0"/>
              <a:t>internal to the individual and deal with tourist motivation</a:t>
            </a:r>
          </a:p>
          <a:p>
            <a:pPr lvl="2" algn="just"/>
            <a:r>
              <a:rPr lang="en-GB" b="1" dirty="0" smtClean="0"/>
              <a:t>Pull factors: </a:t>
            </a:r>
            <a:r>
              <a:rPr lang="en-GB" dirty="0" smtClean="0"/>
              <a:t>external force, related to attributes of a travel destination to attract tourist (</a:t>
            </a:r>
            <a:r>
              <a:rPr lang="en-GB" i="1" dirty="0" smtClean="0"/>
              <a:t>package of satisfaction</a:t>
            </a:r>
            <a:r>
              <a:rPr lang="en-GB" dirty="0" smtClean="0"/>
              <a:t>)</a:t>
            </a:r>
          </a:p>
          <a:p>
            <a:pPr algn="just"/>
            <a:r>
              <a:rPr lang="en-GB" b="1" i="1" dirty="0" smtClean="0"/>
              <a:t>Motivational Taxonomy in Leisure Pursuit</a:t>
            </a:r>
          </a:p>
          <a:p>
            <a:pPr lvl="1" algn="just"/>
            <a:r>
              <a:rPr lang="en-GB" sz="2100" dirty="0" smtClean="0"/>
              <a:t>Try to identify the need-satisfying properties of leisure activities and settings that lead people into action or participation. </a:t>
            </a:r>
          </a:p>
          <a:p>
            <a:pPr lvl="1" algn="just"/>
            <a:r>
              <a:rPr lang="en-GB" sz="2100" dirty="0" smtClean="0"/>
              <a:t>Exist limited empirical studies that use this framework to investigate the relationship in a tourism context. </a:t>
            </a:r>
          </a:p>
          <a:p>
            <a:pPr marL="114300" indent="0">
              <a:buNone/>
            </a:pPr>
            <a:endParaRPr lang="es-ES" sz="2100" dirty="0"/>
          </a:p>
          <a:p>
            <a:endParaRPr lang="es-ES" b="1" i="1" dirty="0" smtClean="0"/>
          </a:p>
          <a:p>
            <a:endParaRPr lang="es-ES" i="1" dirty="0"/>
          </a:p>
          <a:p>
            <a:endParaRPr lang="es-ES" i="1" dirty="0" smtClean="0"/>
          </a:p>
          <a:p>
            <a:pPr lvl="1"/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385628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584008"/>
            <a:ext cx="7345363" cy="448151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1" dirty="0" smtClean="0"/>
              <a:t>Developing a </a:t>
            </a:r>
            <a:r>
              <a:rPr lang="es-ES" sz="3200" b="1" i="1" dirty="0" smtClean="0"/>
              <a:t>Conceptual </a:t>
            </a:r>
            <a:r>
              <a:rPr lang="es-ES" sz="3200" b="1" i="1" dirty="0" smtClean="0"/>
              <a:t>Framework</a:t>
            </a:r>
            <a:endParaRPr lang="es-ES" sz="3200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23" y="1667013"/>
            <a:ext cx="7122851" cy="50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Data and </a:t>
            </a:r>
            <a:r>
              <a:rPr lang="es-ES" dirty="0" err="1" smtClean="0"/>
              <a:t>sample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780414"/>
            <a:ext cx="7345363" cy="4910317"/>
          </a:xfrm>
        </p:spPr>
        <p:txBody>
          <a:bodyPr>
            <a:normAutofit/>
          </a:bodyPr>
          <a:lstStyle/>
          <a:p>
            <a:pPr algn="just"/>
            <a:r>
              <a:rPr lang="en-GB" sz="1700" dirty="0" smtClean="0">
                <a:solidFill>
                  <a:srgbClr val="000000"/>
                </a:solidFill>
              </a:rPr>
              <a:t>1996 German Pleasure Travel Market Surveys.</a:t>
            </a:r>
          </a:p>
          <a:p>
            <a:pPr algn="just"/>
            <a:r>
              <a:rPr lang="en-GB" sz="1700" dirty="0" smtClean="0">
                <a:solidFill>
                  <a:srgbClr val="000000"/>
                </a:solidFill>
              </a:rPr>
              <a:t>Random probability sampling procedure.</a:t>
            </a:r>
          </a:p>
          <a:p>
            <a:pPr algn="just"/>
            <a:r>
              <a:rPr lang="en-GB" sz="1700" dirty="0" smtClean="0">
                <a:solidFill>
                  <a:srgbClr val="000000"/>
                </a:solidFill>
              </a:rPr>
              <a:t>1201 interpersonal in-home interviews to international travellers who were:</a:t>
            </a:r>
          </a:p>
          <a:p>
            <a:pPr lvl="1" algn="just"/>
            <a:r>
              <a:rPr lang="en-GB" sz="1700" dirty="0" smtClean="0">
                <a:solidFill>
                  <a:srgbClr val="000000"/>
                </a:solidFill>
              </a:rPr>
              <a:t>&gt;18 years old</a:t>
            </a:r>
          </a:p>
          <a:p>
            <a:pPr lvl="1" algn="just"/>
            <a:r>
              <a:rPr lang="en-GB" sz="1700" dirty="0" smtClean="0">
                <a:solidFill>
                  <a:srgbClr val="000000"/>
                </a:solidFill>
              </a:rPr>
              <a:t>Vacation trip of &gt;= 4 nights </a:t>
            </a:r>
          </a:p>
          <a:p>
            <a:pPr lvl="1" algn="just"/>
            <a:r>
              <a:rPr lang="en-GB" sz="1700" dirty="0" smtClean="0">
                <a:solidFill>
                  <a:srgbClr val="000000"/>
                </a:solidFill>
              </a:rPr>
              <a:t>by plane outside Europe and the Mediterranean </a:t>
            </a:r>
          </a:p>
          <a:p>
            <a:pPr lvl="1" algn="just"/>
            <a:r>
              <a:rPr lang="en-GB" sz="1700" dirty="0" smtClean="0">
                <a:solidFill>
                  <a:srgbClr val="000000"/>
                </a:solidFill>
              </a:rPr>
              <a:t>Trip in the past 3 years or intend to take a trip in the next 2 years.</a:t>
            </a:r>
          </a:p>
          <a:p>
            <a:pPr algn="just"/>
            <a:r>
              <a:rPr lang="en-GB" sz="1700" dirty="0" smtClean="0">
                <a:solidFill>
                  <a:srgbClr val="000000"/>
                </a:solidFill>
              </a:rPr>
              <a:t>Questionnaire collect: socio-demographic and behavioural characteristics (travel philosophy, destination image, travel motivation and product preferences)</a:t>
            </a:r>
          </a:p>
          <a:p>
            <a:pPr algn="just"/>
            <a:r>
              <a:rPr lang="en-GB" sz="1700" dirty="0" smtClean="0">
                <a:solidFill>
                  <a:srgbClr val="000000"/>
                </a:solidFill>
              </a:rPr>
              <a:t>Final sample: 708 travellers for pleasure to the US, Canada or Asian countries</a:t>
            </a:r>
            <a:r>
              <a:rPr lang="en-GB" sz="1700" dirty="0" smtClean="0"/>
              <a:t>.</a:t>
            </a:r>
          </a:p>
          <a:p>
            <a:pPr lvl="1" algn="just"/>
            <a:endParaRPr lang="en-GB" dirty="0"/>
          </a:p>
          <a:p>
            <a:pPr lvl="1" algn="just"/>
            <a:endParaRPr lang="en-GB" dirty="0" smtClean="0"/>
          </a:p>
          <a:p>
            <a:pPr lvl="1" algn="just"/>
            <a:endParaRPr lang="en-GB" dirty="0" smtClean="0"/>
          </a:p>
          <a:p>
            <a:pPr marL="0" indent="0" algn="just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6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Data analysis and variables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68794" y="253396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59797"/>
            <a:ext cx="7345363" cy="450206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GB" b="1" dirty="0" smtClean="0">
                <a:solidFill>
                  <a:srgbClr val="000000"/>
                </a:solidFill>
              </a:rPr>
              <a:t>1) Multinomial Logistic Regression – Destination choice model:</a:t>
            </a: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lvl="1"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r>
              <a:rPr lang="en-GB" dirty="0" err="1" smtClean="0">
                <a:solidFill>
                  <a:srgbClr val="000000"/>
                </a:solidFill>
              </a:rPr>
              <a:t>P</a:t>
            </a:r>
            <a:r>
              <a:rPr lang="en-GB" baseline="-25000" dirty="0" err="1" smtClean="0">
                <a:solidFill>
                  <a:srgbClr val="000000"/>
                </a:solidFill>
              </a:rPr>
              <a:t>ij</a:t>
            </a:r>
            <a:r>
              <a:rPr lang="en-GB" dirty="0" smtClean="0">
                <a:solidFill>
                  <a:srgbClr val="000000"/>
                </a:solidFill>
              </a:rPr>
              <a:t> (Dependent variable) is one of three exclusive destination choices (Canada, the US and Asian countries).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</a:rPr>
              <a:t>X</a:t>
            </a:r>
            <a:r>
              <a:rPr lang="en-GB" baseline="-25000" dirty="0" smtClean="0">
                <a:solidFill>
                  <a:srgbClr val="000000"/>
                </a:solidFill>
              </a:rPr>
              <a:t>i</a:t>
            </a:r>
            <a:r>
              <a:rPr lang="en-GB" dirty="0" smtClean="0">
                <a:solidFill>
                  <a:srgbClr val="000000"/>
                </a:solidFill>
              </a:rPr>
              <a:t> are motivation factors and behavioural and personal characteristics.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</a:rPr>
              <a:t>Odds ratios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11" y="2778354"/>
            <a:ext cx="2818858" cy="13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Data analysis and variables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68794" y="253396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59797"/>
            <a:ext cx="7345363" cy="4205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 smtClean="0">
                <a:solidFill>
                  <a:srgbClr val="000000"/>
                </a:solidFill>
              </a:rPr>
              <a:t>2) OLS Regression –Vacation Activity Participation</a:t>
            </a:r>
          </a:p>
          <a:p>
            <a:pPr marL="0" indent="0" algn="just">
              <a:buNone/>
            </a:pPr>
            <a:endParaRPr lang="en-GB" sz="2000" b="1" dirty="0" smtClean="0">
              <a:solidFill>
                <a:srgbClr val="000000"/>
              </a:solidFill>
            </a:endParaRPr>
          </a:p>
          <a:p>
            <a:pPr algn="just"/>
            <a:r>
              <a:rPr lang="en-GB" sz="2000" dirty="0">
                <a:solidFill>
                  <a:srgbClr val="000000"/>
                </a:solidFill>
              </a:rPr>
              <a:t>3 OLS regression models were </a:t>
            </a:r>
            <a:r>
              <a:rPr lang="en-GB" sz="2000" dirty="0" smtClean="0">
                <a:solidFill>
                  <a:srgbClr val="000000"/>
                </a:solidFill>
              </a:rPr>
              <a:t>estimated to test the relationship between motivation and vacation activity participation 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Dependent variable: amount of activity participation of 3 distinctive thematic set </a:t>
            </a:r>
            <a:r>
              <a:rPr lang="en-GB" sz="2000" dirty="0">
                <a:solidFill>
                  <a:srgbClr val="000000"/>
                </a:solidFill>
              </a:rPr>
              <a:t>(cultural, nature/ecological, </a:t>
            </a:r>
            <a:r>
              <a:rPr lang="en-GB" sz="2000" dirty="0" err="1">
                <a:solidFill>
                  <a:srgbClr val="000000"/>
                </a:solidFill>
              </a:rPr>
              <a:t>food+know</a:t>
            </a:r>
            <a:r>
              <a:rPr lang="en-GB" sz="2000" dirty="0">
                <a:solidFill>
                  <a:srgbClr val="000000"/>
                </a:solidFill>
              </a:rPr>
              <a:t> local </a:t>
            </a:r>
            <a:r>
              <a:rPr lang="en-GB" sz="2000" dirty="0" smtClean="0">
                <a:solidFill>
                  <a:srgbClr val="000000"/>
                </a:solidFill>
              </a:rPr>
              <a:t>people). Interval variable; min 0- max 4 activities.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Independent variables: motivation push and pull factors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lvl="1" algn="just"/>
            <a:endParaRPr lang="en-GB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3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Data analysis and variables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68794" y="2533967"/>
            <a:ext cx="82663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0112" y="1859797"/>
            <a:ext cx="7345363" cy="4205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 smtClean="0">
                <a:solidFill>
                  <a:srgbClr val="000000"/>
                </a:solidFill>
              </a:rPr>
              <a:t>Factor Analysis for creating of independent variables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The principle component method for initial factor extraction.</a:t>
            </a:r>
          </a:p>
          <a:p>
            <a:pPr algn="just"/>
            <a:r>
              <a:rPr lang="en-GB" sz="2000" dirty="0" err="1" smtClean="0">
                <a:solidFill>
                  <a:srgbClr val="000000"/>
                </a:solidFill>
              </a:rPr>
              <a:t>Varimax</a:t>
            </a:r>
            <a:r>
              <a:rPr lang="en-GB" sz="2000" dirty="0" smtClean="0">
                <a:solidFill>
                  <a:srgbClr val="000000"/>
                </a:solidFill>
              </a:rPr>
              <a:t> rotation to determine the final set of factors (in push and pull factors)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Other controls used in both models: length of stay, travel budget, socio-demographic variables (age, gender, education, income and marital status).</a:t>
            </a: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From factor analysis: 6 Push factors and 7 Pull factors</a:t>
            </a:r>
          </a:p>
          <a:p>
            <a:pPr marL="0" indent="0" algn="just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lvl="1" algn="just"/>
            <a:endParaRPr lang="en-GB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 smtClean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7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1729</TotalTime>
  <Words>709</Words>
  <Application>Microsoft Macintosh PowerPoint</Application>
  <PresentationFormat>Presentación en pantalla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Capital</vt:lpstr>
      <vt:lpstr>ECONOMETRICS III: Seminar II</vt:lpstr>
      <vt:lpstr>Topic of the paper</vt:lpstr>
      <vt:lpstr>Motivation of the paper</vt:lpstr>
      <vt:lpstr>Theoretical framework </vt:lpstr>
      <vt:lpstr>Developing a Conceptual Framework</vt:lpstr>
      <vt:lpstr>Data and sample</vt:lpstr>
      <vt:lpstr>Data analysis and variables</vt:lpstr>
      <vt:lpstr>Data analysis and variables</vt:lpstr>
      <vt:lpstr>Data analysis and variables</vt:lpstr>
      <vt:lpstr>Results. 1) Descriptive</vt:lpstr>
      <vt:lpstr>Results. 2) Multinomlog. Destination choice</vt:lpstr>
      <vt:lpstr>Results. 3) Vacation activity Pursuit</vt:lpstr>
      <vt:lpstr>Conclusions</vt:lpstr>
    </vt:vector>
  </TitlesOfParts>
  <Company>GRECS (UdG)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III: Seminar I</dc:title>
  <dc:creator>Laia Maynou</dc:creator>
  <cp:lastModifiedBy>Laia Maynou</cp:lastModifiedBy>
  <cp:revision>65</cp:revision>
  <dcterms:created xsi:type="dcterms:W3CDTF">2016-01-25T09:42:39Z</dcterms:created>
  <dcterms:modified xsi:type="dcterms:W3CDTF">2016-02-08T12:42:58Z</dcterms:modified>
</cp:coreProperties>
</file>