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63" r:id="rId6"/>
    <p:sldId id="267" r:id="rId7"/>
    <p:sldId id="272" r:id="rId8"/>
    <p:sldId id="264" r:id="rId9"/>
    <p:sldId id="265" r:id="rId10"/>
    <p:sldId id="269" r:id="rId11"/>
    <p:sldId id="270" r:id="rId12"/>
    <p:sldId id="273" r:id="rId13"/>
    <p:sldId id="260" r:id="rId14"/>
    <p:sldId id="268" r:id="rId15"/>
    <p:sldId id="275" r:id="rId16"/>
    <p:sldId id="271" r:id="rId17"/>
    <p:sldId id="276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623" autoAdjust="0"/>
    <p:restoredTop sz="92503" autoAdjust="0"/>
  </p:normalViewPr>
  <p:slideViewPr>
    <p:cSldViewPr>
      <p:cViewPr>
        <p:scale>
          <a:sx n="100" d="100"/>
          <a:sy n="100" d="100"/>
        </p:scale>
        <p:origin x="-378" y="5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H:\G\!Gesch&#228;ft\Desktop\BJ!\Analysen\Markt\20071126-Amazonhandycharts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de-DE"/>
  <c:chart>
    <c:view3D>
      <c:rotX val="30"/>
      <c:rotY val="145"/>
      <c:perspective val="30"/>
    </c:view3D>
    <c:plotArea>
      <c:layout>
        <c:manualLayout>
          <c:layoutTarget val="inner"/>
          <c:xMode val="edge"/>
          <c:yMode val="edge"/>
          <c:x val="7.7143263342082324E-2"/>
          <c:y val="0.11342592592592617"/>
          <c:w val="0.64111767279090115"/>
          <c:h val="0.83796296296296124"/>
        </c:manualLayout>
      </c:layout>
      <c:pie3DChart>
        <c:varyColors val="1"/>
        <c:ser>
          <c:idx val="0"/>
          <c:order val="0"/>
          <c:spPr>
            <a:solidFill>
              <a:srgbClr val="1F497D">
                <a:lumMod val="60000"/>
                <a:lumOff val="40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69850" h="69850"/>
              <a:bevelB w="38100" h="38100"/>
            </a:sp3d>
          </c:spPr>
          <c:dPt>
            <c:idx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>
                <a:bevelT w="69850" h="69850"/>
                <a:bevelB w="38100" h="38100"/>
              </a:sp3d>
            </c:spPr>
          </c:dPt>
          <c:dPt>
            <c:idx val="1"/>
            <c:spPr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>
                <a:bevelT w="69850" h="69850"/>
                <a:bevelB w="38100" h="38100"/>
              </a:sp3d>
            </c:spPr>
          </c:dPt>
          <c:dLbls>
            <c:dLbl>
              <c:idx val="0"/>
              <c:layout>
                <c:manualLayout>
                  <c:x val="0.1565354142483962"/>
                  <c:y val="5.7089321352438639E-2"/>
                </c:manualLayout>
              </c:layout>
              <c:tx>
                <c:rich>
                  <a:bodyPr/>
                  <a:lstStyle/>
                  <a:p>
                    <a:r>
                      <a:rPr lang="en-US" sz="1800" b="1" dirty="0" smtClean="0"/>
                      <a:t>90,8</a:t>
                    </a:r>
                    <a:endParaRPr lang="en-US" sz="1800" b="1" dirty="0"/>
                  </a:p>
                </c:rich>
              </c:tx>
              <c:showVal val="1"/>
            </c:dLbl>
            <c:dLbl>
              <c:idx val="1"/>
              <c:layout>
                <c:manualLayout>
                  <c:x val="-8.1422047161569477E-2"/>
                  <c:y val="-0.15170368939871368"/>
                </c:manualLayout>
              </c:layout>
              <c:tx>
                <c:rich>
                  <a:bodyPr/>
                  <a:lstStyle/>
                  <a:p>
                    <a:r>
                      <a:rPr lang="en-US" sz="1000" dirty="0"/>
                      <a:t>9,2</a:t>
                    </a:r>
                  </a:p>
                </c:rich>
              </c:tx>
              <c:showVal val="1"/>
            </c:dLbl>
            <c:delete val="1"/>
          </c:dLbls>
          <c:cat>
            <c:strRef>
              <c:f>Tabelle1!$O$118:$O$119</c:f>
              <c:strCache>
                <c:ptCount val="2"/>
                <c:pt idx="0">
                  <c:v>kompatibel</c:v>
                </c:pt>
                <c:pt idx="1">
                  <c:v>nicht kompatibel</c:v>
                </c:pt>
              </c:strCache>
            </c:strRef>
          </c:cat>
          <c:val>
            <c:numRef>
              <c:f>Tabelle1!$P$118:$P$119</c:f>
              <c:numCache>
                <c:formatCode>0.0</c:formatCode>
                <c:ptCount val="2"/>
                <c:pt idx="0">
                  <c:v>90.789473684210691</c:v>
                </c:pt>
                <c:pt idx="1">
                  <c:v>9.2105263157894708</c:v>
                </c:pt>
              </c:numCache>
            </c:numRef>
          </c:val>
        </c:ser>
      </c:pie3DChart>
    </c:plotArea>
    <c:legend>
      <c:legendPos val="r"/>
      <c:layout/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40F5E-9966-4A3F-9087-7A0DB145A353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5A652E-8CB5-48B1-830A-20303240F32E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Handyproxy</a:t>
            </a:r>
            <a:r>
              <a:rPr lang="de-DE" baseline="0" dirty="0" smtClean="0"/>
              <a:t> Perl </a:t>
            </a:r>
            <a:r>
              <a:rPr lang="de-DE" baseline="0" dirty="0" smtClean="0">
                <a:sym typeface="Wingdings" pitchFamily="2" charset="2"/>
              </a:rPr>
              <a:t> Linux + Windows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A652E-8CB5-48B1-830A-20303240F32E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Medienmogul Rupert Murdoch </a:t>
            </a:r>
            <a:r>
              <a:rPr lang="de-DE" dirty="0" smtClean="0">
                <a:sym typeface="Wingdings" pitchFamily="2" charset="2"/>
              </a:rPr>
              <a:t> vgl.  2004  223 Millionen Euro an </a:t>
            </a:r>
            <a:r>
              <a:rPr lang="de-DE" dirty="0" err="1" smtClean="0">
                <a:sym typeface="Wingdings" pitchFamily="2" charset="2"/>
              </a:rPr>
              <a:t>VeriSign</a:t>
            </a:r>
            <a:r>
              <a:rPr lang="de-DE" dirty="0" smtClean="0">
                <a:sym typeface="Wingdings" pitchFamily="2" charset="2"/>
              </a:rPr>
              <a:t> (100%)</a:t>
            </a:r>
          </a:p>
          <a:p>
            <a:r>
              <a:rPr lang="de-DE" dirty="0" err="1" smtClean="0"/>
              <a:t>BitKom</a:t>
            </a:r>
            <a:r>
              <a:rPr lang="de-DE" dirty="0" smtClean="0"/>
              <a:t> | Westeuropa </a:t>
            </a:r>
            <a:r>
              <a:rPr lang="de-DE" dirty="0" smtClean="0">
                <a:sym typeface="Wingdings" pitchFamily="2" charset="2"/>
              </a:rPr>
              <a:t></a:t>
            </a:r>
            <a:r>
              <a:rPr lang="de-DE" dirty="0" smtClean="0"/>
              <a:t> 98 Anschlüsse /100 </a:t>
            </a:r>
            <a:r>
              <a:rPr lang="de-DE" dirty="0" err="1" smtClean="0"/>
              <a:t>Einw</a:t>
            </a:r>
            <a:r>
              <a:rPr lang="de-DE" dirty="0" smtClean="0"/>
              <a:t>. | USA 76/100 | (welt.de)</a:t>
            </a:r>
          </a:p>
          <a:p>
            <a:r>
              <a:rPr lang="de-DE" dirty="0" smtClean="0"/>
              <a:t>Über</a:t>
            </a:r>
            <a:r>
              <a:rPr lang="de-DE" baseline="0" dirty="0" smtClean="0"/>
              <a:t> 30 Länder der Welt haben &gt;100/100 (News vom 06/2006) </a:t>
            </a:r>
            <a:endParaRPr lang="de-DE" dirty="0" smtClean="0"/>
          </a:p>
          <a:p>
            <a:r>
              <a:rPr lang="de-DE" dirty="0" smtClean="0"/>
              <a:t>http://giussani.typepad.com/loip/2006/06/more_cell_phone.html</a:t>
            </a:r>
          </a:p>
          <a:p>
            <a:r>
              <a:rPr lang="de-DE" dirty="0" err="1" smtClean="0"/>
              <a:t>Turks</a:t>
            </a:r>
            <a:r>
              <a:rPr lang="de-DE" dirty="0" smtClean="0"/>
              <a:t> &amp; </a:t>
            </a:r>
            <a:r>
              <a:rPr lang="de-DE" dirty="0" err="1" smtClean="0"/>
              <a:t>Caicos</a:t>
            </a:r>
            <a:r>
              <a:rPr lang="de-DE" dirty="0" smtClean="0"/>
              <a:t> Islands: 161.8%</a:t>
            </a:r>
          </a:p>
          <a:p>
            <a:r>
              <a:rPr lang="de-DE" dirty="0" smtClean="0"/>
              <a:t>Aruba: 150.8</a:t>
            </a:r>
          </a:p>
          <a:p>
            <a:r>
              <a:rPr lang="de-DE" dirty="0" smtClean="0"/>
              <a:t>Luxembourg: 140.7</a:t>
            </a:r>
          </a:p>
          <a:p>
            <a:r>
              <a:rPr lang="de-DE" dirty="0" err="1" smtClean="0"/>
              <a:t>Lithuania</a:t>
            </a:r>
            <a:r>
              <a:rPr lang="de-DE" dirty="0" smtClean="0"/>
              <a:t>: 139.9</a:t>
            </a:r>
          </a:p>
          <a:p>
            <a:r>
              <a:rPr lang="de-DE" dirty="0" err="1" smtClean="0"/>
              <a:t>Cayman</a:t>
            </a:r>
            <a:r>
              <a:rPr lang="de-DE" dirty="0" smtClean="0"/>
              <a:t> Islands: 136.4</a:t>
            </a:r>
          </a:p>
          <a:p>
            <a:r>
              <a:rPr lang="de-DE" dirty="0" err="1" smtClean="0"/>
              <a:t>Netherlands</a:t>
            </a:r>
            <a:r>
              <a:rPr lang="de-DE" dirty="0" smtClean="0"/>
              <a:t> </a:t>
            </a:r>
            <a:r>
              <a:rPr lang="de-DE" dirty="0" err="1" smtClean="0"/>
              <a:t>Antilles</a:t>
            </a:r>
            <a:r>
              <a:rPr lang="de-DE" dirty="0" smtClean="0"/>
              <a:t>: 134.0</a:t>
            </a:r>
          </a:p>
          <a:p>
            <a:r>
              <a:rPr lang="de-DE" dirty="0" smtClean="0"/>
              <a:t>Grenada: 133.3</a:t>
            </a:r>
          </a:p>
          <a:p>
            <a:r>
              <a:rPr lang="de-DE" dirty="0" smtClean="0"/>
              <a:t>Israel: 125.9</a:t>
            </a:r>
          </a:p>
          <a:p>
            <a:r>
              <a:rPr lang="de-DE" dirty="0" err="1" smtClean="0"/>
              <a:t>Italy</a:t>
            </a:r>
            <a:r>
              <a:rPr lang="de-DE" dirty="0" smtClean="0"/>
              <a:t>: 122.4</a:t>
            </a:r>
          </a:p>
          <a:p>
            <a:r>
              <a:rPr lang="de-DE" dirty="0" err="1" smtClean="0"/>
              <a:t>Cyprus</a:t>
            </a:r>
            <a:r>
              <a:rPr lang="de-DE" dirty="0" smtClean="0"/>
              <a:t>: 121.5</a:t>
            </a:r>
          </a:p>
          <a:p>
            <a:r>
              <a:rPr lang="de-DE" dirty="0" smtClean="0"/>
              <a:t>Macau: 121.3</a:t>
            </a:r>
          </a:p>
          <a:p>
            <a:r>
              <a:rPr lang="de-DE" dirty="0" smtClean="0"/>
              <a:t>Bahrain: 117.8</a:t>
            </a:r>
          </a:p>
          <a:p>
            <a:r>
              <a:rPr lang="de-DE" dirty="0" err="1" smtClean="0"/>
              <a:t>Greece</a:t>
            </a:r>
            <a:r>
              <a:rPr lang="de-DE" dirty="0" smtClean="0"/>
              <a:t>: 114.7</a:t>
            </a:r>
          </a:p>
          <a:p>
            <a:r>
              <a:rPr lang="de-DE" dirty="0" smtClean="0"/>
              <a:t>Czech </a:t>
            </a:r>
            <a:r>
              <a:rPr lang="de-DE" dirty="0" err="1" smtClean="0"/>
              <a:t>Republic</a:t>
            </a:r>
            <a:r>
              <a:rPr lang="de-DE" dirty="0" smtClean="0"/>
              <a:t>: 114.0</a:t>
            </a:r>
          </a:p>
          <a:p>
            <a:r>
              <a:rPr lang="de-DE" dirty="0" smtClean="0"/>
              <a:t>UAE: 113.9</a:t>
            </a:r>
          </a:p>
          <a:p>
            <a:r>
              <a:rPr lang="de-DE" dirty="0" smtClean="0"/>
              <a:t>Jersey: 113.6</a:t>
            </a:r>
          </a:p>
          <a:p>
            <a:r>
              <a:rPr lang="de-DE" dirty="0" err="1" smtClean="0"/>
              <a:t>Sweden</a:t>
            </a:r>
            <a:r>
              <a:rPr lang="de-DE" dirty="0" smtClean="0"/>
              <a:t>: 112.5</a:t>
            </a:r>
          </a:p>
          <a:p>
            <a:r>
              <a:rPr lang="de-DE" dirty="0" smtClean="0"/>
              <a:t>Hong Kong: 110.8</a:t>
            </a:r>
          </a:p>
          <a:p>
            <a:r>
              <a:rPr lang="de-DE" dirty="0" smtClean="0"/>
              <a:t>UK: 110.1</a:t>
            </a:r>
          </a:p>
          <a:p>
            <a:r>
              <a:rPr lang="de-DE" dirty="0" smtClean="0"/>
              <a:t>Estonia: 108.6</a:t>
            </a:r>
          </a:p>
          <a:p>
            <a:r>
              <a:rPr lang="de-DE" dirty="0" smtClean="0"/>
              <a:t>Spain: 108.0</a:t>
            </a:r>
          </a:p>
          <a:p>
            <a:r>
              <a:rPr lang="de-DE" dirty="0" smtClean="0"/>
              <a:t>Austria: 107.3</a:t>
            </a:r>
          </a:p>
          <a:p>
            <a:r>
              <a:rPr lang="de-DE" dirty="0" err="1" smtClean="0"/>
              <a:t>Ireland</a:t>
            </a:r>
            <a:r>
              <a:rPr lang="de-DE" dirty="0" smtClean="0"/>
              <a:t>: 107.0</a:t>
            </a:r>
          </a:p>
          <a:p>
            <a:r>
              <a:rPr lang="de-DE" dirty="0" err="1" smtClean="0"/>
              <a:t>Norway</a:t>
            </a:r>
            <a:r>
              <a:rPr lang="de-DE" dirty="0" smtClean="0"/>
              <a:t>: 106.1</a:t>
            </a:r>
          </a:p>
          <a:p>
            <a:r>
              <a:rPr lang="de-DE" dirty="0" smtClean="0"/>
              <a:t>Antigua &amp; Barbuda: 104.6</a:t>
            </a:r>
          </a:p>
          <a:p>
            <a:r>
              <a:rPr lang="de-DE" dirty="0" err="1" smtClean="0"/>
              <a:t>Iceland</a:t>
            </a:r>
            <a:r>
              <a:rPr lang="de-DE" dirty="0" smtClean="0"/>
              <a:t>: 103.3</a:t>
            </a:r>
          </a:p>
          <a:p>
            <a:r>
              <a:rPr lang="de-DE" dirty="0" err="1" smtClean="0"/>
              <a:t>Finland</a:t>
            </a:r>
            <a:r>
              <a:rPr lang="de-DE" dirty="0" smtClean="0"/>
              <a:t>: 103.1</a:t>
            </a:r>
          </a:p>
          <a:p>
            <a:r>
              <a:rPr lang="de-DE" dirty="0" smtClean="0"/>
              <a:t>Portugal: 101.3</a:t>
            </a:r>
          </a:p>
          <a:p>
            <a:r>
              <a:rPr lang="de-DE" dirty="0" smtClean="0"/>
              <a:t>Kuwait: 101.1</a:t>
            </a:r>
          </a:p>
          <a:p>
            <a:r>
              <a:rPr lang="de-DE" dirty="0" err="1" smtClean="0"/>
              <a:t>Singapore</a:t>
            </a:r>
            <a:r>
              <a:rPr lang="de-DE" dirty="0" smtClean="0"/>
              <a:t>: 101.0</a:t>
            </a:r>
          </a:p>
          <a:p>
            <a:endParaRPr lang="de-DE" dirty="0" smtClean="0"/>
          </a:p>
          <a:p>
            <a:r>
              <a:rPr lang="de-DE" dirty="0" smtClean="0"/>
              <a:t>http://www.onlinekosten.de/news/artikel/22709 </a:t>
            </a:r>
            <a:r>
              <a:rPr lang="de-DE" dirty="0" smtClean="0">
                <a:sym typeface="Wingdings" pitchFamily="2" charset="2"/>
              </a:rPr>
              <a:t> 2006 rund 300m USD Umsatz</a:t>
            </a:r>
            <a:endParaRPr lang="de-DE" dirty="0" smtClean="0"/>
          </a:p>
          <a:p>
            <a:r>
              <a:rPr lang="de-DE" dirty="0" smtClean="0"/>
              <a:t>http://www.dsltarife.net/news/2597.html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A652E-8CB5-48B1-830A-20303240F32E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Deutsche kaufen 36 Millionen Handys – pro Jahr (23.10.2007 | quelle: die Welt </a:t>
            </a:r>
            <a:r>
              <a:rPr lang="de-DE" dirty="0" smtClean="0">
                <a:sym typeface="Wingdings" pitchFamily="2" charset="2"/>
              </a:rPr>
              <a:t> welt.de</a:t>
            </a:r>
            <a:r>
              <a:rPr lang="de-DE" dirty="0" smtClean="0"/>
              <a:t>)</a:t>
            </a:r>
          </a:p>
          <a:p>
            <a:r>
              <a:rPr lang="de-DE" dirty="0" smtClean="0"/>
              <a:t>9,2</a:t>
            </a:r>
            <a:r>
              <a:rPr lang="de-DE" baseline="0" dirty="0" smtClean="0"/>
              <a:t> </a:t>
            </a:r>
            <a:r>
              <a:rPr lang="de-DE" baseline="0" dirty="0" smtClean="0">
                <a:sym typeface="Wingdings" pitchFamily="2" charset="2"/>
              </a:rPr>
              <a:t> hellblau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A652E-8CB5-48B1-830A-20303240F32E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Klingeltöne zur Werbefigur </a:t>
            </a:r>
            <a:r>
              <a:rPr lang="de-DE" dirty="0" err="1" smtClean="0"/>
              <a:t>Crazy</a:t>
            </a:r>
            <a:r>
              <a:rPr lang="de-DE" dirty="0" smtClean="0"/>
              <a:t> </a:t>
            </a:r>
            <a:r>
              <a:rPr lang="de-DE" dirty="0" err="1" smtClean="0"/>
              <a:t>Frog</a:t>
            </a:r>
            <a:r>
              <a:rPr lang="de-DE" dirty="0" smtClean="0"/>
              <a:t> sollen Medienberichten zufolge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dirty="0" smtClean="0"/>
              <a:t>mehr als 15 Millionen Euro Umsatz (quelle </a:t>
            </a:r>
            <a:r>
              <a:rPr lang="de-DE" dirty="0" err="1" smtClean="0"/>
              <a:t>wikipedia</a:t>
            </a:r>
            <a:r>
              <a:rPr lang="de-DE" dirty="0" smtClean="0"/>
              <a:t>)</a:t>
            </a:r>
          </a:p>
          <a:p>
            <a:r>
              <a:rPr lang="de-DE" dirty="0" smtClean="0"/>
              <a:t>„Jedes </a:t>
            </a:r>
            <a:r>
              <a:rPr lang="de-DE" dirty="0" err="1" smtClean="0"/>
              <a:t>Tönchen</a:t>
            </a:r>
            <a:r>
              <a:rPr lang="de-DE" dirty="0" smtClean="0"/>
              <a:t> ein Milliönchen“ Quelle: FAZ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A652E-8CB5-48B1-830A-20303240F32E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Jamba</a:t>
            </a:r>
            <a:r>
              <a:rPr lang="de-DE" baseline="0" dirty="0" smtClean="0"/>
              <a:t> ~ 600 Mitarbeiter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A652E-8CB5-48B1-830A-20303240F32E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Kontinuität der Weiterentwicklung in Firma </a:t>
            </a:r>
            <a:r>
              <a:rPr lang="de-DE" dirty="0" smtClean="0">
                <a:sym typeface="Wingdings" pitchFamily="2" charset="2"/>
              </a:rPr>
              <a:t> </a:t>
            </a:r>
            <a:r>
              <a:rPr lang="de-DE" smtClean="0">
                <a:sym typeface="Wingdings" pitchFamily="2" charset="2"/>
              </a:rPr>
              <a:t>2007 nix Neues ?!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5A652E-8CB5-48B1-830A-20303240F32E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2F3-D570-4C87-82C8-D416000678D6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197-3A1F-479B-9161-3B38AF49DE9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2F3-D570-4C87-82C8-D416000678D6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197-3A1F-479B-9161-3B38AF49DE9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2F3-D570-4C87-82C8-D416000678D6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197-3A1F-479B-9161-3B38AF49DE9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2F3-D570-4C87-82C8-D416000678D6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197-3A1F-479B-9161-3B38AF49DE9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2F3-D570-4C87-82C8-D416000678D6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197-3A1F-479B-9161-3B38AF49DE9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2F3-D570-4C87-82C8-D416000678D6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197-3A1F-479B-9161-3B38AF49DE9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2F3-D570-4C87-82C8-D416000678D6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197-3A1F-479B-9161-3B38AF49DE9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2F3-D570-4C87-82C8-D416000678D6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197-3A1F-479B-9161-3B38AF49DE9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2F3-D570-4C87-82C8-D416000678D6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197-3A1F-479B-9161-3B38AF49DE9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2F3-D570-4C87-82C8-D416000678D6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197-3A1F-479B-9161-3B38AF49DE9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132F3-D570-4C87-82C8-D416000678D6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55197-3A1F-479B-9161-3B38AF49DE9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32F3-D570-4C87-82C8-D416000678D6}" type="datetimeFigureOut">
              <a:rPr lang="de-DE" smtClean="0"/>
              <a:pPr/>
              <a:t>27.03.2008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55197-3A1F-479B-9161-3B38AF49DE9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13" Type="http://schemas.openxmlformats.org/officeDocument/2006/relationships/image" Target="../media/image36.jpeg"/><Relationship Id="rId18" Type="http://schemas.openxmlformats.org/officeDocument/2006/relationships/image" Target="../media/image41.jpeg"/><Relationship Id="rId26" Type="http://schemas.openxmlformats.org/officeDocument/2006/relationships/image" Target="../media/image49.jpeg"/><Relationship Id="rId3" Type="http://schemas.openxmlformats.org/officeDocument/2006/relationships/image" Target="../media/image26.jpeg"/><Relationship Id="rId21" Type="http://schemas.openxmlformats.org/officeDocument/2006/relationships/image" Target="../media/image44.jpeg"/><Relationship Id="rId7" Type="http://schemas.openxmlformats.org/officeDocument/2006/relationships/image" Target="../media/image30.jpeg"/><Relationship Id="rId12" Type="http://schemas.openxmlformats.org/officeDocument/2006/relationships/image" Target="../media/image35.jpeg"/><Relationship Id="rId17" Type="http://schemas.openxmlformats.org/officeDocument/2006/relationships/image" Target="../media/image40.jpeg"/><Relationship Id="rId25" Type="http://schemas.openxmlformats.org/officeDocument/2006/relationships/image" Target="../media/image48.jpeg"/><Relationship Id="rId2" Type="http://schemas.openxmlformats.org/officeDocument/2006/relationships/image" Target="../media/image2.png"/><Relationship Id="rId16" Type="http://schemas.openxmlformats.org/officeDocument/2006/relationships/image" Target="../media/image39.jpeg"/><Relationship Id="rId20" Type="http://schemas.openxmlformats.org/officeDocument/2006/relationships/image" Target="../media/image43.jpeg"/><Relationship Id="rId29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24" Type="http://schemas.openxmlformats.org/officeDocument/2006/relationships/image" Target="../media/image47.jpeg"/><Relationship Id="rId5" Type="http://schemas.openxmlformats.org/officeDocument/2006/relationships/image" Target="../media/image28.jpeg"/><Relationship Id="rId15" Type="http://schemas.openxmlformats.org/officeDocument/2006/relationships/image" Target="../media/image38.jpeg"/><Relationship Id="rId23" Type="http://schemas.openxmlformats.org/officeDocument/2006/relationships/image" Target="../media/image46.jpeg"/><Relationship Id="rId28" Type="http://schemas.openxmlformats.org/officeDocument/2006/relationships/image" Target="../media/image51.jpeg"/><Relationship Id="rId10" Type="http://schemas.openxmlformats.org/officeDocument/2006/relationships/image" Target="../media/image33.jpeg"/><Relationship Id="rId19" Type="http://schemas.openxmlformats.org/officeDocument/2006/relationships/image" Target="../media/image42.jpeg"/><Relationship Id="rId4" Type="http://schemas.openxmlformats.org/officeDocument/2006/relationships/image" Target="../media/image27.jpeg"/><Relationship Id="rId9" Type="http://schemas.openxmlformats.org/officeDocument/2006/relationships/image" Target="../media/image32.jpeg"/><Relationship Id="rId14" Type="http://schemas.openxmlformats.org/officeDocument/2006/relationships/image" Target="../media/image37.jpeg"/><Relationship Id="rId22" Type="http://schemas.openxmlformats.org/officeDocument/2006/relationships/image" Target="../media/image45.jpeg"/><Relationship Id="rId27" Type="http://schemas.openxmlformats.org/officeDocument/2006/relationships/image" Target="../media/image50.jpeg"/><Relationship Id="rId30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jpe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3.jpe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1472" y="1785926"/>
            <a:ext cx="7772400" cy="1470025"/>
          </a:xfrm>
        </p:spPr>
        <p:txBody>
          <a:bodyPr/>
          <a:lstStyle/>
          <a:p>
            <a:r>
              <a:rPr lang="de-DE" dirty="0" smtClean="0"/>
              <a:t>					®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sz="1600" dirty="0"/>
          </a:p>
        </p:txBody>
      </p:sp>
      <p:pic>
        <p:nvPicPr>
          <p:cNvPr id="1028" name="Picture 4" descr="H:\G\!Geschäft\Desktop\BJ!\Design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285992"/>
            <a:ext cx="4168785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Webseite</a:t>
            </a:r>
            <a:endParaRPr lang="de-DE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1071546"/>
            <a:ext cx="5094437" cy="564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Werbemittel</a:t>
            </a:r>
            <a:endParaRPr lang="de-DE" dirty="0"/>
          </a:p>
        </p:txBody>
      </p:sp>
      <p:pic>
        <p:nvPicPr>
          <p:cNvPr id="3074" name="Picture 2" descr="H:\G\!Geschäft\Desktop\BJ!\Designs\banner\jpg\Bilderflatrate_120x6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2000240"/>
            <a:ext cx="365125" cy="1828800"/>
          </a:xfrm>
          <a:prstGeom prst="rect">
            <a:avLst/>
          </a:prstGeom>
          <a:noFill/>
        </p:spPr>
      </p:pic>
      <p:pic>
        <p:nvPicPr>
          <p:cNvPr id="3075" name="Picture 3" descr="H:\G\!Geschäft\Desktop\BJ!\Designs\banner\jpg\Bilderflatrate_468x6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5984" y="4643446"/>
            <a:ext cx="1427163" cy="182562"/>
          </a:xfrm>
          <a:prstGeom prst="rect">
            <a:avLst/>
          </a:prstGeom>
          <a:noFill/>
        </p:spPr>
      </p:pic>
      <p:pic>
        <p:nvPicPr>
          <p:cNvPr id="3076" name="Picture 4" descr="H:\G\!Geschäft\Desktop\BJ!\Designs\banner\jpg\Bilderflatrate_weibl_120x60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00232" y="2000240"/>
            <a:ext cx="365125" cy="1828800"/>
          </a:xfrm>
          <a:prstGeom prst="rect">
            <a:avLst/>
          </a:prstGeom>
          <a:noFill/>
        </p:spPr>
      </p:pic>
      <p:pic>
        <p:nvPicPr>
          <p:cNvPr id="3077" name="Picture 5" descr="H:\G\!Geschäft\Desktop\BJ!\Designs\banner\jpg\Bilderflatrate_weibl_468x60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00496" y="4643446"/>
            <a:ext cx="1427162" cy="182562"/>
          </a:xfrm>
          <a:prstGeom prst="rect">
            <a:avLst/>
          </a:prstGeom>
          <a:noFill/>
        </p:spPr>
      </p:pic>
      <p:pic>
        <p:nvPicPr>
          <p:cNvPr id="3078" name="Picture 6" descr="H:\G\!Geschäft\Desktop\BJ!\Designs\banner\jpg\Dokumenteflatrate_120x600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72198" y="2071678"/>
            <a:ext cx="365125" cy="1828800"/>
          </a:xfrm>
          <a:prstGeom prst="rect">
            <a:avLst/>
          </a:prstGeom>
          <a:noFill/>
        </p:spPr>
      </p:pic>
      <p:pic>
        <p:nvPicPr>
          <p:cNvPr id="3079" name="Picture 7" descr="H:\G\!Geschäft\Desktop\BJ!\Designs\banner\jpg\Dokumenteflatrate_468x60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42910" y="5000636"/>
            <a:ext cx="1427163" cy="182562"/>
          </a:xfrm>
          <a:prstGeom prst="rect">
            <a:avLst/>
          </a:prstGeom>
          <a:noFill/>
        </p:spPr>
      </p:pic>
      <p:pic>
        <p:nvPicPr>
          <p:cNvPr id="3080" name="Picture 8" descr="H:\G\!Geschäft\Desktop\BJ!\Designs\banner\jpg\Fullflat_2_120x600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643702" y="2071678"/>
            <a:ext cx="365125" cy="1828800"/>
          </a:xfrm>
          <a:prstGeom prst="rect">
            <a:avLst/>
          </a:prstGeom>
          <a:noFill/>
        </p:spPr>
      </p:pic>
      <p:pic>
        <p:nvPicPr>
          <p:cNvPr id="3081" name="Picture 9" descr="H:\G\!Geschäft\Desktop\BJ!\Designs\banner\jpg\Fullflat_2_468x60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85984" y="4214818"/>
            <a:ext cx="1427162" cy="182563"/>
          </a:xfrm>
          <a:prstGeom prst="rect">
            <a:avLst/>
          </a:prstGeom>
          <a:noFill/>
        </p:spPr>
      </p:pic>
      <p:pic>
        <p:nvPicPr>
          <p:cNvPr id="3082" name="Picture 10" descr="H:\G\!Geschäft\Desktop\BJ!\Designs\banner\jpg\Fullflat_120x600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86710" y="2071678"/>
            <a:ext cx="365125" cy="1828800"/>
          </a:xfrm>
          <a:prstGeom prst="rect">
            <a:avLst/>
          </a:prstGeom>
          <a:noFill/>
        </p:spPr>
      </p:pic>
      <p:pic>
        <p:nvPicPr>
          <p:cNvPr id="3083" name="Picture 11" descr="H:\G\!Geschäft\Desktop\BJ!\Designs\banner\jpg\Fullflat_468x60.jp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42910" y="4643446"/>
            <a:ext cx="1427162" cy="182563"/>
          </a:xfrm>
          <a:prstGeom prst="rect">
            <a:avLst/>
          </a:prstGeom>
          <a:noFill/>
        </p:spPr>
      </p:pic>
      <p:pic>
        <p:nvPicPr>
          <p:cNvPr id="3084" name="Picture 12" descr="H:\G\!Geschäft\Desktop\BJ!\Designs\banner\jpg\Fullflat_512x384.jp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72198" y="4071942"/>
            <a:ext cx="1560513" cy="1169988"/>
          </a:xfrm>
          <a:prstGeom prst="rect">
            <a:avLst/>
          </a:prstGeom>
          <a:noFill/>
        </p:spPr>
      </p:pic>
      <p:pic>
        <p:nvPicPr>
          <p:cNvPr id="3086" name="Picture 14" descr="H:\G\!Geschäft\Desktop\BJ!\Designs\banner\jpg\Fullflat_weibl_728x90.jp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715008" y="5357826"/>
            <a:ext cx="2219325" cy="274637"/>
          </a:xfrm>
          <a:prstGeom prst="rect">
            <a:avLst/>
          </a:prstGeom>
          <a:noFill/>
        </p:spPr>
      </p:pic>
      <p:pic>
        <p:nvPicPr>
          <p:cNvPr id="3087" name="Picture 15" descr="H:\G\!Geschäft\Desktop\BJ!\Designs\banner\jpg\Gameflatrate_2_120x600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214678" y="2000240"/>
            <a:ext cx="365125" cy="1828800"/>
          </a:xfrm>
          <a:prstGeom prst="rect">
            <a:avLst/>
          </a:prstGeom>
          <a:noFill/>
        </p:spPr>
      </p:pic>
      <p:pic>
        <p:nvPicPr>
          <p:cNvPr id="3088" name="Picture 16" descr="H:\G\!Geschäft\Desktop\BJ!\Designs\banner\jpg\Gameflatrate_2_468x60.jpg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4000496" y="5000636"/>
            <a:ext cx="1427162" cy="182563"/>
          </a:xfrm>
          <a:prstGeom prst="rect">
            <a:avLst/>
          </a:prstGeom>
          <a:noFill/>
        </p:spPr>
      </p:pic>
      <p:pic>
        <p:nvPicPr>
          <p:cNvPr id="3089" name="Picture 17" descr="H:\G\!Geschäft\Desktop\BJ!\Designs\banner\jpg\Gameflatrate_120x600.jp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643174" y="2000240"/>
            <a:ext cx="365125" cy="1828800"/>
          </a:xfrm>
          <a:prstGeom prst="rect">
            <a:avLst/>
          </a:prstGeom>
          <a:noFill/>
        </p:spPr>
      </p:pic>
      <p:pic>
        <p:nvPicPr>
          <p:cNvPr id="3090" name="Picture 18" descr="H:\G\!Geschäft\Desktop\BJ!\Designs\banner\jpg\Gameflatrate_468x60.jpg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2285984" y="5000636"/>
            <a:ext cx="1427163" cy="182562"/>
          </a:xfrm>
          <a:prstGeom prst="rect">
            <a:avLst/>
          </a:prstGeom>
          <a:noFill/>
        </p:spPr>
      </p:pic>
      <p:pic>
        <p:nvPicPr>
          <p:cNvPr id="3091" name="Picture 19" descr="H:\G\!Geschäft\Desktop\BJ!\Designs\banner\jpg\Klingeltonflatrate_120x600.jpg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7215206" y="2071678"/>
            <a:ext cx="365125" cy="1828800"/>
          </a:xfrm>
          <a:prstGeom prst="rect">
            <a:avLst/>
          </a:prstGeom>
          <a:noFill/>
        </p:spPr>
      </p:pic>
      <p:pic>
        <p:nvPicPr>
          <p:cNvPr id="3092" name="Picture 20" descr="H:\G\!Geschäft\Desktop\BJ!\Designs\banner\jpg\Klingeltonflatrate_468_60.jpg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642910" y="4214818"/>
            <a:ext cx="1427162" cy="182562"/>
          </a:xfrm>
          <a:prstGeom prst="rect">
            <a:avLst/>
          </a:prstGeom>
          <a:noFill/>
        </p:spPr>
      </p:pic>
      <p:pic>
        <p:nvPicPr>
          <p:cNvPr id="3093" name="Picture 21" descr="H:\G\!Geschäft\Desktop\BJ!\Designs\banner\jpg\Klingeltonflatrate_weibl_120x600.jpg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5500694" y="2000240"/>
            <a:ext cx="365125" cy="1828800"/>
          </a:xfrm>
          <a:prstGeom prst="rect">
            <a:avLst/>
          </a:prstGeom>
          <a:noFill/>
        </p:spPr>
      </p:pic>
      <p:pic>
        <p:nvPicPr>
          <p:cNvPr id="3094" name="Picture 22" descr="H:\G\!Geschäft\Desktop\BJ!\Designs\banner\jpg\Klingeltonflatrate_weibl_468x60.jpg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4000496" y="5429264"/>
            <a:ext cx="1427163" cy="182562"/>
          </a:xfrm>
          <a:prstGeom prst="rect">
            <a:avLst/>
          </a:prstGeom>
          <a:noFill/>
        </p:spPr>
      </p:pic>
      <p:pic>
        <p:nvPicPr>
          <p:cNvPr id="3095" name="Picture 23" descr="H:\G\!Geschäft\Desktop\BJ!\Designs\banner\jpg\MP3_Flatrate_2_120x600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357290" y="2000240"/>
            <a:ext cx="365125" cy="1828800"/>
          </a:xfrm>
          <a:prstGeom prst="rect">
            <a:avLst/>
          </a:prstGeom>
          <a:noFill/>
        </p:spPr>
      </p:pic>
      <p:pic>
        <p:nvPicPr>
          <p:cNvPr id="3096" name="Picture 24" descr="H:\G\!Geschäft\Desktop\BJ!\Designs\banner\jpg\MP3_Flatrate_120x600.jpg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3786182" y="2000240"/>
            <a:ext cx="365125" cy="1828800"/>
          </a:xfrm>
          <a:prstGeom prst="rect">
            <a:avLst/>
          </a:prstGeom>
          <a:noFill/>
        </p:spPr>
      </p:pic>
      <p:pic>
        <p:nvPicPr>
          <p:cNvPr id="3097" name="Picture 25" descr="H:\G\!Geschäft\Desktop\BJ!\Designs\banner\jpg\MP3_Flatrate_468x60.jpg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642910" y="5429264"/>
            <a:ext cx="1427162" cy="182562"/>
          </a:xfrm>
          <a:prstGeom prst="rect">
            <a:avLst/>
          </a:prstGeom>
          <a:noFill/>
        </p:spPr>
      </p:pic>
      <p:pic>
        <p:nvPicPr>
          <p:cNvPr id="3098" name="Picture 26" descr="H:\G\!Geschäft\Desktop\BJ!\Designs\banner\jpg\MP3flatrate_weibl_468_60.jpg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4000496" y="4214818"/>
            <a:ext cx="1427162" cy="182563"/>
          </a:xfrm>
          <a:prstGeom prst="rect">
            <a:avLst/>
          </a:prstGeom>
          <a:noFill/>
        </p:spPr>
      </p:pic>
      <p:pic>
        <p:nvPicPr>
          <p:cNvPr id="3099" name="Picture 27" descr="H:\G\!Geschäft\Desktop\BJ!\Designs\banner\jpg\Videoflatrate_120x600.jpg"/>
          <p:cNvPicPr>
            <a:picLocks noChangeAspect="1" noChangeArrowheads="1"/>
          </p:cNvPicPr>
          <p:nvPr/>
        </p:nvPicPr>
        <p:blipFill>
          <a:blip r:embed="rId27" cstate="print"/>
          <a:srcRect/>
          <a:stretch>
            <a:fillRect/>
          </a:stretch>
        </p:blipFill>
        <p:spPr bwMode="auto">
          <a:xfrm>
            <a:off x="4357686" y="2000240"/>
            <a:ext cx="365125" cy="1828800"/>
          </a:xfrm>
          <a:prstGeom prst="rect">
            <a:avLst/>
          </a:prstGeom>
          <a:noFill/>
        </p:spPr>
      </p:pic>
      <p:pic>
        <p:nvPicPr>
          <p:cNvPr id="3100" name="Picture 28" descr="H:\G\!Geschäft\Desktop\BJ!\Designs\banner\jpg\Videoflatrate_468x60.jpg"/>
          <p:cNvPicPr>
            <a:picLocks noChangeAspect="1" noChangeArrowheads="1"/>
          </p:cNvPicPr>
          <p:nvPr/>
        </p:nvPicPr>
        <p:blipFill>
          <a:blip r:embed="rId28" cstate="print"/>
          <a:srcRect/>
          <a:stretch>
            <a:fillRect/>
          </a:stretch>
        </p:blipFill>
        <p:spPr bwMode="auto">
          <a:xfrm>
            <a:off x="2285984" y="5429264"/>
            <a:ext cx="1427163" cy="182562"/>
          </a:xfrm>
          <a:prstGeom prst="rect">
            <a:avLst/>
          </a:prstGeom>
          <a:noFill/>
        </p:spPr>
      </p:pic>
      <p:pic>
        <p:nvPicPr>
          <p:cNvPr id="3101" name="Picture 29" descr="H:\G\!Geschäft\Desktop\BJ!\Designs\banner\jpg\Videoflatrate_weibl_120x600.jpg"/>
          <p:cNvPicPr>
            <a:picLocks noChangeAspect="1" noChangeArrowheads="1"/>
          </p:cNvPicPr>
          <p:nvPr/>
        </p:nvPicPr>
        <p:blipFill>
          <a:blip r:embed="rId29" cstate="print"/>
          <a:srcRect/>
          <a:stretch>
            <a:fillRect/>
          </a:stretch>
        </p:blipFill>
        <p:spPr bwMode="auto">
          <a:xfrm>
            <a:off x="5000628" y="2000240"/>
            <a:ext cx="365125" cy="1828800"/>
          </a:xfrm>
          <a:prstGeom prst="rect">
            <a:avLst/>
          </a:prstGeom>
          <a:noFill/>
        </p:spPr>
      </p:pic>
      <p:sp>
        <p:nvSpPr>
          <p:cNvPr id="32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4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30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1643050"/>
            <a:ext cx="2768096" cy="1997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4286256"/>
            <a:ext cx="1470025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00364" y="2786058"/>
            <a:ext cx="1990725" cy="28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5786" y="2000240"/>
            <a:ext cx="1832125" cy="2514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Marktkennzahlen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527 Millionen USD Umsatz (</a:t>
            </a:r>
            <a:r>
              <a:rPr lang="de-DE" dirty="0" err="1" smtClean="0"/>
              <a:t>Jamba</a:t>
            </a:r>
            <a:r>
              <a:rPr lang="de-DE" dirty="0" smtClean="0"/>
              <a:t> 2005)</a:t>
            </a:r>
          </a:p>
          <a:p>
            <a:r>
              <a:rPr lang="de-DE" dirty="0" smtClean="0"/>
              <a:t>188 Millionen USD für 51 % </a:t>
            </a:r>
            <a:r>
              <a:rPr lang="de-DE" dirty="0" err="1" smtClean="0"/>
              <a:t>Jamba</a:t>
            </a:r>
            <a:r>
              <a:rPr lang="de-DE" dirty="0" smtClean="0"/>
              <a:t> (2006)</a:t>
            </a:r>
          </a:p>
          <a:p>
            <a:r>
              <a:rPr lang="de-DE" dirty="0" smtClean="0"/>
              <a:t>109 Handyanschlüsse auf 100 Einwohner (de)</a:t>
            </a:r>
          </a:p>
          <a:p>
            <a:r>
              <a:rPr lang="de-DE" dirty="0" smtClean="0"/>
              <a:t>Weltweite Zielgruppe </a:t>
            </a:r>
            <a:r>
              <a:rPr lang="de-DE" dirty="0" smtClean="0">
                <a:sym typeface="Wingdings" pitchFamily="2" charset="2"/>
              </a:rPr>
              <a:t> jung und alt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Kompatibilität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Basisdaten: </a:t>
            </a:r>
            <a:r>
              <a:rPr lang="de-DE" dirty="0" err="1" smtClean="0"/>
              <a:t>Handy‘s</a:t>
            </a:r>
            <a:r>
              <a:rPr lang="de-DE" dirty="0" smtClean="0"/>
              <a:t> ab 80 EUR aus Top 100 Verkaufscharts Amazon.de (26.11.2007)</a:t>
            </a:r>
          </a:p>
          <a:p>
            <a:pPr>
              <a:buNone/>
            </a:pPr>
            <a:endParaRPr lang="de-DE" dirty="0" smtClean="0"/>
          </a:p>
          <a:p>
            <a:pPr>
              <a:buNone/>
            </a:pP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1785918" y="2786058"/>
          <a:ext cx="5572164" cy="3500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Preise bei </a:t>
            </a:r>
            <a:r>
              <a:rPr lang="de-DE" dirty="0" err="1" smtClean="0"/>
              <a:t>Jamba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Music Flatrate : 14,95 EUR / Monat</a:t>
            </a:r>
          </a:p>
          <a:p>
            <a:r>
              <a:rPr lang="de-DE" dirty="0" smtClean="0"/>
              <a:t>10 Farbige Logos: 4,99 EUR / Monat</a:t>
            </a:r>
          </a:p>
          <a:p>
            <a:r>
              <a:rPr lang="de-DE" dirty="0" smtClean="0"/>
              <a:t>5 Animierte Farblogos: 4,99 EUR / Monat </a:t>
            </a:r>
          </a:p>
          <a:p>
            <a:r>
              <a:rPr lang="de-DE" dirty="0" smtClean="0"/>
              <a:t>2 x Handy Software: 9,99 EUR / Monat</a:t>
            </a:r>
          </a:p>
          <a:p>
            <a:r>
              <a:rPr lang="de-DE" dirty="0" smtClean="0"/>
              <a:t>5 Handy Videos : 4,99 EUR / Monat</a:t>
            </a:r>
          </a:p>
          <a:p>
            <a:r>
              <a:rPr lang="de-DE" dirty="0" smtClean="0"/>
              <a:t>4 x </a:t>
            </a:r>
            <a:r>
              <a:rPr lang="de-DE" dirty="0" err="1" smtClean="0"/>
              <a:t>Hustler</a:t>
            </a:r>
            <a:r>
              <a:rPr lang="de-DE" dirty="0" smtClean="0"/>
              <a:t>: 7,99 EUR / Monat</a:t>
            </a:r>
          </a:p>
          <a:p>
            <a:r>
              <a:rPr lang="de-DE" dirty="0" smtClean="0"/>
              <a:t>5 Fun Sounds: 4,99 EUR / Monat</a:t>
            </a:r>
          </a:p>
          <a:p>
            <a:endParaRPr lang="de-DE" dirty="0" smtClean="0"/>
          </a:p>
          <a:p>
            <a:pPr>
              <a:buNone/>
            </a:pPr>
            <a:r>
              <a:rPr lang="de-DE" sz="1100" dirty="0" smtClean="0"/>
              <a:t>Stand: 11.12.2007</a:t>
            </a:r>
            <a:endParaRPr lang="de-DE" sz="1100" dirty="0"/>
          </a:p>
        </p:txBody>
      </p:sp>
      <p:pic>
        <p:nvPicPr>
          <p:cNvPr id="1026" name="Picture 2" descr="C:\Users\a7\Desktop\showbin.jpe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14678" y="5857892"/>
            <a:ext cx="2563828" cy="823324"/>
          </a:xfrm>
          <a:prstGeom prst="rect">
            <a:avLst/>
          </a:prstGeom>
          <a:noFill/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Advantage </a:t>
            </a:r>
            <a:r>
              <a:rPr lang="de-DE" dirty="0" err="1" smtClean="0"/>
              <a:t>BitJoe</a:t>
            </a:r>
            <a:r>
              <a:rPr lang="de-DE" dirty="0" smtClean="0"/>
              <a:t>®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Keine kostspielige Entwicklung von Content</a:t>
            </a:r>
          </a:p>
          <a:p>
            <a:r>
              <a:rPr lang="de-DE" dirty="0" smtClean="0"/>
              <a:t>Keine Lizenzgebühren (Musik, Film etc.)</a:t>
            </a:r>
          </a:p>
          <a:p>
            <a:r>
              <a:rPr lang="de-DE" dirty="0" smtClean="0"/>
              <a:t>Keine / weniger Abgaben an Mobilfunkbetreiber</a:t>
            </a:r>
          </a:p>
          <a:p>
            <a:r>
              <a:rPr lang="de-DE" dirty="0" smtClean="0"/>
              <a:t>Kündigungsfristen </a:t>
            </a:r>
            <a:r>
              <a:rPr lang="de-DE" dirty="0" err="1" smtClean="0"/>
              <a:t>könn</a:t>
            </a:r>
            <a:r>
              <a:rPr lang="de-DE" dirty="0" smtClean="0"/>
              <a:t>(t)en länger sein</a:t>
            </a:r>
          </a:p>
          <a:p>
            <a:r>
              <a:rPr lang="de-DE" dirty="0" smtClean="0"/>
              <a:t>Deutlich weniger Personalkosten </a:t>
            </a:r>
          </a:p>
          <a:p>
            <a:r>
              <a:rPr lang="de-DE" dirty="0" smtClean="0"/>
              <a:t>effektivere Onlinewerbung möglich</a:t>
            </a:r>
          </a:p>
          <a:p>
            <a:r>
              <a:rPr lang="de-DE" dirty="0" smtClean="0"/>
              <a:t>Unzensierte und unlimitierte Inhalte</a:t>
            </a:r>
          </a:p>
          <a:p>
            <a:endParaRPr lang="de-DE" dirty="0" smtClean="0"/>
          </a:p>
          <a:p>
            <a:pPr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7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smtClean="0"/>
              <a:t>Riesiger Markt</a:t>
            </a:r>
          </a:p>
          <a:p>
            <a:r>
              <a:rPr lang="de-DE" dirty="0" smtClean="0"/>
              <a:t>Viel besser als Marktführer </a:t>
            </a:r>
            <a:r>
              <a:rPr lang="de-DE" dirty="0" err="1" smtClean="0"/>
              <a:t>Jamba</a:t>
            </a:r>
            <a:r>
              <a:rPr lang="de-DE" dirty="0" smtClean="0"/>
              <a:t>!</a:t>
            </a:r>
          </a:p>
          <a:p>
            <a:r>
              <a:rPr lang="de-DE" dirty="0" smtClean="0"/>
              <a:t>Alleinstellungsmerkmale</a:t>
            </a:r>
          </a:p>
          <a:p>
            <a:r>
              <a:rPr lang="de-DE" dirty="0" smtClean="0"/>
              <a:t>Optimal ins Port </a:t>
            </a:r>
            <a:r>
              <a:rPr lang="de-DE" dirty="0" err="1" smtClean="0"/>
              <a:t>Folio</a:t>
            </a:r>
            <a:r>
              <a:rPr lang="de-DE" dirty="0" smtClean="0"/>
              <a:t> passend </a:t>
            </a:r>
          </a:p>
          <a:p>
            <a:pPr>
              <a:buNone/>
            </a:pPr>
            <a:r>
              <a:rPr lang="de-DE" dirty="0" smtClean="0">
                <a:sym typeface="Wingdings" pitchFamily="2" charset="2"/>
              </a:rPr>
              <a:t>	 </a:t>
            </a:r>
            <a:r>
              <a:rPr lang="de-DE" dirty="0" err="1" smtClean="0">
                <a:sym typeface="Wingdings" pitchFamily="2" charset="2"/>
              </a:rPr>
              <a:t>Synergieeffekte</a:t>
            </a:r>
            <a:endParaRPr lang="de-DE" dirty="0" smtClean="0"/>
          </a:p>
          <a:p>
            <a:r>
              <a:rPr lang="de-DE" dirty="0" smtClean="0"/>
              <a:t>Sehr hohe Gewinnspanne</a:t>
            </a:r>
          </a:p>
          <a:p>
            <a:r>
              <a:rPr lang="de-DE" dirty="0" smtClean="0"/>
              <a:t>Hohe Skalierbarkeit der Software</a:t>
            </a:r>
          </a:p>
          <a:p>
            <a:r>
              <a:rPr lang="de-DE" dirty="0" smtClean="0"/>
              <a:t>Großes Potenzial für die Zukunft</a:t>
            </a:r>
          </a:p>
          <a:p>
            <a:endParaRPr lang="de-DE" dirty="0"/>
          </a:p>
        </p:txBody>
      </p:sp>
      <p:pic>
        <p:nvPicPr>
          <p:cNvPr id="6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60000"/>
                  <a:lumOff val="4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00034" y="2143116"/>
            <a:ext cx="7772400" cy="1470025"/>
          </a:xfrm>
        </p:spPr>
        <p:txBody>
          <a:bodyPr/>
          <a:lstStyle/>
          <a:p>
            <a:r>
              <a:rPr lang="de-DE" dirty="0" smtClean="0"/>
              <a:t>					®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428728" y="4071942"/>
            <a:ext cx="6400800" cy="1752600"/>
          </a:xfrm>
        </p:spPr>
        <p:txBody>
          <a:bodyPr/>
          <a:lstStyle/>
          <a:p>
            <a:endParaRPr lang="de-DE" dirty="0"/>
          </a:p>
        </p:txBody>
      </p:sp>
      <p:pic>
        <p:nvPicPr>
          <p:cNvPr id="1028" name="Picture 4" descr="H:\G\!Geschäft\Desktop\BJ!\Designs\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643182"/>
            <a:ext cx="4168785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BitJoe</a:t>
            </a:r>
            <a:r>
              <a:rPr lang="de-DE" dirty="0" smtClean="0"/>
              <a:t>®?</a:t>
            </a:r>
          </a:p>
          <a:p>
            <a:r>
              <a:rPr lang="de-DE" dirty="0" err="1" smtClean="0"/>
              <a:t>BitJoe</a:t>
            </a:r>
            <a:r>
              <a:rPr lang="de-DE" dirty="0" smtClean="0"/>
              <a:t>® auf dem Handy (Frontend)</a:t>
            </a:r>
          </a:p>
          <a:p>
            <a:r>
              <a:rPr lang="de-DE" dirty="0" err="1" smtClean="0"/>
              <a:t>BitJoe</a:t>
            </a:r>
            <a:r>
              <a:rPr lang="de-DE" dirty="0" smtClean="0"/>
              <a:t>® </a:t>
            </a:r>
            <a:r>
              <a:rPr lang="de-DE" dirty="0" err="1" smtClean="0"/>
              <a:t>serverseitig</a:t>
            </a:r>
            <a:r>
              <a:rPr lang="de-DE" dirty="0" smtClean="0"/>
              <a:t> (Backend)</a:t>
            </a:r>
          </a:p>
          <a:p>
            <a:r>
              <a:rPr lang="de-DE" dirty="0" smtClean="0"/>
              <a:t>Internetauftritt</a:t>
            </a:r>
          </a:p>
          <a:p>
            <a:r>
              <a:rPr lang="de-DE" dirty="0" smtClean="0"/>
              <a:t>Marktanalyse</a:t>
            </a:r>
          </a:p>
          <a:p>
            <a:r>
              <a:rPr lang="de-DE" dirty="0" smtClean="0"/>
              <a:t>Summary</a:t>
            </a:r>
            <a:endParaRPr lang="de-DE" dirty="0"/>
          </a:p>
        </p:txBody>
      </p:sp>
      <p:pic>
        <p:nvPicPr>
          <p:cNvPr id="5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ist </a:t>
            </a:r>
            <a:r>
              <a:rPr lang="de-DE" dirty="0" err="1" smtClean="0"/>
              <a:t>BitJoe</a:t>
            </a:r>
            <a:r>
              <a:rPr lang="de-DE" dirty="0" smtClean="0"/>
              <a:t>®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 smtClean="0"/>
              <a:t>BitJoe</a:t>
            </a:r>
            <a:r>
              <a:rPr lang="de-DE" dirty="0" smtClean="0"/>
              <a:t>® ist eine Handysoftware (Java)</a:t>
            </a:r>
          </a:p>
          <a:p>
            <a:r>
              <a:rPr lang="de-DE" dirty="0" err="1" smtClean="0"/>
              <a:t>BitJoe</a:t>
            </a:r>
            <a:r>
              <a:rPr lang="de-DE" dirty="0" smtClean="0"/>
              <a:t>® kann aufs Handy downloaden:</a:t>
            </a:r>
          </a:p>
          <a:p>
            <a:pPr lvl="1"/>
            <a:r>
              <a:rPr lang="de-DE" dirty="0" smtClean="0"/>
              <a:t>Klingeltöne</a:t>
            </a:r>
          </a:p>
          <a:p>
            <a:pPr lvl="1"/>
            <a:r>
              <a:rPr lang="de-DE" dirty="0" smtClean="0"/>
              <a:t>Musik</a:t>
            </a:r>
          </a:p>
          <a:p>
            <a:pPr lvl="1"/>
            <a:r>
              <a:rPr lang="de-DE" dirty="0" smtClean="0"/>
              <a:t>Spiele</a:t>
            </a:r>
          </a:p>
          <a:p>
            <a:pPr lvl="1"/>
            <a:r>
              <a:rPr lang="de-DE" dirty="0" smtClean="0"/>
              <a:t>Programme</a:t>
            </a:r>
          </a:p>
          <a:p>
            <a:pPr lvl="1"/>
            <a:r>
              <a:rPr lang="de-DE" dirty="0" smtClean="0"/>
              <a:t>Bilder</a:t>
            </a:r>
          </a:p>
          <a:p>
            <a:pPr lvl="1"/>
            <a:r>
              <a:rPr lang="de-DE" dirty="0" smtClean="0"/>
              <a:t>Videos</a:t>
            </a:r>
          </a:p>
          <a:p>
            <a:pPr lvl="1"/>
            <a:r>
              <a:rPr lang="de-DE" dirty="0" smtClean="0"/>
              <a:t>Dokumente</a:t>
            </a:r>
            <a:endParaRPr lang="de-DE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/>
              <a:t>Architektur 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/>
              <a:t>Überblick</a:t>
            </a:r>
            <a:endParaRPr lang="de-DE" sz="31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714488"/>
            <a:ext cx="1164668" cy="440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Inhaltsplatzhalter 7" descr="detail0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857620" y="3429000"/>
            <a:ext cx="1071570" cy="1115488"/>
          </a:xfr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/>
              <a:t>Architektur II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/>
              <a:t>logische Struktur</a:t>
            </a:r>
            <a:endParaRPr lang="de-DE" sz="3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714488"/>
            <a:ext cx="1164668" cy="440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 descr="H:\G\!Geschäft\Desktop\BJ!\PowerPoint\detail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4143380"/>
            <a:ext cx="1143008" cy="2390656"/>
          </a:xfrm>
          <a:prstGeom prst="rect">
            <a:avLst/>
          </a:prstGeom>
          <a:noFill/>
        </p:spPr>
      </p:pic>
      <p:sp>
        <p:nvSpPr>
          <p:cNvPr id="8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/>
              <a:t>Architektur III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/>
              <a:t>Sicherheit, Kompression und Plattform</a:t>
            </a:r>
            <a:endParaRPr lang="de-DE" sz="31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57620" y="3143248"/>
            <a:ext cx="1285884" cy="2918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Grafik 8" descr="xplogosharp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876" y="2500305"/>
            <a:ext cx="785818" cy="697129"/>
          </a:xfrm>
          <a:prstGeom prst="rect">
            <a:avLst/>
          </a:prstGeom>
        </p:spPr>
      </p:pic>
      <p:pic>
        <p:nvPicPr>
          <p:cNvPr id="10" name="Grafik 9" descr="25349081545130l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0430" y="2500306"/>
            <a:ext cx="714380" cy="714380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/>
              <a:t>Architektur II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/>
              <a:t>logische Struktur</a:t>
            </a:r>
            <a:endParaRPr lang="de-DE" sz="3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714488"/>
            <a:ext cx="1164668" cy="4400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Inhaltsplatzhalter 7" descr="detail2.jpg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714744" y="2786058"/>
            <a:ext cx="1357322" cy="2509907"/>
          </a:xfrm>
        </p:spPr>
      </p:pic>
      <p:sp>
        <p:nvSpPr>
          <p:cNvPr id="6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/>
              <a:t>Architektur IV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/>
              <a:t> Ausfallsicherheit &amp; Skalierbarkeit</a:t>
            </a:r>
            <a:endParaRPr lang="de-DE" sz="31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714488"/>
            <a:ext cx="117223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6" y="1714488"/>
            <a:ext cx="1740655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1785926"/>
            <a:ext cx="1643074" cy="166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857356" y="3429000"/>
            <a:ext cx="1400175" cy="24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57356" y="3857628"/>
            <a:ext cx="1571636" cy="358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857356" y="4429132"/>
            <a:ext cx="1643075" cy="306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28794" y="4929198"/>
            <a:ext cx="857256" cy="1058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528" y="0"/>
            <a:ext cx="48091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4900" dirty="0" smtClean="0"/>
              <a:t>Architektur V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sz="3100" dirty="0" smtClean="0"/>
              <a:t>Downloadvarianten</a:t>
            </a:r>
            <a:endParaRPr lang="de-DE" sz="31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857620" y="1753495"/>
            <a:ext cx="1143007" cy="431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14810" y="2643182"/>
            <a:ext cx="468761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1785926"/>
            <a:ext cx="1714512" cy="3838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000628" y="1714488"/>
            <a:ext cx="1664210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214810" y="4786322"/>
            <a:ext cx="479807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214810" y="4071942"/>
            <a:ext cx="50006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el 1"/>
          <p:cNvSpPr txBox="1">
            <a:spLocks/>
          </p:cNvSpPr>
          <p:nvPr/>
        </p:nvSpPr>
        <p:spPr>
          <a:xfrm>
            <a:off x="7429520" y="0"/>
            <a:ext cx="1500198" cy="1143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Was ist </a:t>
            </a:r>
            <a:r>
              <a:rPr kumimoji="0" lang="de-DE" sz="12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BitJoe</a:t>
            </a:r>
            <a:r>
              <a:rPr kumimoji="0" lang="de-DE" sz="120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®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Frontend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Backend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Internetauftritt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Marktdaten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Summary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3" descr="H:\G\!Geschäft\Desktop\BJ!\Designs\bitjoe-wasser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00826" y="6000768"/>
            <a:ext cx="2428892" cy="6853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0</TotalTime>
  <Words>587</Words>
  <Application>Microsoft Office PowerPoint</Application>
  <PresentationFormat>Bildschirmpräsentation (4:3)</PresentationFormat>
  <Paragraphs>213</Paragraphs>
  <Slides>17</Slides>
  <Notes>6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Larissa-Design</vt:lpstr>
      <vt:lpstr>     ®</vt:lpstr>
      <vt:lpstr>Agenda</vt:lpstr>
      <vt:lpstr>Was ist BitJoe®</vt:lpstr>
      <vt:lpstr>Architektur I Überblick</vt:lpstr>
      <vt:lpstr>Architektur II logische Struktur</vt:lpstr>
      <vt:lpstr>Architektur III Sicherheit, Kompression und Plattform</vt:lpstr>
      <vt:lpstr>Architektur II logische Struktur</vt:lpstr>
      <vt:lpstr>Architektur IV  Ausfallsicherheit &amp; Skalierbarkeit</vt:lpstr>
      <vt:lpstr>Architektur V Downloadvarianten</vt:lpstr>
      <vt:lpstr>Webseite</vt:lpstr>
      <vt:lpstr>Werbemittel</vt:lpstr>
      <vt:lpstr>Marktkennzahlen</vt:lpstr>
      <vt:lpstr>Kompatibilität</vt:lpstr>
      <vt:lpstr>Preise bei Jamba</vt:lpstr>
      <vt:lpstr>Advantage BitJoe®</vt:lpstr>
      <vt:lpstr>Summary</vt:lpstr>
      <vt:lpstr>     ®</vt:lpstr>
    </vt:vector>
  </TitlesOfParts>
  <Company>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BitJoe®</dc:title>
  <dc:creator>T.M.</dc:creator>
  <cp:lastModifiedBy>thecerial</cp:lastModifiedBy>
  <cp:revision>106</cp:revision>
  <dcterms:created xsi:type="dcterms:W3CDTF">2007-11-27T13:21:39Z</dcterms:created>
  <dcterms:modified xsi:type="dcterms:W3CDTF">2008-03-27T17:25:40Z</dcterms:modified>
</cp:coreProperties>
</file>