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AF95F1-A122-46E9-A3B9-47BB29D67115}">
  <a:tblStyle styleId="{5AAF95F1-A122-46E9-A3B9-47BB29D671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bb23e8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bb23e8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5ae80c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5ae80c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60de1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60de1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5ae80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5ae80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0e2756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0e2756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5ae80c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5ae80c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5ae80c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5ae80c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60de114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60de114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60de11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60de11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Importante: una medida global pero que sea sensible a la ubicación de las observaciones que son semillas ocultas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60de114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a60de114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500db5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500db5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Destacar los tres grupos con los que vamos a estar trabajando: semilla, clones y población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347c1f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347c1f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ddb3f2e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ddb3f2e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347c1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347c1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bb23e8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bb23e8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con los modelos de clasificación: las etiquetas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clasificación siempre sabemos los buenos y los malos… lo que hacemos es usar una muestra de validación para ver que mi modelo generaliza (separa buenos o malos), pero siempre los conocemos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Acá no, lo que yo quiero encontrar no vienen etiquetados.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5ae80c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5ae80c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violetas NO aparecen como y=1 sino como y=0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puedo usar las </a:t>
            </a:r>
            <a:r>
              <a:rPr lang="en"/>
              <a:t>metodologías</a:t>
            </a:r>
            <a:r>
              <a:rPr lang="en"/>
              <a:t> clásicas para modelar: a priori, las </a:t>
            </a:r>
            <a:r>
              <a:rPr lang="en"/>
              <a:t>técnicas</a:t>
            </a:r>
            <a:r>
              <a:rPr lang="en"/>
              <a:t> van a tratar de separar los y=0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Quiero encontrar algo como esa frontera amarilla: a piori algo que sobreajuste me permitiría lograrlo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Aunque en realidad un algoritmo que me </a:t>
            </a:r>
            <a:r>
              <a:rPr lang="en"/>
              <a:t>permita</a:t>
            </a:r>
            <a:r>
              <a:rPr lang="en"/>
              <a:t> ir ajustandola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500db57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500db57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500db57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500db57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bb23e8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bb23e8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bb23e8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bb23e8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 flipH="1" rot="10800000">
            <a:off x="-13200" y="5103950"/>
            <a:ext cx="9165900" cy="11700"/>
          </a:xfrm>
          <a:prstGeom prst="straightConnector1">
            <a:avLst/>
          </a:prstGeom>
          <a:noFill/>
          <a:ln cap="flat" cmpd="sng" w="1524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towardsdatascience.com/lookalikes-finding-needles-in-a-haystack-683bae8fdff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erinshellman.github.io/data-mining-starter-kit/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410800" y="939750"/>
            <a:ext cx="8520600" cy="11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Lookalike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9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Aspectos Técnicos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325" y="3023043"/>
            <a:ext cx="1477356" cy="1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486450" y="177500"/>
            <a:ext cx="78411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2: clasificador binario</a:t>
            </a:r>
            <a:endParaRPr i="1"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Entrenar un clasificador binario (semilla: y=1 / unlabeled: y=0)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arenR"/>
            </a:pPr>
            <a:r>
              <a:rPr lang="en" sz="1700">
                <a:solidFill>
                  <a:schemeClr val="dk1"/>
                </a:solidFill>
              </a:rPr>
              <a:t>Logística / Árbol de decisión / SVM / RandomForest / etc...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Usar el modelo para scorear a los unlabeled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60750" y="1870100"/>
            <a:ext cx="3524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de unlabeled (Reg. logística)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739500" y="1870100"/>
            <a:ext cx="3271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Semilla + Unlabeled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125" y="2160800"/>
            <a:ext cx="3816800" cy="27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0" y="2160802"/>
            <a:ext cx="3719368" cy="2798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>
            <a:off x="7428225" y="2629150"/>
            <a:ext cx="642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0561" y="4262600"/>
            <a:ext cx="311464" cy="2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161" y="4110200"/>
            <a:ext cx="311464" cy="2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7475" y="4077675"/>
            <a:ext cx="311475" cy="30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3318" y="4260351"/>
            <a:ext cx="311475" cy="30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486450" y="177500"/>
            <a:ext cx="78411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2: clasificador binario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Ventajas: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 rápido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 fácil de explicar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El modelo elige las variables relevantes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Desventajas: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Desbalance de las clases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Muchos “verdaderos positivos” van a entrar como negativos -- obtendremos un modelo que intenta separarlos de la semilla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Puede hacer faltar ajustar hiper-parámetros (árboles por ej.)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450" y="1320425"/>
            <a:ext cx="1308999" cy="68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76949" y="2625471"/>
            <a:ext cx="1721976" cy="9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467975" y="195251"/>
            <a:ext cx="75522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3: 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</a:rPr>
              <a:t>bagging de clasificadores binarios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Idea general: usar modelos de clasificación binaria pero </a:t>
            </a:r>
            <a:r>
              <a:rPr b="1" lang="en" sz="1700">
                <a:solidFill>
                  <a:schemeClr val="dk1"/>
                </a:solidFill>
              </a:rPr>
              <a:t>sobreajustando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Algoritmo: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For t de 1 a T:</a:t>
            </a:r>
            <a:endParaRPr sz="1700">
              <a:solidFill>
                <a:schemeClr val="dk1"/>
              </a:solidFill>
            </a:endParaRPr>
          </a:p>
          <a:p>
            <a:pPr indent="-336550" lvl="0" marL="628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Tomar una </a:t>
            </a:r>
            <a:r>
              <a:rPr b="1" lang="en" sz="1700">
                <a:solidFill>
                  <a:schemeClr val="dk1"/>
                </a:solidFill>
              </a:rPr>
              <a:t>muestra </a:t>
            </a:r>
            <a:r>
              <a:rPr lang="en" sz="1700">
                <a:solidFill>
                  <a:schemeClr val="dk1"/>
                </a:solidFill>
              </a:rPr>
              <a:t>K de los unlabeled (tamaño: = tamaño de semilla)</a:t>
            </a:r>
            <a:endParaRPr sz="1700">
              <a:solidFill>
                <a:schemeClr val="dk1"/>
              </a:solidFill>
            </a:endParaRPr>
          </a:p>
          <a:p>
            <a:pPr indent="-3365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Entrenar un </a:t>
            </a:r>
            <a:r>
              <a:rPr b="1" lang="en" sz="1700">
                <a:solidFill>
                  <a:schemeClr val="dk1"/>
                </a:solidFill>
              </a:rPr>
              <a:t>clasificador </a:t>
            </a:r>
            <a:r>
              <a:rPr lang="en" sz="1700">
                <a:solidFill>
                  <a:schemeClr val="dk1"/>
                </a:solidFill>
              </a:rPr>
              <a:t>binario (semilla: y=1 / K: y=0)</a:t>
            </a:r>
            <a:endParaRPr sz="1700">
              <a:solidFill>
                <a:schemeClr val="dk1"/>
              </a:solidFill>
            </a:endParaRPr>
          </a:p>
          <a:p>
            <a:pPr indent="-3365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Scorear </a:t>
            </a:r>
            <a:r>
              <a:rPr lang="en" sz="1700">
                <a:solidFill>
                  <a:schemeClr val="dk1"/>
                </a:solidFill>
              </a:rPr>
              <a:t>a los registros OOB (out-of-bag) con el clasificador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Score de los unlabeled = </a:t>
            </a:r>
            <a:r>
              <a:rPr b="1" lang="en" sz="1700">
                <a:solidFill>
                  <a:schemeClr val="dk1"/>
                </a:solidFill>
              </a:rPr>
              <a:t>promedio de scores OOB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: cantidad de veces que corro el modelo (bagging)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483875" y="204250"/>
            <a:ext cx="7552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3: 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</a:rPr>
              <a:t>bagging de clasificadores binarios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</a:rPr>
              <a:t>Ejemplo </a:t>
            </a:r>
            <a:r>
              <a:rPr lang="en" sz="1700">
                <a:solidFill>
                  <a:schemeClr val="dk1"/>
                </a:solidFill>
              </a:rPr>
              <a:t>(bagging con Tree minObj=1 y T=10)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47315" l="50000" r="0" t="0"/>
          <a:stretch/>
        </p:blipFill>
        <p:spPr>
          <a:xfrm>
            <a:off x="655805" y="3037522"/>
            <a:ext cx="7451321" cy="136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47315" l="0" r="50000" t="0"/>
          <a:stretch/>
        </p:blipFill>
        <p:spPr>
          <a:xfrm>
            <a:off x="650400" y="1478300"/>
            <a:ext cx="7451321" cy="1362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870100" y="4439325"/>
            <a:ext cx="4007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en cada muestra de bootstrap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50000" r="0" t="49428"/>
          <a:stretch/>
        </p:blipFill>
        <p:spPr>
          <a:xfrm>
            <a:off x="682400" y="2965690"/>
            <a:ext cx="7176377" cy="145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50000" t="49428"/>
          <a:stretch/>
        </p:blipFill>
        <p:spPr>
          <a:xfrm>
            <a:off x="671775" y="1508800"/>
            <a:ext cx="7176377" cy="1456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61175" y="4393275"/>
            <a:ext cx="3726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promedio acumulado en unlabeled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83875" y="204250"/>
            <a:ext cx="7552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3: 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</a:rPr>
              <a:t>bagging de clasificadores binarios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</a:rPr>
              <a:t>Ejemplo: cálculo del score para la población en cada paso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483875" y="204250"/>
            <a:ext cx="7552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3: 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</a:rPr>
              <a:t>bagging de clasificadores binarios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</a:rPr>
              <a:t>Comparación con clasificador binario a secas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486450" y="208200"/>
            <a:ext cx="78411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3: </a:t>
            </a: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</a:rPr>
              <a:t>bagging de clasificadores binarios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Ventajas: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El modelo elige las variables relevantes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Anula el desbalance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En el promedio se reduce el error que introducen los “falsos negativos”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Suponemos que no hace falta hiperparametrizar el clasificador base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si sobreajusta más → es mejor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Desventajas: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 más lento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50" y="813775"/>
            <a:ext cx="2010849" cy="10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209349" y="3470500"/>
            <a:ext cx="848151" cy="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486450" y="97925"/>
            <a:ext cx="78411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Simulaciones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Construcción de escenarios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 u="sng">
                <a:solidFill>
                  <a:schemeClr val="dk1"/>
                </a:solidFill>
              </a:rPr>
              <a:t>Baseline</a:t>
            </a:r>
            <a:r>
              <a:rPr lang="en" sz="1700">
                <a:solidFill>
                  <a:schemeClr val="dk1"/>
                </a:solidFill>
              </a:rPr>
              <a:t>: N=100k -- N_positivos=5k (N_semilla=4k, N_hidden=1k)  -- #features=20 -- #features_relevantes=20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 u="sng">
                <a:solidFill>
                  <a:schemeClr val="dk1"/>
                </a:solidFill>
              </a:rPr>
              <a:t>Low_dim</a:t>
            </a:r>
            <a:r>
              <a:rPr lang="en" sz="1700">
                <a:solidFill>
                  <a:schemeClr val="dk1"/>
                </a:solidFill>
              </a:rPr>
              <a:t>: #features=5 -- #features_relevantes=5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 u="sng">
                <a:solidFill>
                  <a:schemeClr val="dk1"/>
                </a:solidFill>
              </a:rPr>
              <a:t>High_dim</a:t>
            </a:r>
            <a:r>
              <a:rPr lang="en" sz="1700">
                <a:solidFill>
                  <a:schemeClr val="dk1"/>
                </a:solidFill>
              </a:rPr>
              <a:t>: #features=500 -- #features_relevantes=20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 u="sng">
                <a:solidFill>
                  <a:schemeClr val="dk1"/>
                </a:solidFill>
              </a:rPr>
              <a:t>Clusters</a:t>
            </a:r>
            <a:r>
              <a:rPr lang="en" sz="1700">
                <a:solidFill>
                  <a:schemeClr val="dk1"/>
                </a:solidFill>
              </a:rPr>
              <a:t>: 4 clusters por clase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 u="sng">
                <a:solidFill>
                  <a:schemeClr val="dk1"/>
                </a:solidFill>
              </a:rPr>
              <a:t>Contaminated</a:t>
            </a:r>
            <a:r>
              <a:rPr lang="en" sz="1700">
                <a:solidFill>
                  <a:schemeClr val="dk1"/>
                </a:solidFill>
              </a:rPr>
              <a:t>: N_positivos=5k (N_semilla=2.5k, N_hidden=2.5k)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 u="sng">
                <a:solidFill>
                  <a:schemeClr val="dk1"/>
                </a:solidFill>
              </a:rPr>
              <a:t>No_sep</a:t>
            </a:r>
            <a:r>
              <a:rPr lang="en" sz="1700">
                <a:solidFill>
                  <a:schemeClr val="dk1"/>
                </a:solidFill>
              </a:rPr>
              <a:t>: clases menos separadas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486450" y="100725"/>
            <a:ext cx="78411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Simulaciones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Evaluación de resultados con </a:t>
            </a:r>
            <a:r>
              <a:rPr b="1" lang="en" sz="1700">
                <a:solidFill>
                  <a:schemeClr val="dk1"/>
                </a:solidFill>
              </a:rPr>
              <a:t>Average Precision (AP)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600" y="1991750"/>
            <a:ext cx="4566902" cy="17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4469950" y="3732500"/>
            <a:ext cx="42402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Lookalikes: Finding needles in a haystack</a:t>
            </a:r>
            <a:endParaRPr/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611975" y="138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{5AAF95F1-A122-46E9-A3B9-47BB29D67115}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score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precision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1.00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0.40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0.43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30"/>
          <p:cNvGraphicFramePr/>
          <p:nvPr/>
        </p:nvGraphicFramePr>
        <p:xfrm>
          <a:off x="611975" y="319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{5AAF95F1-A122-46E9-A3B9-47BB29D67115}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score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precision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1.00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1.00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AA84F"/>
                          </a:solidFill>
                        </a:rPr>
                        <a:t>0.60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486450" y="-51100"/>
            <a:ext cx="7841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Simulaciones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097674" y="629775"/>
            <a:ext cx="6176026" cy="219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1088900" y="2822273"/>
            <a:ext cx="6176026" cy="219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71100" y="343550"/>
            <a:ext cx="60672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chemeClr val="dk1"/>
                </a:solidFill>
              </a:rPr>
              <a:t>Problema de negocio: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Los clientes nos pasan una base de individuos (</a:t>
            </a:r>
            <a:r>
              <a:rPr b="1" lang="en" sz="1700">
                <a:solidFill>
                  <a:schemeClr val="dk1"/>
                </a:solidFill>
              </a:rPr>
              <a:t>“semilla”</a:t>
            </a:r>
            <a:r>
              <a:rPr lang="en" sz="1700">
                <a:solidFill>
                  <a:schemeClr val="dk1"/>
                </a:solidFill>
              </a:rPr>
              <a:t>) para la cual tenemos que encontrar un grupo de individuos con características similares (</a:t>
            </a:r>
            <a:r>
              <a:rPr b="1" lang="en" sz="1700">
                <a:solidFill>
                  <a:schemeClr val="dk1"/>
                </a:solidFill>
              </a:rPr>
              <a:t>“lookalikes” o “clones”</a:t>
            </a:r>
            <a:r>
              <a:rPr lang="en" sz="1700">
                <a:solidFill>
                  <a:schemeClr val="dk1"/>
                </a:solidFill>
              </a:rPr>
              <a:t>) en una </a:t>
            </a:r>
            <a:r>
              <a:rPr b="1" lang="en" sz="1700">
                <a:solidFill>
                  <a:schemeClr val="dk1"/>
                </a:solidFill>
              </a:rPr>
              <a:t>población</a:t>
            </a:r>
            <a:r>
              <a:rPr lang="en" sz="1700">
                <a:solidFill>
                  <a:schemeClr val="dk1"/>
                </a:solidFill>
              </a:rPr>
              <a:t> dada</a:t>
            </a:r>
            <a:endParaRPr b="1" i="1" sz="2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1100" y="2460500"/>
            <a:ext cx="64545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Usos</a:t>
            </a:r>
            <a:r>
              <a:rPr b="1" i="1" lang="en" sz="2000">
                <a:solidFill>
                  <a:schemeClr val="dk1"/>
                </a:solidFill>
              </a:rPr>
              <a:t>:</a:t>
            </a:r>
            <a:endParaRPr i="1" sz="20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Audiencias digitales</a:t>
            </a:r>
            <a:endParaRPr i="1" sz="17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Prospectos</a:t>
            </a:r>
            <a:endParaRPr i="1" sz="17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Cross-selling</a:t>
            </a:r>
            <a:endParaRPr i="1" sz="17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Otros</a:t>
            </a:r>
            <a:r>
              <a:rPr i="1" lang="en" sz="1700">
                <a:solidFill>
                  <a:schemeClr val="dk1"/>
                </a:solidFill>
              </a:rPr>
              <a:t>...</a:t>
            </a:r>
            <a:endParaRPr i="1" sz="17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175" y="1704275"/>
            <a:ext cx="1448275" cy="14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440375" y="225275"/>
            <a:ext cx="6087000" cy="4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Consideraciones finales</a:t>
            </a:r>
            <a:endParaRPr b="1" i="1"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Los </a:t>
            </a:r>
            <a:r>
              <a:rPr b="1" lang="en" sz="1700">
                <a:solidFill>
                  <a:schemeClr val="dk1"/>
                </a:solidFill>
              </a:rPr>
              <a:t>modelos </a:t>
            </a:r>
            <a:r>
              <a:rPr b="1" lang="en" sz="1700">
                <a:solidFill>
                  <a:schemeClr val="dk1"/>
                </a:solidFill>
              </a:rPr>
              <a:t>de </a:t>
            </a:r>
            <a:r>
              <a:rPr b="1" lang="en" sz="1700">
                <a:solidFill>
                  <a:schemeClr val="dk1"/>
                </a:solidFill>
              </a:rPr>
              <a:t>bagging</a:t>
            </a:r>
            <a:r>
              <a:rPr lang="en" sz="1700">
                <a:solidFill>
                  <a:schemeClr val="dk1"/>
                </a:solidFill>
              </a:rPr>
              <a:t> de clasificadores binarios funcionan mejor en todos los escenarios simulados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Estos modelos además permiten identificar las </a:t>
            </a:r>
            <a:r>
              <a:rPr b="1" lang="en" sz="1700">
                <a:solidFill>
                  <a:schemeClr val="dk1"/>
                </a:solidFill>
              </a:rPr>
              <a:t>variables relevantes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Queda pendiente la cuestión del </a:t>
            </a:r>
            <a:r>
              <a:rPr b="1" lang="en" sz="1700">
                <a:solidFill>
                  <a:schemeClr val="dk1"/>
                </a:solidFill>
              </a:rPr>
              <a:t>punto de corte </a:t>
            </a:r>
            <a:r>
              <a:rPr lang="en" sz="1700">
                <a:solidFill>
                  <a:schemeClr val="dk1"/>
                </a:solidFill>
              </a:rPr>
              <a:t>(cantidad de clones) y mostrar los resultados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Esto lo vemos ahora en las notebooks de jupyter…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440375" y="225275"/>
            <a:ext cx="7806000" cy="4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Rutas en jupyter:</a:t>
            </a:r>
            <a:endParaRPr b="1" i="1"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Notebooks guardadas: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1" lang="en" sz="1700">
                <a:solidFill>
                  <a:schemeClr val="dk1"/>
                </a:solidFill>
              </a:rPr>
              <a:t>/data/projects/studiob_repo_latam001/python/desarrollos/npi/lookalike/notebooks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Comando para copiar las notebooks en otro project (en la consola):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1" lang="en" sz="1700">
                <a:solidFill>
                  <a:schemeClr val="dk1"/>
                </a:solidFill>
              </a:rPr>
              <a:t>cp -a /data/projects/studiob_repo_latam001/python/desarrollos/npi/lookalike/notebooks/. /data/projects/</a:t>
            </a:r>
            <a:r>
              <a:rPr b="1" i="1" lang="en" sz="1700">
                <a:solidFill>
                  <a:schemeClr val="dk1"/>
                </a:solidFill>
              </a:rPr>
              <a:t>carpeta_del_proyecto</a:t>
            </a:r>
            <a:endParaRPr b="1"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Algoritmo para importar (no hay que tocarlo):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1" lang="en" sz="1700">
                <a:solidFill>
                  <a:schemeClr val="dk1"/>
                </a:solidFill>
              </a:rPr>
              <a:t>/data/projects/studiob_repo_latam001/python/scripts/studiob/lookalike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11175" y="316725"/>
            <a:ext cx="64545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Desafíos:</a:t>
            </a:r>
            <a:endParaRPr i="1" sz="22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¿Qué metodología usar?</a:t>
            </a:r>
            <a:endParaRPr i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¿Qué variables usar?</a:t>
            </a:r>
            <a:endParaRPr i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¿Cuántos clones entregar?</a:t>
            </a:r>
            <a:endParaRPr i="1"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Extra: mostrar los resultados</a:t>
            </a:r>
            <a:endParaRPr i="1" sz="18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925" y="1182250"/>
            <a:ext cx="1673575" cy="16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02575" y="286975"/>
            <a:ext cx="6783000" cy="4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Definición técnica del problema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1700">
                <a:solidFill>
                  <a:schemeClr val="dk1"/>
                </a:solidFill>
              </a:rPr>
              <a:t>Buscamos sujetos </a:t>
            </a:r>
            <a:r>
              <a:rPr b="1" lang="en" sz="1700">
                <a:solidFill>
                  <a:schemeClr val="dk1"/>
                </a:solidFill>
              </a:rPr>
              <a:t>similares / cercanos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¿En relación a qué </a:t>
            </a:r>
            <a:r>
              <a:rPr b="1" lang="en" sz="1700">
                <a:solidFill>
                  <a:schemeClr val="dk1"/>
                </a:solidFill>
              </a:rPr>
              <a:t>variables</a:t>
            </a:r>
            <a:r>
              <a:rPr lang="en" sz="1700">
                <a:solidFill>
                  <a:schemeClr val="dk1"/>
                </a:solidFill>
              </a:rPr>
              <a:t>? Las que diferencian a la semilla de la población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Pero asumimos que en la </a:t>
            </a:r>
            <a:r>
              <a:rPr b="1" lang="en" sz="1700">
                <a:solidFill>
                  <a:schemeClr val="dk1"/>
                </a:solidFill>
              </a:rPr>
              <a:t>población hay lookalikes </a:t>
            </a:r>
            <a:r>
              <a:rPr lang="en" sz="1700">
                <a:solidFill>
                  <a:schemeClr val="dk1"/>
                </a:solidFill>
              </a:rPr>
              <a:t>(sujetos que podrían ser semilla no etiquetados)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buscamos una </a:t>
            </a:r>
            <a:r>
              <a:rPr b="1" lang="en" sz="1700">
                <a:solidFill>
                  <a:schemeClr val="dk1"/>
                </a:solidFill>
              </a:rPr>
              <a:t>técnica </a:t>
            </a:r>
            <a:r>
              <a:rPr lang="en" sz="1700">
                <a:solidFill>
                  <a:schemeClr val="dk1"/>
                </a:solidFill>
              </a:rPr>
              <a:t>que generalice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Buscamos resolver el problema para una población en un momento del tiempo dado (</a:t>
            </a:r>
            <a:r>
              <a:rPr b="1" lang="en" sz="1700">
                <a:solidFill>
                  <a:schemeClr val="dk1"/>
                </a:solidFill>
              </a:rPr>
              <a:t>aprendizaje transductivo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¿No supervisado o supervisado? ¿O semi-supervisado…?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La semilla evidentemente supervisa el análisis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13" y="594050"/>
            <a:ext cx="939850" cy="9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6"/>
          <p:cNvGraphicFramePr/>
          <p:nvPr/>
        </p:nvGraphicFramePr>
        <p:xfrm>
          <a:off x="7185575" y="17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{5AAF95F1-A122-46E9-A3B9-47BB29D67115}</a:tableStyleId>
              </a:tblPr>
              <a:tblGrid>
                <a:gridCol w="434750"/>
                <a:gridCol w="543425"/>
                <a:gridCol w="543425"/>
              </a:tblGrid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Atr.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Semilla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7185575" y="17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{5AAF95F1-A122-46E9-A3B9-47BB29D67115}</a:tableStyleId>
              </a:tblPr>
              <a:tblGrid>
                <a:gridCol w="434750"/>
                <a:gridCol w="543425"/>
                <a:gridCol w="543425"/>
              </a:tblGrid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Atr.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Clones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31350" y="313975"/>
            <a:ext cx="8633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Redefinición del problema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28100" y="1132100"/>
            <a:ext cx="43725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700">
                <a:solidFill>
                  <a:schemeClr val="dk1"/>
                </a:solidFill>
              </a:rPr>
              <a:t>Semilla: sujetos </a:t>
            </a:r>
            <a:r>
              <a:rPr b="1" lang="en" sz="1700">
                <a:solidFill>
                  <a:srgbClr val="F1C232"/>
                </a:solidFill>
              </a:rPr>
              <a:t>positivos</a:t>
            </a:r>
            <a:r>
              <a:rPr b="1" lang="en" sz="1700">
                <a:solidFill>
                  <a:srgbClr val="4A86E8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(y=1)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Población: sujetos </a:t>
            </a:r>
            <a:r>
              <a:rPr b="1" lang="en" sz="1700">
                <a:solidFill>
                  <a:srgbClr val="674EA7"/>
                </a:solidFill>
              </a:rPr>
              <a:t>unlabeled</a:t>
            </a:r>
            <a:r>
              <a:rPr lang="en" sz="1700">
                <a:solidFill>
                  <a:schemeClr val="dk1"/>
                </a:solidFill>
              </a:rPr>
              <a:t> (y=?)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Sujetos “positivos” (</a:t>
            </a:r>
            <a:r>
              <a:rPr b="1" lang="en" sz="1700">
                <a:solidFill>
                  <a:schemeClr val="dk1"/>
                </a:solidFill>
              </a:rPr>
              <a:t>lookalike</a:t>
            </a:r>
            <a:r>
              <a:rPr b="1" lang="en" sz="1700">
                <a:solidFill>
                  <a:srgbClr val="6AA84F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y=1), mezclados con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Sujetos negativos (</a:t>
            </a:r>
            <a:r>
              <a:rPr b="1" lang="en" sz="1700">
                <a:solidFill>
                  <a:schemeClr val="dk1"/>
                </a:solidFill>
              </a:rPr>
              <a:t>no lookalike</a:t>
            </a:r>
            <a:r>
              <a:rPr b="1" lang="en" sz="1700">
                <a:solidFill>
                  <a:srgbClr val="CC0000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y=0)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Objetivo: modelo que nos permita encontrar parecidos y elegir el volumen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450" y="1132100"/>
            <a:ext cx="4338800" cy="31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 rot="870286">
            <a:off x="7077415" y="1764070"/>
            <a:ext cx="1183419" cy="2106631"/>
          </a:xfrm>
          <a:prstGeom prst="ellipse">
            <a:avLst/>
          </a:prstGeom>
          <a:solidFill>
            <a:srgbClr val="FFC500">
              <a:alpha val="5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2CC">
                <a:alpha val="2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869944">
            <a:off x="7407904" y="1922060"/>
            <a:ext cx="522439" cy="1790623"/>
          </a:xfrm>
          <a:prstGeom prst="ellipse">
            <a:avLst/>
          </a:prstGeom>
          <a:solidFill>
            <a:srgbClr val="FFC500">
              <a:alpha val="8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2CC">
                <a:alpha val="2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486450" y="266575"/>
            <a:ext cx="77340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Desafíos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i="1" lang="en" sz="1700">
                <a:solidFill>
                  <a:schemeClr val="dk1"/>
                </a:solidFill>
              </a:rPr>
              <a:t>¿Cuál es la mejor estrategia?</a:t>
            </a:r>
            <a:endParaRPr i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No podemos evaluar en casos reales/pasados porque </a:t>
            </a:r>
            <a:r>
              <a:rPr i="1" lang="en" sz="1700">
                <a:solidFill>
                  <a:schemeClr val="dk1"/>
                </a:solidFill>
              </a:rPr>
              <a:t>y </a:t>
            </a:r>
            <a:r>
              <a:rPr lang="en" sz="1700">
                <a:solidFill>
                  <a:schemeClr val="dk1"/>
                </a:solidFill>
              </a:rPr>
              <a:t>no es observable en los unlabeled -- es una variable latente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Necesitamos </a:t>
            </a:r>
            <a:r>
              <a:rPr b="1" lang="en" sz="1700">
                <a:solidFill>
                  <a:schemeClr val="dk1"/>
                </a:solidFill>
              </a:rPr>
              <a:t>simulaciones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¿Qué variables usar?</a:t>
            </a:r>
            <a:endParaRPr i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Idealmente queremos que un modelo defina cuáles son los atributos característicos de la semilla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¿Cuántos lookalike buscar?</a:t>
            </a:r>
            <a:endParaRPr i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No sabemos -- en principio necesitamos ordenar a los sujetos según similitud a la semilla (</a:t>
            </a:r>
            <a:r>
              <a:rPr b="1" lang="en" sz="1700">
                <a:solidFill>
                  <a:schemeClr val="dk1"/>
                </a:solidFill>
              </a:rPr>
              <a:t>score</a:t>
            </a:r>
            <a:r>
              <a:rPr lang="en" sz="1700">
                <a:solidFill>
                  <a:schemeClr val="dk1"/>
                </a:solidFill>
              </a:rPr>
              <a:t>) y luego establecer un punto de corte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471075" y="190050"/>
            <a:ext cx="75435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1: distancia a la semilla</a:t>
            </a:r>
            <a:endParaRPr i="1"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Medir la distancia/similitud de cada sujeto unlabeled con respecto a la semilla (similitud = inversa de la distancia)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en" sz="1700">
                <a:solidFill>
                  <a:schemeClr val="dk1"/>
                </a:solidFill>
              </a:rPr>
              <a:t>MUCHAS</a:t>
            </a:r>
            <a:r>
              <a:rPr lang="en" sz="1700">
                <a:solidFill>
                  <a:schemeClr val="dk1"/>
                </a:solidFill>
              </a:rPr>
              <a:t> opciones posibles: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Usar la distancia al promedio de la semilla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Medir el promedio de las distancias a la semilla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Medir el promedio de las distancias a los N sujetos más cercanos de la semilla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Usar distancia euclidiana / no euclidiana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Estandarizar con media-varianza / con mediana-MAD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471100" y="170900"/>
            <a:ext cx="47643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1: distancia a la semilla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Ejemplo: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Definimos un set de variables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Calculamos medias y desvíos en la semilla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Normalizamos en la población con los estadísticos de (2)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Calculamos la distancia euclidiana de cada sujeto de la población contra el vector de medias de la semilla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Obtenemos el score de similitud como la inversa de la distancia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599" y="1524350"/>
            <a:ext cx="2850525" cy="17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5694600" y="3209900"/>
            <a:ext cx="31764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Fuente: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https://erinshellman.github.io/data-mining-starter-kit/#/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471100" y="178519"/>
            <a:ext cx="7764600" cy="3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Estrategia 1: distancia a la semilla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Ventajas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 rápido (en algunos casos)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Es fácil de explicar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Desventajas: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Las distancias pierden sentido cuando la dimensión es alta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considera que algunas variables pueden ser irrelevantes para identificar a la semilla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Los promedios no funcionan si hay clusters / distribuciones multimodales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Puede ser muy lento (en el caso de los K menos distantes)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600" y="1381825"/>
            <a:ext cx="1308999" cy="68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76949" y="2625471"/>
            <a:ext cx="1721976" cy="9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