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4E2"/>
    <a:srgbClr val="E3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http://localhost:8888/images/raised-edg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" y="6066263"/>
            <a:ext cx="9167813" cy="71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ammatesv4.appspot.com/page/studentEvalSubmissionEditPage?courseid=AutEvalRem.course&amp;evaluationname=Opening+Ev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[Group 1]"/>
          <p:cNvGrpSpPr/>
          <p:nvPr/>
        </p:nvGrpSpPr>
        <p:grpSpPr>
          <a:xfrm>
            <a:off x="533400" y="2209800"/>
            <a:ext cx="8000999" cy="3962400"/>
            <a:chOff x="533400" y="2209800"/>
            <a:chExt cx="8000999" cy="3962400"/>
          </a:xfrm>
        </p:grpSpPr>
        <p:sp>
          <p:nvSpPr>
            <p:cNvPr id="18" name="Rounded Rectangle 17"/>
            <p:cNvSpPr/>
            <p:nvPr/>
          </p:nvSpPr>
          <p:spPr>
            <a:xfrm>
              <a:off x="533400" y="2209800"/>
              <a:ext cx="8000999" cy="3962400"/>
            </a:xfrm>
            <a:prstGeom prst="roundRect">
              <a:avLst>
                <a:gd name="adj" fmla="val 4510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19400" y="2895600"/>
              <a:ext cx="5257800" cy="838200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0600" y="2373868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Question: How can your team members contribute more to the project?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0600" y="2872509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To: Benny Charles</a:t>
              </a:r>
              <a:endParaRPr lang="en-SG" sz="16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19400" y="3886200"/>
              <a:ext cx="5257800" cy="838200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0600" y="3863109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To: Charlie Davis</a:t>
              </a:r>
              <a:endParaRPr lang="en-SG" sz="1600" dirty="0">
                <a:latin typeface="Calibri Light" panose="020F030202020403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819400" y="4876800"/>
              <a:ext cx="5257800" cy="838200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0600" y="4853709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To: Danny </a:t>
              </a:r>
              <a:r>
                <a:rPr lang="en-US" sz="1600" dirty="0" err="1" smtClean="0">
                  <a:latin typeface="Calibri Light" panose="020F0302020204030204" pitchFamily="34" charset="0"/>
                </a:rPr>
                <a:t>Engrid</a:t>
              </a:r>
              <a:endParaRPr lang="en-SG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733"/>
              </p:ext>
            </p:extLst>
          </p:nvPr>
        </p:nvGraphicFramePr>
        <p:xfrm>
          <a:off x="1036074" y="-457200"/>
          <a:ext cx="67326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143001"/>
                <a:gridCol w="2209800"/>
                <a:gridCol w="2313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Class A</a:t>
                      </a:r>
                      <a:endParaRPr lang="en-S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Team 1</a:t>
                      </a:r>
                      <a:endParaRPr lang="en-S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Alice Betsy</a:t>
                      </a:r>
                      <a:endParaRPr lang="en-S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Class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1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Benny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Charles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Class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1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Charlie Davis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Class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Danny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Engrid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69971"/>
              </p:ext>
            </p:extLst>
          </p:nvPr>
        </p:nvGraphicFramePr>
        <p:xfrm>
          <a:off x="1208034" y="533400"/>
          <a:ext cx="67326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1143000"/>
                <a:gridCol w="2209800"/>
                <a:gridCol w="2313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anose="020F0302020204030204" pitchFamily="34" charset="0"/>
                        </a:rPr>
                        <a:t>Section</a:t>
                      </a:r>
                      <a:endParaRPr lang="en-SG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anose="020F0302020204030204" pitchFamily="34" charset="0"/>
                        </a:rPr>
                        <a:t>Team</a:t>
                      </a:r>
                      <a:endParaRPr lang="en-SG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anose="020F0302020204030204" pitchFamily="34" charset="0"/>
                        </a:rPr>
                        <a:t>Student</a:t>
                      </a:r>
                      <a:endParaRPr lang="en-SG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anose="020F0302020204030204" pitchFamily="34" charset="0"/>
                        </a:rPr>
                        <a:t>Actions</a:t>
                      </a:r>
                      <a:endParaRPr lang="en-SG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3400" y="1143000"/>
            <a:ext cx="8000999" cy="2590800"/>
            <a:chOff x="533400" y="1143000"/>
            <a:chExt cx="8000999" cy="2590800"/>
          </a:xfrm>
        </p:grpSpPr>
        <p:sp>
          <p:nvSpPr>
            <p:cNvPr id="24" name="[Rounded Rectangle 47]"/>
            <p:cNvSpPr/>
            <p:nvPr/>
          </p:nvSpPr>
          <p:spPr>
            <a:xfrm>
              <a:off x="533400" y="1143000"/>
              <a:ext cx="8000999" cy="2590800"/>
            </a:xfrm>
            <a:prstGeom prst="roundRect">
              <a:avLst>
                <a:gd name="adj" fmla="val 10419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90" y="1811707"/>
              <a:ext cx="6737350" cy="160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90" y="1424911"/>
              <a:ext cx="6737350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5505232" y="2604688"/>
              <a:ext cx="1981200" cy="302104"/>
              <a:chOff x="5418408" y="1859632"/>
              <a:chExt cx="1981200" cy="302104"/>
            </a:xfrm>
            <a:solidFill>
              <a:schemeClr val="bg1">
                <a:lumMod val="85000"/>
              </a:schemeClr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5418408" y="1859632"/>
                <a:ext cx="1981200" cy="302104"/>
              </a:xfrm>
              <a:prstGeom prst="round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matte"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latin typeface="Calibri Light" panose="020F0302020204030204" pitchFamily="34" charset="0"/>
                  </a:rPr>
                  <a:t>Give comment on</a:t>
                </a:r>
                <a:endParaRPr lang="en-SG" sz="1600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flipH="1" flipV="1">
                <a:off x="7197706" y="1976294"/>
                <a:ext cx="132734" cy="1145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97024" y="2977216"/>
              <a:ext cx="1981200" cy="302104"/>
              <a:chOff x="5418408" y="1859632"/>
              <a:chExt cx="1981200" cy="302104"/>
            </a:xfrm>
            <a:solidFill>
              <a:schemeClr val="bg1">
                <a:lumMod val="85000"/>
              </a:schemeClr>
            </a:solidFill>
          </p:grpSpPr>
          <p:sp>
            <p:nvSpPr>
              <p:cNvPr id="22" name="Rounded Rectangle 21"/>
              <p:cNvSpPr/>
              <p:nvPr/>
            </p:nvSpPr>
            <p:spPr>
              <a:xfrm>
                <a:off x="5418408" y="1859632"/>
                <a:ext cx="1981200" cy="302104"/>
              </a:xfrm>
              <a:prstGeom prst="round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matte"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latin typeface="Calibri Light" panose="020F0302020204030204" pitchFamily="34" charset="0"/>
                  </a:rPr>
                  <a:t>Give comment on</a:t>
                </a:r>
                <a:endParaRPr lang="en-SG" sz="1600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flipH="1" flipV="1">
                <a:off x="7197706" y="1976294"/>
                <a:ext cx="132734" cy="1145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13440" y="2241992"/>
              <a:ext cx="1981200" cy="302104"/>
              <a:chOff x="5418408" y="1859632"/>
              <a:chExt cx="1981200" cy="302104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Rounded Rectangle 15"/>
              <p:cNvSpPr/>
              <p:nvPr/>
            </p:nvSpPr>
            <p:spPr>
              <a:xfrm>
                <a:off x="5418408" y="1859632"/>
                <a:ext cx="1981200" cy="302104"/>
              </a:xfrm>
              <a:prstGeom prst="round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matte"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latin typeface="Calibri Light" panose="020F0302020204030204" pitchFamily="34" charset="0"/>
                  </a:rPr>
                  <a:t>Give comment on</a:t>
                </a:r>
                <a:endParaRPr lang="en-SG" sz="1600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H="1" flipV="1">
                <a:off x="7197706" y="1976294"/>
                <a:ext cx="132734" cy="1145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521648" y="1859632"/>
              <a:ext cx="1981200" cy="302104"/>
              <a:chOff x="5418408" y="1859632"/>
              <a:chExt cx="1981200" cy="302104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5418408" y="1859632"/>
                <a:ext cx="1981200" cy="302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matte"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latin typeface="Calibri Light" panose="020F0302020204030204" pitchFamily="34" charset="0"/>
                  </a:rPr>
                  <a:t>Give comment on</a:t>
                </a:r>
                <a:endParaRPr lang="en-SG" sz="1600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 flipH="1" flipV="1">
                <a:off x="7197706" y="1976294"/>
                <a:ext cx="132734" cy="1145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7189840" y="2161736"/>
              <a:ext cx="1143000" cy="810064"/>
            </a:xfrm>
            <a:prstGeom prst="roundRect">
              <a:avLst>
                <a:gd name="adj" fmla="val 611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63500" h="254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 Alice Betsy</a:t>
              </a:r>
            </a:p>
            <a:p>
              <a:r>
                <a:rPr lang="en-US" sz="1600" dirty="0" smtClean="0">
                  <a:latin typeface="Calibri Light" panose="020F0302020204030204" pitchFamily="34" charset="0"/>
                </a:rPr>
                <a:t> Team 1</a:t>
              </a:r>
            </a:p>
            <a:p>
              <a:r>
                <a:rPr lang="en-US" sz="1600" dirty="0" smtClean="0">
                  <a:latin typeface="Calibri Light" panose="020F0302020204030204" pitchFamily="34" charset="0"/>
                </a:rPr>
                <a:t> Class A</a:t>
              </a:r>
              <a:endParaRPr lang="en-SG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3626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https://www.flickr.com/photos/meatheadmovers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1828800"/>
            <a:ext cx="8000999" cy="4114800"/>
            <a:chOff x="533400" y="1828800"/>
            <a:chExt cx="8000999" cy="4114800"/>
          </a:xfrm>
        </p:grpSpPr>
        <p:sp>
          <p:nvSpPr>
            <p:cNvPr id="18" name="Rounded Rectangle 17"/>
            <p:cNvSpPr/>
            <p:nvPr/>
          </p:nvSpPr>
          <p:spPr>
            <a:xfrm>
              <a:off x="533400" y="1828800"/>
              <a:ext cx="8000999" cy="3962400"/>
            </a:xfrm>
            <a:prstGeom prst="roundRect">
              <a:avLst>
                <a:gd name="adj" fmla="val 4510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8845" y="2148479"/>
              <a:ext cx="17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Charlie Davis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7"/>
            <a:stretch/>
          </p:blipFill>
          <p:spPr bwMode="auto">
            <a:xfrm>
              <a:off x="990600" y="2148479"/>
              <a:ext cx="1143000" cy="1421254"/>
            </a:xfrm>
            <a:prstGeom prst="rect">
              <a:avLst/>
            </a:prstGeom>
            <a:noFill/>
            <a:ln w="9525">
              <a:solidFill>
                <a:srgbClr val="ACC4E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[TextBox 63]"/>
            <p:cNvSpPr txBox="1"/>
            <p:nvPr/>
          </p:nvSpPr>
          <p:spPr>
            <a:xfrm>
              <a:off x="2248844" y="2520891"/>
              <a:ext cx="4913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Preferred short name: </a:t>
              </a:r>
              <a:r>
                <a:rPr lang="en-US" dirty="0" smtClean="0">
                  <a:latin typeface="Calibri Light" panose="020F0302020204030204" pitchFamily="34" charset="0"/>
                </a:rPr>
                <a:t>Charlie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Contact after graduation: </a:t>
              </a:r>
              <a:r>
                <a:rPr lang="en-US" dirty="0" smtClean="0">
                  <a:latin typeface="Calibri Light" panose="020F0302020204030204" pitchFamily="34" charset="0"/>
                </a:rPr>
                <a:t>c.davis@private.mail.com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From: </a:t>
              </a:r>
              <a:r>
                <a:rPr lang="en-US" dirty="0" smtClean="0">
                  <a:latin typeface="Calibri Light" panose="020F0302020204030204" pitchFamily="34" charset="0"/>
                </a:rPr>
                <a:t>USA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1" name="[TextBox 63]"/>
            <p:cNvSpPr txBox="1"/>
            <p:nvPr/>
          </p:nvSpPr>
          <p:spPr>
            <a:xfrm>
              <a:off x="914400" y="3886200"/>
              <a:ext cx="4913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Calibri Light" panose="020F0302020204030204" pitchFamily="34" charset="0"/>
                </a:rPr>
                <a:t>Comments received</a:t>
              </a:r>
              <a:endParaRPr lang="en-SG" dirty="0">
                <a:solidFill>
                  <a:srgbClr val="0070C0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0600" y="4272738"/>
              <a:ext cx="5257800" cy="756462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Good job on leading the project team Charlie. You set a fine example for other team members.</a:t>
              </a:r>
            </a:p>
          </p:txBody>
        </p:sp>
        <p:sp>
          <p:nvSpPr>
            <p:cNvPr id="23" name="[TextBox 63]"/>
            <p:cNvSpPr txBox="1"/>
            <p:nvPr/>
          </p:nvSpPr>
          <p:spPr>
            <a:xfrm>
              <a:off x="6324600" y="4191000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Tutor Richard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17</a:t>
              </a:r>
              <a:r>
                <a:rPr lang="en-US" sz="1400" baseline="30000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th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 Oct 2013, 2.34pm</a:t>
              </a:r>
              <a:endParaRPr lang="en-SG" sz="1400" dirty="0">
                <a:latin typeface="Calibri Light" panose="020F030202020403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90600" y="5187138"/>
              <a:ext cx="5257800" cy="756462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Charlie, please spend a little more time on the class assignments. </a:t>
              </a:r>
            </a:p>
          </p:txBody>
        </p:sp>
        <p:sp>
          <p:nvSpPr>
            <p:cNvPr id="27" name="[TextBox 63]"/>
            <p:cNvSpPr txBox="1"/>
            <p:nvPr/>
          </p:nvSpPr>
          <p:spPr>
            <a:xfrm>
              <a:off x="6324600" y="5105400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You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15</a:t>
              </a:r>
              <a:r>
                <a:rPr lang="en-US" sz="1400" baseline="30000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th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 Oct 2013, 10.00am</a:t>
              </a:r>
              <a:endParaRPr lang="en-SG" sz="14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8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3657600"/>
            <a:ext cx="8000999" cy="1371600"/>
            <a:chOff x="533400" y="3657600"/>
            <a:chExt cx="8000999" cy="1371600"/>
          </a:xfrm>
        </p:grpSpPr>
        <p:sp>
          <p:nvSpPr>
            <p:cNvPr id="48" name="Rounded Rectangle 47"/>
            <p:cNvSpPr/>
            <p:nvPr/>
          </p:nvSpPr>
          <p:spPr>
            <a:xfrm>
              <a:off x="533400" y="3657600"/>
              <a:ext cx="8000999" cy="1371600"/>
            </a:xfrm>
            <a:prstGeom prst="roundRect">
              <a:avLst>
                <a:gd name="adj" fmla="val 12202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290788" y="3962400"/>
              <a:ext cx="6710212" cy="381000"/>
            </a:xfrm>
            <a:prstGeom prst="roundRect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  <a:latin typeface="Calibri Light" panose="020F0302020204030204" pitchFamily="34" charset="0"/>
                </a:rPr>
                <a:t>Jenny Jean </a:t>
              </a:r>
              <a:r>
                <a:rPr lang="en-US" dirty="0" err="1" smtClean="0">
                  <a:solidFill>
                    <a:srgbClr val="0070C0"/>
                  </a:solidFill>
                  <a:latin typeface="Calibri Light" panose="020F0302020204030204" pitchFamily="34" charset="0"/>
                </a:rPr>
                <a:t>Jenni</a:t>
              </a:r>
              <a:r>
                <a:rPr lang="en-US" dirty="0" smtClean="0">
                  <a:solidFill>
                    <a:srgbClr val="0070C0"/>
                  </a:solidFill>
                  <a:latin typeface="Calibri Light" panose="020F0302020204030204" pitchFamily="34" charset="0"/>
                </a:rPr>
                <a:t> Jeanie</a:t>
              </a:r>
              <a:endParaRPr lang="en-SG" dirty="0">
                <a:solidFill>
                  <a:srgbClr val="0070C0"/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61" name="check box - ticked"/>
            <p:cNvGrpSpPr/>
            <p:nvPr/>
          </p:nvGrpSpPr>
          <p:grpSpPr>
            <a:xfrm>
              <a:off x="1293088" y="4555032"/>
              <a:ext cx="236367" cy="199422"/>
              <a:chOff x="5502445" y="5332137"/>
              <a:chExt cx="236367" cy="199422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2445" y="5332137"/>
                <a:ext cx="199422" cy="199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Freeform 62"/>
              <p:cNvSpPr/>
              <p:nvPr/>
            </p:nvSpPr>
            <p:spPr>
              <a:xfrm>
                <a:off x="5571355" y="5333240"/>
                <a:ext cx="167457" cy="123233"/>
              </a:xfrm>
              <a:custGeom>
                <a:avLst/>
                <a:gdLst>
                  <a:gd name="connsiteX0" fmla="*/ 0 w 443346"/>
                  <a:gd name="connsiteY0" fmla="*/ 64655 h 240146"/>
                  <a:gd name="connsiteX1" fmla="*/ 110837 w 443346"/>
                  <a:gd name="connsiteY1" fmla="*/ 240146 h 240146"/>
                  <a:gd name="connsiteX2" fmla="*/ 443346 w 443346"/>
                  <a:gd name="connsiteY2" fmla="*/ 0 h 2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3346" h="240146">
                    <a:moveTo>
                      <a:pt x="0" y="64655"/>
                    </a:moveTo>
                    <a:lnTo>
                      <a:pt x="110837" y="240146"/>
                    </a:lnTo>
                    <a:lnTo>
                      <a:pt x="443346" y="0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674088" y="445889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Students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4569741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3200400" y="4473599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Comments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84294" y="3962400"/>
              <a:ext cx="916706" cy="381000"/>
            </a:xfrm>
            <a:custGeom>
              <a:avLst/>
              <a:gdLst/>
              <a:ahLst/>
              <a:cxnLst/>
              <a:rect l="l" t="t" r="r" b="b"/>
              <a:pathLst>
                <a:path w="916706" h="381000">
                  <a:moveTo>
                    <a:pt x="0" y="0"/>
                  </a:moveTo>
                  <a:lnTo>
                    <a:pt x="869081" y="0"/>
                  </a:lnTo>
                  <a:cubicBezTo>
                    <a:pt x="895384" y="0"/>
                    <a:pt x="916706" y="21322"/>
                    <a:pt x="916706" y="47625"/>
                  </a:cubicBezTo>
                  <a:lnTo>
                    <a:pt x="916706" y="333375"/>
                  </a:lnTo>
                  <a:cubicBezTo>
                    <a:pt x="916706" y="359678"/>
                    <a:pt x="895384" y="381000"/>
                    <a:pt x="869081" y="381000"/>
                  </a:cubicBezTo>
                  <a:lnTo>
                    <a:pt x="0" y="38100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63500" h="254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atin typeface="Calibri Light" panose="020F0302020204030204" pitchFamily="34" charset="0"/>
                </a:rPr>
                <a:t> </a:t>
              </a:r>
              <a:r>
                <a:rPr lang="en-US" sz="1600" dirty="0" smtClean="0">
                  <a:latin typeface="Calibri Light" panose="020F0302020204030204" pitchFamily="34" charset="0"/>
                </a:rPr>
                <a:t>   search</a:t>
              </a:r>
              <a:endParaRPr lang="en-SG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0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3400" y="1219200"/>
            <a:ext cx="8000999" cy="2819400"/>
            <a:chOff x="533400" y="1219200"/>
            <a:chExt cx="8000999" cy="2819400"/>
          </a:xfrm>
        </p:grpSpPr>
        <p:sp>
          <p:nvSpPr>
            <p:cNvPr id="48" name="Rounded Rectangle 47"/>
            <p:cNvSpPr/>
            <p:nvPr/>
          </p:nvSpPr>
          <p:spPr>
            <a:xfrm>
              <a:off x="533400" y="1219200"/>
              <a:ext cx="8000999" cy="2819400"/>
            </a:xfrm>
            <a:prstGeom prst="roundRect">
              <a:avLst>
                <a:gd name="adj" fmla="val 6622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90022" y="1535668"/>
              <a:ext cx="528697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Course ID: </a:t>
              </a:r>
              <a:r>
                <a:rPr lang="en-US" dirty="0" smtClean="0">
                  <a:latin typeface="Calibri Light" panose="020F0302020204030204" pitchFamily="34" charset="0"/>
                </a:rPr>
                <a:t>Econ101-Jan2013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Course name: </a:t>
              </a:r>
              <a:r>
                <a:rPr lang="en-US" dirty="0" smtClean="0">
                  <a:latin typeface="Calibri Light" panose="020F0302020204030204" pitchFamily="34" charset="0"/>
                </a:rPr>
                <a:t>Introduction to Economics</a:t>
              </a:r>
            </a:p>
            <a:p>
              <a:endParaRPr lang="en-US" dirty="0">
                <a:latin typeface="Calibri Light" panose="020F0302020204030204" pitchFamily="34" charset="0"/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Sections</a:t>
              </a:r>
              <a:r>
                <a:rPr lang="en-US" dirty="0" smtClean="0">
                  <a:latin typeface="Calibri Light" panose="020F0302020204030204" pitchFamily="34" charset="0"/>
                </a:rPr>
                <a:t>: Mon morning A [</a:t>
              </a:r>
              <a:r>
                <a:rPr lang="en-US" dirty="0" smtClean="0">
                  <a:solidFill>
                    <a:srgbClr val="0070C0"/>
                  </a:solidFill>
                  <a:latin typeface="Calibri Light" panose="020F0302020204030204" pitchFamily="34" charset="0"/>
                </a:rPr>
                <a:t>85</a:t>
              </a:r>
              <a:r>
                <a:rPr lang="en-US" dirty="0" smtClean="0">
                  <a:latin typeface="Calibri Light" panose="020F0302020204030204" pitchFamily="34" charset="0"/>
                </a:rPr>
                <a:t> students]</a:t>
              </a:r>
            </a:p>
            <a:p>
              <a:r>
                <a:rPr lang="en-US" dirty="0">
                  <a:latin typeface="Calibri Light" panose="020F0302020204030204" pitchFamily="34" charset="0"/>
                </a:rPr>
                <a:t> </a:t>
              </a:r>
              <a:r>
                <a:rPr lang="en-US" dirty="0" smtClean="0">
                  <a:latin typeface="Calibri Light" panose="020F0302020204030204" pitchFamily="34" charset="0"/>
                </a:rPr>
                <a:t>                Mon morning B [</a:t>
              </a:r>
              <a:r>
                <a:rPr lang="en-US" dirty="0" smtClean="0">
                  <a:solidFill>
                    <a:srgbClr val="0070C0"/>
                  </a:solidFill>
                  <a:latin typeface="Calibri Light" panose="020F0302020204030204" pitchFamily="34" charset="0"/>
                </a:rPr>
                <a:t>90</a:t>
              </a:r>
              <a:r>
                <a:rPr lang="en-US" dirty="0" smtClean="0">
                  <a:latin typeface="Calibri Light" panose="020F0302020204030204" pitchFamily="34" charset="0"/>
                </a:rPr>
                <a:t> students]</a:t>
              </a:r>
            </a:p>
            <a:p>
              <a:r>
                <a:rPr lang="en-US" dirty="0">
                  <a:latin typeface="Calibri Light" panose="020F0302020204030204" pitchFamily="34" charset="0"/>
                </a:rPr>
                <a:t> </a:t>
              </a:r>
              <a:r>
                <a:rPr lang="en-US" dirty="0" smtClean="0">
                  <a:latin typeface="Calibri Light" panose="020F0302020204030204" pitchFamily="34" charset="0"/>
                </a:rPr>
                <a:t>                Mon afternoon A [ </a:t>
              </a:r>
              <a:r>
                <a:rPr lang="en-US" dirty="0" smtClean="0">
                  <a:solidFill>
                    <a:srgbClr val="0070C0"/>
                  </a:solidFill>
                  <a:latin typeface="Calibri Light" panose="020F0302020204030204" pitchFamily="34" charset="0"/>
                </a:rPr>
                <a:t>60</a:t>
              </a:r>
              <a:r>
                <a:rPr lang="en-US" dirty="0" smtClean="0">
                  <a:latin typeface="Calibri Light" panose="020F0302020204030204" pitchFamily="34" charset="0"/>
                </a:rPr>
                <a:t> students]</a:t>
              </a:r>
            </a:p>
            <a:p>
              <a:r>
                <a:rPr lang="en-US" dirty="0">
                  <a:latin typeface="Calibri Light" panose="020F0302020204030204" pitchFamily="34" charset="0"/>
                </a:rPr>
                <a:t> </a:t>
              </a:r>
              <a:r>
                <a:rPr lang="en-US" dirty="0" smtClean="0">
                  <a:latin typeface="Calibri Light" panose="020F0302020204030204" pitchFamily="34" charset="0"/>
                </a:rPr>
                <a:t>                ….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Total students: </a:t>
              </a:r>
              <a:r>
                <a:rPr lang="en-US" b="1" dirty="0" smtClean="0">
                  <a:solidFill>
                    <a:srgbClr val="0070C0"/>
                  </a:solidFill>
                  <a:latin typeface="Calibri Light" panose="020F0302020204030204" pitchFamily="34" charset="0"/>
                </a:rPr>
                <a:t>849</a:t>
              </a:r>
              <a:endParaRPr lang="en-SG" b="1" dirty="0">
                <a:solidFill>
                  <a:srgbClr val="0070C0"/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4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[Group 19]"/>
          <p:cNvGrpSpPr/>
          <p:nvPr/>
        </p:nvGrpSpPr>
        <p:grpSpPr>
          <a:xfrm>
            <a:off x="533400" y="3352800"/>
            <a:ext cx="8000999" cy="2209800"/>
            <a:chOff x="533400" y="3352800"/>
            <a:chExt cx="8000999" cy="2209800"/>
          </a:xfrm>
        </p:grpSpPr>
        <p:sp>
          <p:nvSpPr>
            <p:cNvPr id="18" name="Rounded Rectangle 17"/>
            <p:cNvSpPr/>
            <p:nvPr/>
          </p:nvSpPr>
          <p:spPr>
            <a:xfrm>
              <a:off x="533400" y="3352800"/>
              <a:ext cx="8000999" cy="2133600"/>
            </a:xfrm>
            <a:prstGeom prst="roundRect">
              <a:avLst>
                <a:gd name="adj" fmla="val 12202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0024" y="4041586"/>
              <a:ext cx="2586176" cy="1216214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Me (session creator)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Instructors in this course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Teams in this course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290788" y="3962400"/>
              <a:ext cx="2900212" cy="381000"/>
            </a:xfrm>
            <a:prstGeom prst="roundRect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Students in this course</a:t>
              </a:r>
              <a:endParaRPr lang="en-SG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86200" y="3962400"/>
              <a:ext cx="304800" cy="381000"/>
              <a:chOff x="3810000" y="1371600"/>
              <a:chExt cx="304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810000" y="13716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283478" y="0"/>
                      <a:pt x="304800" y="21322"/>
                      <a:pt x="304800" y="47625"/>
                    </a:cubicBezTo>
                    <a:lnTo>
                      <a:pt x="304800" y="333375"/>
                    </a:lnTo>
                    <a:cubicBezTo>
                      <a:pt x="304800" y="359678"/>
                      <a:pt x="283478" y="381000"/>
                      <a:pt x="257175" y="381000"/>
                    </a:cubicBezTo>
                    <a:lnTo>
                      <a:pt x="0" y="381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flipV="1">
                <a:off x="3867938" y="1504850"/>
                <a:ext cx="188925" cy="1145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219200" y="3516868"/>
              <a:ext cx="273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Feedback Giver: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10024" y="4041586"/>
              <a:ext cx="2586176" cy="1521014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Giver (self feedback)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Giver’s team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Students in this course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… (more options)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100788" y="3962400"/>
              <a:ext cx="2900212" cy="381000"/>
            </a:xfrm>
            <a:prstGeom prst="roundRect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Giver’s team members</a:t>
              </a:r>
              <a:endParaRPr lang="en-SG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696200" y="3962400"/>
              <a:ext cx="304800" cy="381000"/>
              <a:chOff x="3810000" y="1371600"/>
              <a:chExt cx="304800" cy="381000"/>
            </a:xfrm>
          </p:grpSpPr>
          <p:sp>
            <p:nvSpPr>
              <p:cNvPr id="14" name="Rounded Rectangle 4"/>
              <p:cNvSpPr/>
              <p:nvPr/>
            </p:nvSpPr>
            <p:spPr>
              <a:xfrm>
                <a:off x="3810000" y="13716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283478" y="0"/>
                      <a:pt x="304800" y="21322"/>
                      <a:pt x="304800" y="47625"/>
                    </a:cubicBezTo>
                    <a:lnTo>
                      <a:pt x="304800" y="333375"/>
                    </a:lnTo>
                    <a:cubicBezTo>
                      <a:pt x="304800" y="359678"/>
                      <a:pt x="283478" y="381000"/>
                      <a:pt x="257175" y="381000"/>
                    </a:cubicBezTo>
                    <a:lnTo>
                      <a:pt x="0" y="381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flipV="1">
                <a:off x="3867938" y="1504850"/>
                <a:ext cx="188925" cy="1145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029200" y="3516868"/>
              <a:ext cx="273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Feedback Receiver: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04799" y="838200"/>
            <a:ext cx="5334001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810000" y="658763"/>
            <a:ext cx="2209800" cy="717636"/>
          </a:xfrm>
          <a:custGeom>
            <a:avLst/>
            <a:gdLst>
              <a:gd name="connsiteX0" fmla="*/ 0 w 762000"/>
              <a:gd name="connsiteY0" fmla="*/ 0 h 534628"/>
              <a:gd name="connsiteX1" fmla="*/ 762000 w 762000"/>
              <a:gd name="connsiteY1" fmla="*/ 0 h 534628"/>
              <a:gd name="connsiteX2" fmla="*/ 762000 w 762000"/>
              <a:gd name="connsiteY2" fmla="*/ 534628 h 534628"/>
              <a:gd name="connsiteX3" fmla="*/ 0 w 762000"/>
              <a:gd name="connsiteY3" fmla="*/ 534628 h 534628"/>
              <a:gd name="connsiteX4" fmla="*/ 0 w 762000"/>
              <a:gd name="connsiteY4" fmla="*/ 0 h 534628"/>
              <a:gd name="connsiteX0" fmla="*/ 9832 w 771832"/>
              <a:gd name="connsiteY0" fmla="*/ 6146 h 540774"/>
              <a:gd name="connsiteX1" fmla="*/ 771832 w 771832"/>
              <a:gd name="connsiteY1" fmla="*/ 6146 h 540774"/>
              <a:gd name="connsiteX2" fmla="*/ 771832 w 771832"/>
              <a:gd name="connsiteY2" fmla="*/ 540774 h 540774"/>
              <a:gd name="connsiteX3" fmla="*/ 0 w 771832"/>
              <a:gd name="connsiteY3" fmla="*/ 0 h 540774"/>
              <a:gd name="connsiteX4" fmla="*/ 9832 w 771832"/>
              <a:gd name="connsiteY4" fmla="*/ 6146 h 540774"/>
              <a:gd name="connsiteX0" fmla="*/ 9832 w 771832"/>
              <a:gd name="connsiteY0" fmla="*/ 6146 h 540774"/>
              <a:gd name="connsiteX1" fmla="*/ 771832 w 771832"/>
              <a:gd name="connsiteY1" fmla="*/ 6146 h 540774"/>
              <a:gd name="connsiteX2" fmla="*/ 771832 w 771832"/>
              <a:gd name="connsiteY2" fmla="*/ 540774 h 540774"/>
              <a:gd name="connsiteX3" fmla="*/ 400082 w 771832"/>
              <a:gd name="connsiteY3" fmla="*/ 275981 h 540774"/>
              <a:gd name="connsiteX4" fmla="*/ 0 w 771832"/>
              <a:gd name="connsiteY4" fmla="*/ 0 h 540774"/>
              <a:gd name="connsiteX5" fmla="*/ 9832 w 771832"/>
              <a:gd name="connsiteY5" fmla="*/ 6146 h 540774"/>
              <a:gd name="connsiteX0" fmla="*/ 9832 w 771832"/>
              <a:gd name="connsiteY0" fmla="*/ 6146 h 540774"/>
              <a:gd name="connsiteX1" fmla="*/ 771832 w 771832"/>
              <a:gd name="connsiteY1" fmla="*/ 6146 h 540774"/>
              <a:gd name="connsiteX2" fmla="*/ 771832 w 771832"/>
              <a:gd name="connsiteY2" fmla="*/ 540774 h 540774"/>
              <a:gd name="connsiteX3" fmla="*/ 417253 w 771832"/>
              <a:gd name="connsiteY3" fmla="*/ 208851 h 540774"/>
              <a:gd name="connsiteX4" fmla="*/ 0 w 771832"/>
              <a:gd name="connsiteY4" fmla="*/ 0 h 540774"/>
              <a:gd name="connsiteX5" fmla="*/ 9832 w 771832"/>
              <a:gd name="connsiteY5" fmla="*/ 6146 h 540774"/>
              <a:gd name="connsiteX0" fmla="*/ 9832 w 771832"/>
              <a:gd name="connsiteY0" fmla="*/ 6146 h 543627"/>
              <a:gd name="connsiteX1" fmla="*/ 771832 w 771832"/>
              <a:gd name="connsiteY1" fmla="*/ 6146 h 543627"/>
              <a:gd name="connsiteX2" fmla="*/ 771832 w 771832"/>
              <a:gd name="connsiteY2" fmla="*/ 540774 h 543627"/>
              <a:gd name="connsiteX3" fmla="*/ 417253 w 771832"/>
              <a:gd name="connsiteY3" fmla="*/ 208851 h 543627"/>
              <a:gd name="connsiteX4" fmla="*/ 0 w 771832"/>
              <a:gd name="connsiteY4" fmla="*/ 0 h 543627"/>
              <a:gd name="connsiteX5" fmla="*/ 9832 w 771832"/>
              <a:gd name="connsiteY5" fmla="*/ 6146 h 543627"/>
              <a:gd name="connsiteX0" fmla="*/ 9832 w 771832"/>
              <a:gd name="connsiteY0" fmla="*/ 6146 h 544414"/>
              <a:gd name="connsiteX1" fmla="*/ 771832 w 771832"/>
              <a:gd name="connsiteY1" fmla="*/ 6146 h 544414"/>
              <a:gd name="connsiteX2" fmla="*/ 771832 w 771832"/>
              <a:gd name="connsiteY2" fmla="*/ 540774 h 544414"/>
              <a:gd name="connsiteX3" fmla="*/ 417253 w 771832"/>
              <a:gd name="connsiteY3" fmla="*/ 208851 h 544414"/>
              <a:gd name="connsiteX4" fmla="*/ 0 w 771832"/>
              <a:gd name="connsiteY4" fmla="*/ 0 h 544414"/>
              <a:gd name="connsiteX5" fmla="*/ 9832 w 771832"/>
              <a:gd name="connsiteY5" fmla="*/ 6146 h 544414"/>
              <a:gd name="connsiteX0" fmla="*/ 9832 w 771832"/>
              <a:gd name="connsiteY0" fmla="*/ 6146 h 544414"/>
              <a:gd name="connsiteX1" fmla="*/ 771832 w 771832"/>
              <a:gd name="connsiteY1" fmla="*/ 6146 h 544414"/>
              <a:gd name="connsiteX2" fmla="*/ 771832 w 771832"/>
              <a:gd name="connsiteY2" fmla="*/ 540774 h 544414"/>
              <a:gd name="connsiteX3" fmla="*/ 417253 w 771832"/>
              <a:gd name="connsiteY3" fmla="*/ 208851 h 544414"/>
              <a:gd name="connsiteX4" fmla="*/ 0 w 771832"/>
              <a:gd name="connsiteY4" fmla="*/ 0 h 544414"/>
              <a:gd name="connsiteX5" fmla="*/ 9832 w 771832"/>
              <a:gd name="connsiteY5" fmla="*/ 6146 h 5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32" h="544414">
                <a:moveTo>
                  <a:pt x="9832" y="6146"/>
                </a:moveTo>
                <a:lnTo>
                  <a:pt x="771832" y="6146"/>
                </a:lnTo>
                <a:lnTo>
                  <a:pt x="771832" y="540774"/>
                </a:lnTo>
                <a:cubicBezTo>
                  <a:pt x="712736" y="574558"/>
                  <a:pt x="645482" y="366110"/>
                  <a:pt x="417253" y="208851"/>
                </a:cubicBezTo>
                <a:cubicBezTo>
                  <a:pt x="189024" y="51592"/>
                  <a:pt x="67904" y="33784"/>
                  <a:pt x="0" y="0"/>
                </a:cubicBezTo>
                <a:lnTo>
                  <a:pt x="9832" y="6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6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[Group 6]"/>
          <p:cNvGrpSpPr/>
          <p:nvPr/>
        </p:nvGrpSpPr>
        <p:grpSpPr>
          <a:xfrm>
            <a:off x="533400" y="2209800"/>
            <a:ext cx="8000999" cy="3962400"/>
            <a:chOff x="533400" y="2209800"/>
            <a:chExt cx="8000999" cy="3962400"/>
          </a:xfrm>
        </p:grpSpPr>
        <p:sp>
          <p:nvSpPr>
            <p:cNvPr id="18" name="Rounded Rectangle 17"/>
            <p:cNvSpPr/>
            <p:nvPr/>
          </p:nvSpPr>
          <p:spPr>
            <a:xfrm>
              <a:off x="533400" y="2209800"/>
              <a:ext cx="8000999" cy="3962400"/>
            </a:xfrm>
            <a:prstGeom prst="roundRect">
              <a:avLst>
                <a:gd name="adj" fmla="val 4510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23738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Can see response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9275" y="31289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alibri Light" panose="020F0302020204030204" pitchFamily="34" charset="0"/>
                </a:rPr>
                <a:t>Recipient(s)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401" y="31985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105400" y="23738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Can see giver name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1800" y="2373867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Can see receiver name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681" y="31985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961" y="31985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reeform 2"/>
            <p:cNvSpPr/>
            <p:nvPr/>
          </p:nvSpPr>
          <p:spPr>
            <a:xfrm>
              <a:off x="3901163" y="3211095"/>
              <a:ext cx="167457" cy="123233"/>
            </a:xfrm>
            <a:custGeom>
              <a:avLst/>
              <a:gdLst>
                <a:gd name="connsiteX0" fmla="*/ 0 w 443346"/>
                <a:gd name="connsiteY0" fmla="*/ 64655 h 240146"/>
                <a:gd name="connsiteX1" fmla="*/ 110837 w 443346"/>
                <a:gd name="connsiteY1" fmla="*/ 240146 h 240146"/>
                <a:gd name="connsiteX2" fmla="*/ 443346 w 443346"/>
                <a:gd name="connsiteY2" fmla="*/ 0 h 24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346" h="240146">
                  <a:moveTo>
                    <a:pt x="0" y="64655"/>
                  </a:moveTo>
                  <a:lnTo>
                    <a:pt x="110837" y="240146"/>
                  </a:lnTo>
                  <a:lnTo>
                    <a:pt x="443346" y="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2909" y="3581400"/>
              <a:ext cx="700809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22075" y="3662371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alibri Light" panose="020F0302020204030204" pitchFamily="34" charset="0"/>
                </a:rPr>
                <a:t>Giver’s team members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092" y="37319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372" y="37319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2652" y="37319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990600" y="4114800"/>
              <a:ext cx="700809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9600" y="4195771"/>
              <a:ext cx="26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alibri Light" panose="020F0302020204030204" pitchFamily="34" charset="0"/>
                </a:rPr>
                <a:t>Recipient’s team members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783" y="42653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063" y="42653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0343" y="42653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988291" y="4648200"/>
              <a:ext cx="700809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79275" y="47291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alibri Light" panose="020F0302020204030204" pitchFamily="34" charset="0"/>
                </a:rPr>
                <a:t>Other students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74" y="47987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754" y="47987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034" y="47987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985982" y="5181600"/>
              <a:ext cx="700809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479275" y="52625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alibri Light" panose="020F0302020204030204" pitchFamily="34" charset="0"/>
                </a:rPr>
                <a:t>Instructors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165" y="53321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725" y="5332137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44"/>
            <p:cNvSpPr/>
            <p:nvPr/>
          </p:nvSpPr>
          <p:spPr>
            <a:xfrm>
              <a:off x="3891927" y="5333240"/>
              <a:ext cx="167457" cy="123233"/>
            </a:xfrm>
            <a:custGeom>
              <a:avLst/>
              <a:gdLst>
                <a:gd name="connsiteX0" fmla="*/ 0 w 443346"/>
                <a:gd name="connsiteY0" fmla="*/ 64655 h 240146"/>
                <a:gd name="connsiteX1" fmla="*/ 110837 w 443346"/>
                <a:gd name="connsiteY1" fmla="*/ 240146 h 240146"/>
                <a:gd name="connsiteX2" fmla="*/ 443346 w 443346"/>
                <a:gd name="connsiteY2" fmla="*/ 0 h 24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346" h="240146">
                  <a:moveTo>
                    <a:pt x="0" y="64655"/>
                  </a:moveTo>
                  <a:lnTo>
                    <a:pt x="110837" y="240146"/>
                  </a:lnTo>
                  <a:lnTo>
                    <a:pt x="443346" y="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83673" y="5715000"/>
              <a:ext cx="700809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7211111" y="5333240"/>
              <a:ext cx="167457" cy="123233"/>
            </a:xfrm>
            <a:custGeom>
              <a:avLst/>
              <a:gdLst>
                <a:gd name="connsiteX0" fmla="*/ 0 w 443346"/>
                <a:gd name="connsiteY0" fmla="*/ 64655 h 240146"/>
                <a:gd name="connsiteX1" fmla="*/ 110837 w 443346"/>
                <a:gd name="connsiteY1" fmla="*/ 240146 h 240146"/>
                <a:gd name="connsiteX2" fmla="*/ 443346 w 443346"/>
                <a:gd name="connsiteY2" fmla="*/ 0 h 24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346" h="240146">
                  <a:moveTo>
                    <a:pt x="0" y="64655"/>
                  </a:moveTo>
                  <a:lnTo>
                    <a:pt x="110837" y="240146"/>
                  </a:lnTo>
                  <a:lnTo>
                    <a:pt x="443346" y="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502445" y="5332137"/>
              <a:ext cx="236367" cy="199422"/>
              <a:chOff x="5502445" y="5332137"/>
              <a:chExt cx="236367" cy="199422"/>
            </a:xfrm>
          </p:grpSpPr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2445" y="5332137"/>
                <a:ext cx="199422" cy="199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Freeform 38"/>
              <p:cNvSpPr/>
              <p:nvPr/>
            </p:nvSpPr>
            <p:spPr>
              <a:xfrm>
                <a:off x="5571355" y="5333240"/>
                <a:ext cx="167457" cy="123233"/>
              </a:xfrm>
              <a:custGeom>
                <a:avLst/>
                <a:gdLst>
                  <a:gd name="connsiteX0" fmla="*/ 0 w 443346"/>
                  <a:gd name="connsiteY0" fmla="*/ 64655 h 240146"/>
                  <a:gd name="connsiteX1" fmla="*/ 110837 w 443346"/>
                  <a:gd name="connsiteY1" fmla="*/ 240146 h 240146"/>
                  <a:gd name="connsiteX2" fmla="*/ 443346 w 443346"/>
                  <a:gd name="connsiteY2" fmla="*/ 0 h 2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3346" h="240146">
                    <a:moveTo>
                      <a:pt x="0" y="64655"/>
                    </a:moveTo>
                    <a:lnTo>
                      <a:pt x="110837" y="240146"/>
                    </a:lnTo>
                    <a:lnTo>
                      <a:pt x="443346" y="0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77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[Group 1]"/>
          <p:cNvGrpSpPr/>
          <p:nvPr/>
        </p:nvGrpSpPr>
        <p:grpSpPr>
          <a:xfrm>
            <a:off x="533400" y="3352800"/>
            <a:ext cx="8000999" cy="1905000"/>
            <a:chOff x="533400" y="3352800"/>
            <a:chExt cx="8000999" cy="1905000"/>
          </a:xfrm>
        </p:grpSpPr>
        <p:sp>
          <p:nvSpPr>
            <p:cNvPr id="48" name="Rounded Rectangle 47"/>
            <p:cNvSpPr/>
            <p:nvPr/>
          </p:nvSpPr>
          <p:spPr>
            <a:xfrm>
              <a:off x="533400" y="3352800"/>
              <a:ext cx="8000999" cy="1752600"/>
            </a:xfrm>
            <a:prstGeom prst="roundRect">
              <a:avLst>
                <a:gd name="adj" fmla="val 12202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300024" y="4041586"/>
              <a:ext cx="3957776" cy="1216214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endParaRPr>
            </a:p>
            <a:p>
              <a:r>
                <a:rPr lang="en-SG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Group by </a:t>
              </a:r>
              <a:r>
                <a:rPr lang="en-SG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Recipient </a:t>
              </a:r>
              <a:r>
                <a:rPr lang="en-SG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SG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 Giver </a:t>
              </a:r>
              <a:r>
                <a:rPr lang="en-SG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SG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 </a:t>
              </a:r>
              <a:r>
                <a:rPr lang="en-SG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Question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Group by Question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… (more options)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290788" y="3962400"/>
              <a:ext cx="4271812" cy="381000"/>
            </a:xfrm>
            <a:prstGeom prst="roundRect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Group by Giver </a:t>
              </a:r>
              <a:r>
                <a:rPr lang="en-US" dirty="0" smtClean="0">
                  <a:solidFill>
                    <a:schemeClr val="tx1"/>
                  </a:solidFill>
                  <a:latin typeface="Calibri Light" panose="020F0302020204030204" pitchFamily="34" charset="0"/>
                  <a:sym typeface="Wingdings" panose="05000000000000000000" pitchFamily="2" charset="2"/>
                </a:rPr>
                <a:t> Recipient Question</a:t>
              </a:r>
              <a:endParaRPr lang="en-SG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257800" y="3962400"/>
              <a:ext cx="304800" cy="381000"/>
              <a:chOff x="3810000" y="1371600"/>
              <a:chExt cx="304800" cy="381000"/>
            </a:xfrm>
          </p:grpSpPr>
          <p:sp>
            <p:nvSpPr>
              <p:cNvPr id="59" name="Rounded Rectangle 4"/>
              <p:cNvSpPr/>
              <p:nvPr/>
            </p:nvSpPr>
            <p:spPr>
              <a:xfrm>
                <a:off x="3810000" y="13716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283478" y="0"/>
                      <a:pt x="304800" y="21322"/>
                      <a:pt x="304800" y="47625"/>
                    </a:cubicBezTo>
                    <a:lnTo>
                      <a:pt x="304800" y="333375"/>
                    </a:lnTo>
                    <a:cubicBezTo>
                      <a:pt x="304800" y="359678"/>
                      <a:pt x="283478" y="381000"/>
                      <a:pt x="257175" y="381000"/>
                    </a:cubicBezTo>
                    <a:lnTo>
                      <a:pt x="0" y="381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flipV="1">
                <a:off x="3867938" y="1504850"/>
                <a:ext cx="188925" cy="1145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219200" y="3516868"/>
              <a:ext cx="273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Report view: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1" name="check box - ticked"/>
            <p:cNvGrpSpPr/>
            <p:nvPr/>
          </p:nvGrpSpPr>
          <p:grpSpPr>
            <a:xfrm>
              <a:off x="5943600" y="3995939"/>
              <a:ext cx="236367" cy="199422"/>
              <a:chOff x="5502445" y="5332137"/>
              <a:chExt cx="236367" cy="199422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2445" y="5332137"/>
                <a:ext cx="199422" cy="199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Freeform 62"/>
              <p:cNvSpPr/>
              <p:nvPr/>
            </p:nvSpPr>
            <p:spPr>
              <a:xfrm>
                <a:off x="5571355" y="5333240"/>
                <a:ext cx="167457" cy="123233"/>
              </a:xfrm>
              <a:custGeom>
                <a:avLst/>
                <a:gdLst>
                  <a:gd name="connsiteX0" fmla="*/ 0 w 443346"/>
                  <a:gd name="connsiteY0" fmla="*/ 64655 h 240146"/>
                  <a:gd name="connsiteX1" fmla="*/ 110837 w 443346"/>
                  <a:gd name="connsiteY1" fmla="*/ 240146 h 240146"/>
                  <a:gd name="connsiteX2" fmla="*/ 443346 w 443346"/>
                  <a:gd name="connsiteY2" fmla="*/ 0 h 2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3346" h="240146">
                    <a:moveTo>
                      <a:pt x="0" y="64655"/>
                    </a:moveTo>
                    <a:lnTo>
                      <a:pt x="110837" y="240146"/>
                    </a:lnTo>
                    <a:lnTo>
                      <a:pt x="443346" y="0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6324600" y="389979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Group by team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grpSp>
          <p:nvGrpSpPr>
            <p:cNvPr id="65" name="check box - ticked"/>
            <p:cNvGrpSpPr/>
            <p:nvPr/>
          </p:nvGrpSpPr>
          <p:grpSpPr>
            <a:xfrm>
              <a:off x="5951367" y="4519220"/>
              <a:ext cx="236367" cy="199422"/>
              <a:chOff x="5502445" y="5332137"/>
              <a:chExt cx="236367" cy="199422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2445" y="5332137"/>
                <a:ext cx="199422" cy="199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Freeform 66"/>
              <p:cNvSpPr/>
              <p:nvPr/>
            </p:nvSpPr>
            <p:spPr>
              <a:xfrm>
                <a:off x="5571355" y="5333240"/>
                <a:ext cx="167457" cy="123233"/>
              </a:xfrm>
              <a:custGeom>
                <a:avLst/>
                <a:gdLst>
                  <a:gd name="connsiteX0" fmla="*/ 0 w 443346"/>
                  <a:gd name="connsiteY0" fmla="*/ 64655 h 240146"/>
                  <a:gd name="connsiteX1" fmla="*/ 110837 w 443346"/>
                  <a:gd name="connsiteY1" fmla="*/ 240146 h 240146"/>
                  <a:gd name="connsiteX2" fmla="*/ 443346 w 443346"/>
                  <a:gd name="connsiteY2" fmla="*/ 0 h 2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3346" h="240146">
                    <a:moveTo>
                      <a:pt x="0" y="64655"/>
                    </a:moveTo>
                    <a:lnTo>
                      <a:pt x="110837" y="240146"/>
                    </a:lnTo>
                    <a:lnTo>
                      <a:pt x="443346" y="0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332367" y="442307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Show statistics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0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3352800"/>
            <a:ext cx="8000999" cy="2590800"/>
            <a:chOff x="533400" y="3352800"/>
            <a:chExt cx="8000999" cy="2590800"/>
          </a:xfrm>
        </p:grpSpPr>
        <p:sp>
          <p:nvSpPr>
            <p:cNvPr id="48" name="[Rounded Rectangle 47]"/>
            <p:cNvSpPr/>
            <p:nvPr/>
          </p:nvSpPr>
          <p:spPr>
            <a:xfrm>
              <a:off x="533400" y="3352800"/>
              <a:ext cx="8000999" cy="2590800"/>
            </a:xfrm>
            <a:prstGeom prst="roundRect">
              <a:avLst>
                <a:gd name="adj" fmla="val 10419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81200" y="42291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Access level: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1" name="check box - ticked"/>
            <p:cNvGrpSpPr/>
            <p:nvPr/>
          </p:nvGrpSpPr>
          <p:grpSpPr>
            <a:xfrm>
              <a:off x="838200" y="3785468"/>
              <a:ext cx="236367" cy="199422"/>
              <a:chOff x="5502445" y="5332137"/>
              <a:chExt cx="236367" cy="199422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2445" y="5332137"/>
                <a:ext cx="199422" cy="199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Freeform 62"/>
              <p:cNvSpPr/>
              <p:nvPr/>
            </p:nvSpPr>
            <p:spPr>
              <a:xfrm>
                <a:off x="5571355" y="5333240"/>
                <a:ext cx="167457" cy="123233"/>
              </a:xfrm>
              <a:custGeom>
                <a:avLst/>
                <a:gdLst>
                  <a:gd name="connsiteX0" fmla="*/ 0 w 443346"/>
                  <a:gd name="connsiteY0" fmla="*/ 64655 h 240146"/>
                  <a:gd name="connsiteX1" fmla="*/ 110837 w 443346"/>
                  <a:gd name="connsiteY1" fmla="*/ 240146 h 240146"/>
                  <a:gd name="connsiteX2" fmla="*/ 443346 w 443346"/>
                  <a:gd name="connsiteY2" fmla="*/ 0 h 2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3346" h="240146">
                    <a:moveTo>
                      <a:pt x="0" y="64655"/>
                    </a:moveTo>
                    <a:lnTo>
                      <a:pt x="110837" y="240146"/>
                    </a:lnTo>
                    <a:lnTo>
                      <a:pt x="443346" y="0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4" name="[TextBox 63]"/>
            <p:cNvSpPr txBox="1"/>
            <p:nvPr/>
          </p:nvSpPr>
          <p:spPr>
            <a:xfrm>
              <a:off x="1219200" y="3689326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Display to students as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5478" y="4222173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Co-owner 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69412" y="3689326"/>
              <a:ext cx="4338776" cy="369332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</a:rPr>
                <a:t>Co-lecturer</a:t>
              </a: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573" y="4316147"/>
              <a:ext cx="195238" cy="195238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573" y="4994715"/>
              <a:ext cx="195238" cy="195238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765478" y="456738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Manager 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573" y="4655431"/>
              <a:ext cx="195238" cy="195238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765478" y="491259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Tutor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65478" y="5257800"/>
              <a:ext cx="3625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Custom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 Light" panose="020F0302020204030204" pitchFamily="34" charset="0"/>
                </a:rPr>
                <a:t>(session-level access control) </a:t>
              </a:r>
              <a:endParaRPr lang="en-SG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573" y="5334000"/>
              <a:ext cx="195238" cy="195238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477000" y="4252676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[ </a:t>
              </a:r>
              <a:r>
                <a:rPr lang="en-US" sz="1600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more details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6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[Group 2]"/>
          <p:cNvGrpSpPr/>
          <p:nvPr/>
        </p:nvGrpSpPr>
        <p:grpSpPr>
          <a:xfrm>
            <a:off x="533400" y="2209800"/>
            <a:ext cx="8000999" cy="2438400"/>
            <a:chOff x="533400" y="2209800"/>
            <a:chExt cx="8000999" cy="2438400"/>
          </a:xfrm>
        </p:grpSpPr>
        <p:sp>
          <p:nvSpPr>
            <p:cNvPr id="18" name="Rounded Rectangle 17"/>
            <p:cNvSpPr/>
            <p:nvPr/>
          </p:nvSpPr>
          <p:spPr>
            <a:xfrm>
              <a:off x="533400" y="2209800"/>
              <a:ext cx="8000999" cy="2438400"/>
            </a:xfrm>
            <a:prstGeom prst="roundRect">
              <a:avLst>
                <a:gd name="adj" fmla="val 4510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0600" y="2373868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Question: Select the team members who helped others in project work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3" name="check box - ticked"/>
            <p:cNvGrpSpPr/>
            <p:nvPr/>
          </p:nvGrpSpPr>
          <p:grpSpPr>
            <a:xfrm>
              <a:off x="1981200" y="2915542"/>
              <a:ext cx="236367" cy="199422"/>
              <a:chOff x="5502445" y="5332137"/>
              <a:chExt cx="236367" cy="199422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2445" y="5332137"/>
                <a:ext cx="199422" cy="199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14"/>
              <p:cNvSpPr/>
              <p:nvPr/>
            </p:nvSpPr>
            <p:spPr>
              <a:xfrm>
                <a:off x="5571355" y="5333240"/>
                <a:ext cx="167457" cy="123233"/>
              </a:xfrm>
              <a:custGeom>
                <a:avLst/>
                <a:gdLst>
                  <a:gd name="connsiteX0" fmla="*/ 0 w 443346"/>
                  <a:gd name="connsiteY0" fmla="*/ 64655 h 240146"/>
                  <a:gd name="connsiteX1" fmla="*/ 110837 w 443346"/>
                  <a:gd name="connsiteY1" fmla="*/ 240146 h 240146"/>
                  <a:gd name="connsiteX2" fmla="*/ 443346 w 443346"/>
                  <a:gd name="connsiteY2" fmla="*/ 0 h 2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3346" h="240146">
                    <a:moveTo>
                      <a:pt x="0" y="64655"/>
                    </a:moveTo>
                    <a:lnTo>
                      <a:pt x="110837" y="240146"/>
                    </a:lnTo>
                    <a:lnTo>
                      <a:pt x="443346" y="0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6" name="[TextBox 63]"/>
            <p:cNvSpPr txBox="1"/>
            <p:nvPr/>
          </p:nvSpPr>
          <p:spPr>
            <a:xfrm>
              <a:off x="2362200" y="2819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Alice Betsy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967" y="3296542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[TextBox 63]"/>
            <p:cNvSpPr txBox="1"/>
            <p:nvPr/>
          </p:nvSpPr>
          <p:spPr>
            <a:xfrm>
              <a:off x="2369967" y="3200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Benny Charles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734" y="3677542"/>
              <a:ext cx="199422" cy="19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[TextBox 63]"/>
            <p:cNvSpPr txBox="1"/>
            <p:nvPr/>
          </p:nvSpPr>
          <p:spPr>
            <a:xfrm>
              <a:off x="2377734" y="3581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Charlie Davis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grpSp>
          <p:nvGrpSpPr>
            <p:cNvPr id="31" name="check box - ticked"/>
            <p:cNvGrpSpPr/>
            <p:nvPr/>
          </p:nvGrpSpPr>
          <p:grpSpPr>
            <a:xfrm>
              <a:off x="2004501" y="4058542"/>
              <a:ext cx="236367" cy="199422"/>
              <a:chOff x="5502445" y="5332137"/>
              <a:chExt cx="236367" cy="199422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2445" y="5332137"/>
                <a:ext cx="199422" cy="199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Freeform 32"/>
              <p:cNvSpPr/>
              <p:nvPr/>
            </p:nvSpPr>
            <p:spPr>
              <a:xfrm>
                <a:off x="5571355" y="5333240"/>
                <a:ext cx="167457" cy="123233"/>
              </a:xfrm>
              <a:custGeom>
                <a:avLst/>
                <a:gdLst>
                  <a:gd name="connsiteX0" fmla="*/ 0 w 443346"/>
                  <a:gd name="connsiteY0" fmla="*/ 64655 h 240146"/>
                  <a:gd name="connsiteX1" fmla="*/ 110837 w 443346"/>
                  <a:gd name="connsiteY1" fmla="*/ 240146 h 240146"/>
                  <a:gd name="connsiteX2" fmla="*/ 443346 w 443346"/>
                  <a:gd name="connsiteY2" fmla="*/ 0 h 2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3346" h="240146">
                    <a:moveTo>
                      <a:pt x="0" y="64655"/>
                    </a:moveTo>
                    <a:lnTo>
                      <a:pt x="110837" y="240146"/>
                    </a:lnTo>
                    <a:lnTo>
                      <a:pt x="443346" y="0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4" name="[TextBox 63]"/>
            <p:cNvSpPr txBox="1"/>
            <p:nvPr/>
          </p:nvSpPr>
          <p:spPr>
            <a:xfrm>
              <a:off x="2385501" y="3962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Danny </a:t>
              </a:r>
              <a:r>
                <a:rPr lang="en-US" dirty="0" err="1" smtClean="0">
                  <a:latin typeface="Calibri Light" panose="020F0302020204030204" pitchFamily="34" charset="0"/>
                </a:rPr>
                <a:t>Engrid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7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[Group 3]"/>
          <p:cNvGrpSpPr/>
          <p:nvPr/>
        </p:nvGrpSpPr>
        <p:grpSpPr>
          <a:xfrm>
            <a:off x="533400" y="3352800"/>
            <a:ext cx="8000999" cy="876300"/>
            <a:chOff x="533400" y="3352800"/>
            <a:chExt cx="8000999" cy="876300"/>
          </a:xfrm>
        </p:grpSpPr>
        <p:sp>
          <p:nvSpPr>
            <p:cNvPr id="19" name="Rounded Rectangle 18"/>
            <p:cNvSpPr/>
            <p:nvPr/>
          </p:nvSpPr>
          <p:spPr>
            <a:xfrm>
              <a:off x="533400" y="3352800"/>
              <a:ext cx="8000999" cy="876300"/>
            </a:xfrm>
            <a:prstGeom prst="roundRect">
              <a:avLst>
                <a:gd name="adj" fmla="val 12202"/>
              </a:avLst>
            </a:prstGeom>
            <a:solidFill>
              <a:srgbClr val="E3EBF5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57400" y="3542145"/>
              <a:ext cx="3048000" cy="381000"/>
            </a:xfrm>
            <a:prstGeom prst="roundRect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Team peer evaluation session</a:t>
              </a:r>
              <a:endParaRPr lang="en-SG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800600" y="3542145"/>
              <a:ext cx="304800" cy="381000"/>
              <a:chOff x="3810000" y="1371600"/>
              <a:chExt cx="304800" cy="381000"/>
            </a:xfrm>
          </p:grpSpPr>
          <p:sp>
            <p:nvSpPr>
              <p:cNvPr id="40" name="Rounded Rectangle 4"/>
              <p:cNvSpPr/>
              <p:nvPr/>
            </p:nvSpPr>
            <p:spPr>
              <a:xfrm>
                <a:off x="3810000" y="13716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283478" y="0"/>
                      <a:pt x="304800" y="21322"/>
                      <a:pt x="304800" y="47625"/>
                    </a:cubicBezTo>
                    <a:lnTo>
                      <a:pt x="304800" y="333375"/>
                    </a:lnTo>
                    <a:cubicBezTo>
                      <a:pt x="304800" y="359678"/>
                      <a:pt x="283478" y="381000"/>
                      <a:pt x="257175" y="381000"/>
                    </a:cubicBezTo>
                    <a:lnTo>
                      <a:pt x="0" y="381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flipV="1">
                <a:off x="3867938" y="1504850"/>
                <a:ext cx="188925" cy="1145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85800" y="3516868"/>
              <a:ext cx="1369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Create new: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86400" y="3547979"/>
              <a:ext cx="1369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or </a:t>
              </a:r>
              <a:endParaRPr lang="en-S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5943600" y="3547979"/>
              <a:ext cx="2362200" cy="37516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63500" h="254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Copy from existing sessions</a:t>
              </a:r>
              <a:endParaRPr lang="en-SG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3398" y="609600"/>
            <a:ext cx="8000999" cy="4343400"/>
            <a:chOff x="533398" y="609600"/>
            <a:chExt cx="8000999" cy="43434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1" b="44687"/>
            <a:stretch/>
          </p:blipFill>
          <p:spPr bwMode="auto">
            <a:xfrm>
              <a:off x="685800" y="762001"/>
              <a:ext cx="7404903" cy="2395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070903" y="1261646"/>
              <a:ext cx="57450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sz="1600" b="1" dirty="0" smtClean="0"/>
                <a:t>TEAMMATES</a:t>
              </a:r>
              <a:r>
                <a:rPr lang="en-SG" sz="1600" b="1" dirty="0"/>
                <a:t>: [ECON101-2013Fall] </a:t>
              </a:r>
              <a:r>
                <a:rPr lang="en-SG" sz="1600" b="1" dirty="0" smtClean="0"/>
                <a:t>Group project peer evaluation</a:t>
              </a:r>
              <a:endParaRPr lang="en-SG" sz="1600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33398" y="609600"/>
              <a:ext cx="8000999" cy="4343400"/>
            </a:xfrm>
            <a:prstGeom prst="roundRect">
              <a:avLst>
                <a:gd name="adj" fmla="val 4796"/>
              </a:avLst>
            </a:prstGeom>
            <a:solidFill>
              <a:srgbClr val="ACC4E2">
                <a:alpha val="36863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13314" y="1903790"/>
              <a:ext cx="6019800" cy="2800767"/>
            </a:xfrm>
            <a:prstGeom prst="rect">
              <a:avLst/>
            </a:prstGeom>
            <a:solidFill>
              <a:srgbClr val="E3EBF5"/>
            </a:solidFill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Hello </a:t>
              </a:r>
              <a:r>
                <a:rPr lang="en-SG" sz="1600" dirty="0" smtClean="0"/>
                <a:t>Emily Fowler,</a:t>
              </a:r>
            </a:p>
            <a:p>
              <a:r>
                <a:rPr lang="en-SG" sz="1600" dirty="0" smtClean="0"/>
                <a:t>The </a:t>
              </a:r>
              <a:r>
                <a:rPr lang="en-SG" sz="1600" dirty="0"/>
                <a:t>following peer evaluation </a:t>
              </a:r>
              <a:r>
                <a:rPr lang="en-SG" sz="1600" dirty="0" smtClean="0"/>
                <a:t>results are now published.</a:t>
              </a:r>
              <a:r>
                <a:rPr lang="en-SG" sz="1600" dirty="0"/>
                <a:t> </a:t>
              </a:r>
              <a:br>
                <a:rPr lang="en-SG" sz="1600" dirty="0"/>
              </a:br>
              <a:r>
                <a:rPr lang="en-SG" sz="1600" dirty="0"/>
                <a:t>   Course: [ECON101-2013Fall]Introduction to Economics</a:t>
              </a:r>
              <a:br>
                <a:rPr lang="en-SG" sz="1600" dirty="0"/>
              </a:br>
              <a:r>
                <a:rPr lang="en-SG" sz="1600" dirty="0"/>
                <a:t>   Evaluation Name: </a:t>
              </a:r>
              <a:r>
                <a:rPr lang="en-SG" sz="1600" dirty="0" smtClean="0"/>
                <a:t>Group project peer evaluation</a:t>
              </a:r>
              <a:r>
                <a:rPr lang="en-SG" sz="1600" dirty="0"/>
                <a:t> </a:t>
              </a:r>
              <a:br>
                <a:rPr lang="en-SG" sz="1600" dirty="0"/>
              </a:br>
              <a:r>
                <a:rPr lang="en-SG" sz="1600" dirty="0"/>
                <a:t>   Deadline: 30 Apr 2014, 23:59 </a:t>
              </a:r>
              <a:br>
                <a:rPr lang="en-SG" sz="1600" dirty="0"/>
              </a:br>
              <a:endParaRPr lang="en-SG" sz="1600" dirty="0" smtClean="0"/>
            </a:p>
            <a:p>
              <a:r>
                <a:rPr lang="en-SG" sz="1600" b="1" dirty="0" smtClean="0">
                  <a:solidFill>
                    <a:srgbClr val="0070C0"/>
                  </a:solidFill>
                </a:rPr>
                <a:t>To view results, click</a:t>
              </a:r>
              <a:r>
                <a:rPr lang="en-SG" sz="1600" b="1" dirty="0" smtClean="0">
                  <a:solidFill>
                    <a:srgbClr val="00B050"/>
                  </a:solidFill>
                </a:rPr>
                <a:t> </a:t>
              </a:r>
              <a:r>
                <a:rPr lang="en-SG" sz="1600" b="1" dirty="0">
                  <a:hlinkClick r:id="rId4"/>
                </a:rPr>
                <a:t>here</a:t>
              </a:r>
              <a:endParaRPr lang="en-SG" sz="1600" b="1" dirty="0"/>
            </a:p>
            <a:p>
              <a:endParaRPr lang="en-SG" sz="1600" dirty="0" smtClean="0"/>
            </a:p>
            <a:p>
              <a:r>
                <a:rPr lang="en-SG" sz="1600" dirty="0" smtClean="0"/>
                <a:t>Regards</a:t>
              </a:r>
              <a:r>
                <a:rPr lang="en-SG" sz="1600" dirty="0"/>
                <a:t>, </a:t>
              </a:r>
              <a:br>
                <a:rPr lang="en-SG" sz="1600" dirty="0"/>
              </a:br>
              <a:r>
                <a:rPr lang="en-SG" sz="1600" dirty="0"/>
                <a:t>TEAMMATES Team.</a:t>
              </a:r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3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398" y="609600"/>
            <a:ext cx="8000999" cy="3200400"/>
            <a:chOff x="533398" y="609600"/>
            <a:chExt cx="8000999" cy="32004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47"/>
            <a:stretch/>
          </p:blipFill>
          <p:spPr bwMode="auto">
            <a:xfrm>
              <a:off x="990600" y="902622"/>
              <a:ext cx="7085896" cy="2582650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ounded Rectangle 32"/>
            <p:cNvSpPr/>
            <p:nvPr/>
          </p:nvSpPr>
          <p:spPr>
            <a:xfrm>
              <a:off x="533398" y="609600"/>
              <a:ext cx="8000999" cy="3200400"/>
            </a:xfrm>
            <a:prstGeom prst="roundRect">
              <a:avLst>
                <a:gd name="adj" fmla="val 4796"/>
              </a:avLst>
            </a:prstGeom>
            <a:solidFill>
              <a:srgbClr val="ACC4E2">
                <a:alpha val="36863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77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357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24</cp:revision>
  <dcterms:created xsi:type="dcterms:W3CDTF">2006-08-16T00:00:00Z</dcterms:created>
  <dcterms:modified xsi:type="dcterms:W3CDTF">2014-07-27T12:30:44Z</dcterms:modified>
</cp:coreProperties>
</file>