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6" r:id="rId3"/>
    <p:sldId id="257" r:id="rId4"/>
    <p:sldId id="261" r:id="rId5"/>
    <p:sldId id="258" r:id="rId6"/>
    <p:sldId id="259" r:id="rId7"/>
    <p:sldId id="260" r:id="rId8"/>
    <p:sldId id="263" r:id="rId9"/>
  </p:sldIdLst>
  <p:sldSz cx="6858000" cy="9906000" type="A4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eature: Feedback sessions, User: instructor" id="{A716E7B4-9446-48D3-B96A-044D9C3A3C3B}">
          <p14:sldIdLst>
            <p14:sldId id="262"/>
            <p14:sldId id="256"/>
            <p14:sldId id="257"/>
            <p14:sldId id="261"/>
            <p14:sldId id="258"/>
          </p14:sldIdLst>
        </p14:section>
        <p14:section name="Feature: Feedback sessions, User: students" id="{8ED503A3-DED2-4CF7-AF3E-5D97C92924E8}">
          <p14:sldIdLst>
            <p14:sldId id="259"/>
            <p14:sldId id="260"/>
          </p14:sldIdLst>
        </p14:section>
        <p14:section name="Feature: comments" id="{3354E727-C6C0-4B36-9E2A-6B25A1061BE9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46" autoAdjust="0"/>
  </p:normalViewPr>
  <p:slideViewPr>
    <p:cSldViewPr>
      <p:cViewPr>
        <p:scale>
          <a:sx n="100" d="100"/>
          <a:sy n="100" d="100"/>
        </p:scale>
        <p:origin x="-2040" y="64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1722A-5501-4B87-BF26-FD107547685C}" type="datetimeFigureOut">
              <a:rPr lang="en-SG" smtClean="0"/>
              <a:t>4/6/2013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508B-E47A-455B-9521-74DBDB59F3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918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2307-2E25-4E1E-9321-1CA99E5BF19D}" type="datetimeFigureOut">
              <a:rPr lang="en-SG" smtClean="0"/>
              <a:t>4/6/2013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46288" y="744538"/>
            <a:ext cx="25765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FD6A-B5CA-4A8B-852F-122C93307F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91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</a:t>
            </a:r>
            <a:r>
              <a:rPr lang="en-US" baseline="0" dirty="0" smtClean="0"/>
              <a:t> feature: a button to m</a:t>
            </a:r>
            <a:r>
              <a:rPr lang="en-US" dirty="0" smtClean="0"/>
              <a:t>ove question up/down</a:t>
            </a:r>
          </a:p>
          <a:p>
            <a:r>
              <a:rPr lang="en-US" dirty="0" smtClean="0"/>
              <a:t>Possible</a:t>
            </a:r>
            <a:r>
              <a:rPr lang="en-US" baseline="0" dirty="0" smtClean="0"/>
              <a:t> feature: </a:t>
            </a:r>
            <a:r>
              <a:rPr lang="en-US" dirty="0" smtClean="0"/>
              <a:t>Copy question</a:t>
            </a:r>
          </a:p>
          <a:p>
            <a:r>
              <a:rPr lang="en-US" dirty="0" smtClean="0"/>
              <a:t>Might need another section to</a:t>
            </a:r>
            <a:r>
              <a:rPr lang="en-US" baseline="0" dirty="0" smtClean="0"/>
              <a:t> specify the period for responding to feedback.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FD6A-B5CA-4A8B-852F-122C93307F3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3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FD6A-B5CA-4A8B-852F-122C93307F3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2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Table format - multiple answer columns: </a:t>
            </a:r>
            <a:r>
              <a:rPr lang="en-US" dirty="0" smtClean="0"/>
              <a:t>If multiple questions</a:t>
            </a:r>
            <a:r>
              <a:rPr lang="en-US" baseline="0" dirty="0" smtClean="0"/>
              <a:t> have the same from/to combination, we can show them as multiple columns in the same table rather than multiple tables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FD6A-B5CA-4A8B-852F-122C93307F3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51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707"/>
          <a:stretch/>
        </p:blipFill>
        <p:spPr bwMode="auto">
          <a:xfrm>
            <a:off x="266700" y="1922339"/>
            <a:ext cx="6324600" cy="94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3437" y="2451847"/>
            <a:ext cx="22479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/Feedback Session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729" y="3006921"/>
            <a:ext cx="1299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70C0"/>
                </a:solidFill>
              </a:rPr>
              <a:t>Session type</a:t>
            </a:r>
            <a:endParaRPr lang="en-SG" sz="1200" b="1" dirty="0">
              <a:solidFill>
                <a:srgbClr val="0070C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22611" y="3045022"/>
            <a:ext cx="4397189" cy="238898"/>
            <a:chOff x="-497062" y="685800"/>
            <a:chExt cx="3926062" cy="238898"/>
          </a:xfrm>
        </p:grpSpPr>
        <p:sp>
          <p:nvSpPr>
            <p:cNvPr id="9" name="Rectangle 8"/>
            <p:cNvSpPr/>
            <p:nvPr/>
          </p:nvSpPr>
          <p:spPr>
            <a:xfrm>
              <a:off x="-497062" y="685800"/>
              <a:ext cx="3926062" cy="238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Standard team-project peer evaluation + peer feedback</a:t>
              </a:r>
              <a:endParaRPr lang="en-SG" sz="1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22612" y="3276600"/>
            <a:ext cx="4397188" cy="5595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Feedback session with my own questions</a:t>
            </a:r>
          </a:p>
          <a:p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Record my own notes about students</a:t>
            </a:r>
          </a:p>
          <a:p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* Copy of an existing session </a:t>
            </a:r>
            <a:endParaRPr lang="en-SG" sz="11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871"/>
          <a:stretch/>
        </p:blipFill>
        <p:spPr bwMode="auto">
          <a:xfrm>
            <a:off x="282388" y="4021324"/>
            <a:ext cx="6324600" cy="291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Connector 5"/>
          <p:cNvSpPr/>
          <p:nvPr/>
        </p:nvSpPr>
        <p:spPr>
          <a:xfrm>
            <a:off x="6132610" y="3047859"/>
            <a:ext cx="191990" cy="1919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?</a:t>
            </a:r>
            <a:endParaRPr lang="en-SG" sz="1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362200" y="5955254"/>
            <a:ext cx="685800" cy="1524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Preview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1830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17768" y="4208788"/>
            <a:ext cx="6248400" cy="4782812"/>
          </a:xfrm>
          <a:prstGeom prst="roundRect">
            <a:avLst>
              <a:gd name="adj" fmla="val 1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ounded Rectangle 44"/>
          <p:cNvSpPr/>
          <p:nvPr/>
        </p:nvSpPr>
        <p:spPr>
          <a:xfrm>
            <a:off x="224118" y="3276600"/>
            <a:ext cx="6248400" cy="838200"/>
          </a:xfrm>
          <a:prstGeom prst="roundRect">
            <a:avLst>
              <a:gd name="adj" fmla="val 86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228600" y="420879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Question 1</a:t>
            </a:r>
            <a:endParaRPr lang="en-SG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531159" y="4513590"/>
            <a:ext cx="583500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What is the best selling point?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118" y="3276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Results visible from</a:t>
            </a:r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524000" y="3352800"/>
            <a:ext cx="2133600" cy="231577"/>
            <a:chOff x="1524000" y="685800"/>
            <a:chExt cx="1905000" cy="231577"/>
          </a:xfrm>
        </p:grpSpPr>
        <p:sp>
          <p:nvSpPr>
            <p:cNvPr id="35" name="Rectangle 34"/>
            <p:cNvSpPr/>
            <p:nvPr/>
          </p:nvSpPr>
          <p:spPr>
            <a:xfrm>
              <a:off x="1524000" y="685800"/>
              <a:ext cx="19050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----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114800" y="3276600"/>
            <a:ext cx="2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I’ll make it visible later</a:t>
            </a:r>
            <a:br>
              <a:rPr lang="en-US" sz="1400" dirty="0" smtClean="0"/>
            </a:br>
            <a:endParaRPr lang="en-SG" sz="1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79405" y="7586482"/>
            <a:ext cx="244475" cy="231577"/>
            <a:chOff x="7543800" y="4495800"/>
            <a:chExt cx="244475" cy="231577"/>
          </a:xfrm>
        </p:grpSpPr>
        <p:sp>
          <p:nvSpPr>
            <p:cNvPr id="38" name="Rectangle 37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2" name="Flowchart: Connector 41"/>
          <p:cNvSpPr/>
          <p:nvPr/>
        </p:nvSpPr>
        <p:spPr>
          <a:xfrm>
            <a:off x="457200" y="3352800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966882" y="3352800"/>
            <a:ext cx="147918" cy="147918"/>
            <a:chOff x="3966882" y="2858988"/>
            <a:chExt cx="147918" cy="147918"/>
          </a:xfrm>
        </p:grpSpPr>
        <p:sp>
          <p:nvSpPr>
            <p:cNvPr id="41" name="Flowchart: Connector 40"/>
            <p:cNvSpPr/>
            <p:nvPr/>
          </p:nvSpPr>
          <p:spPr>
            <a:xfrm>
              <a:off x="3966882" y="2858988"/>
              <a:ext cx="147918" cy="147918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lowchart: Connector 42"/>
            <p:cNvSpPr>
              <a:spLocks noChangeAspect="1"/>
            </p:cNvSpPr>
            <p:nvPr/>
          </p:nvSpPr>
          <p:spPr>
            <a:xfrm>
              <a:off x="3986841" y="2878947"/>
              <a:ext cx="108000" cy="108000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81000" y="71247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Answer visible to</a:t>
            </a:r>
            <a:endParaRPr lang="en-SG" sz="1400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3969123" y="3585097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3505200"/>
            <a:ext cx="236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I don’t plan to publish results</a:t>
            </a:r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923880" y="7510282"/>
            <a:ext cx="1125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receiver(s)</a:t>
            </a:r>
            <a:endParaRPr lang="en-SG" dirty="0"/>
          </a:p>
        </p:txBody>
      </p:sp>
      <p:grpSp>
        <p:nvGrpSpPr>
          <p:cNvPr id="50" name="Group 49"/>
          <p:cNvGrpSpPr/>
          <p:nvPr/>
        </p:nvGrpSpPr>
        <p:grpSpPr>
          <a:xfrm>
            <a:off x="675467" y="7856258"/>
            <a:ext cx="244475" cy="231577"/>
            <a:chOff x="7543800" y="4495800"/>
            <a:chExt cx="244475" cy="231577"/>
          </a:xfrm>
        </p:grpSpPr>
        <p:sp>
          <p:nvSpPr>
            <p:cNvPr id="51" name="Rectangle 50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919941" y="7780058"/>
            <a:ext cx="2204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Giver’s team members</a:t>
            </a:r>
            <a:endParaRPr lang="en-SG" dirty="0"/>
          </a:p>
        </p:txBody>
      </p:sp>
      <p:grpSp>
        <p:nvGrpSpPr>
          <p:cNvPr id="54" name="Group 53"/>
          <p:cNvGrpSpPr/>
          <p:nvPr/>
        </p:nvGrpSpPr>
        <p:grpSpPr>
          <a:xfrm>
            <a:off x="662803" y="8656557"/>
            <a:ext cx="244475" cy="231577"/>
            <a:chOff x="7543800" y="4495800"/>
            <a:chExt cx="244475" cy="231577"/>
          </a:xfrm>
        </p:grpSpPr>
        <p:sp>
          <p:nvSpPr>
            <p:cNvPr id="55" name="Rectangle 54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907277" y="8605658"/>
            <a:ext cx="20619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Instructors</a:t>
            </a:r>
            <a:endParaRPr lang="en-SG" dirty="0"/>
          </a:p>
        </p:txBody>
      </p:sp>
      <p:grpSp>
        <p:nvGrpSpPr>
          <p:cNvPr id="58" name="Group 57"/>
          <p:cNvGrpSpPr/>
          <p:nvPr/>
        </p:nvGrpSpPr>
        <p:grpSpPr>
          <a:xfrm>
            <a:off x="663530" y="8391757"/>
            <a:ext cx="244475" cy="231577"/>
            <a:chOff x="7543800" y="4495800"/>
            <a:chExt cx="244475" cy="231577"/>
          </a:xfrm>
        </p:grpSpPr>
        <p:sp>
          <p:nvSpPr>
            <p:cNvPr id="59" name="Rectangle 58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908004" y="8379023"/>
            <a:ext cx="1627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Other course mates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>
            <a:off x="3341968" y="7154450"/>
            <a:ext cx="1683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Show giver name</a:t>
            </a:r>
            <a:endParaRPr lang="en-SG" dirty="0"/>
          </a:p>
        </p:txBody>
      </p:sp>
      <p:sp>
        <p:nvSpPr>
          <p:cNvPr id="70" name="Rectangle 69"/>
          <p:cNvSpPr/>
          <p:nvPr/>
        </p:nvSpPr>
        <p:spPr>
          <a:xfrm>
            <a:off x="4800600" y="7160899"/>
            <a:ext cx="1875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Show receiver name</a:t>
            </a:r>
            <a:endParaRPr lang="en-SG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21758" y="7124700"/>
            <a:ext cx="64008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4022438" y="7613748"/>
            <a:ext cx="244475" cy="231577"/>
            <a:chOff x="7543800" y="4495800"/>
            <a:chExt cx="244475" cy="231577"/>
          </a:xfrm>
        </p:grpSpPr>
        <p:sp>
          <p:nvSpPr>
            <p:cNvPr id="78" name="Rectangle 77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018500" y="7883524"/>
            <a:ext cx="244475" cy="231577"/>
            <a:chOff x="7543800" y="4495800"/>
            <a:chExt cx="244475" cy="231577"/>
          </a:xfrm>
        </p:grpSpPr>
        <p:sp>
          <p:nvSpPr>
            <p:cNvPr id="81" name="Rectangle 80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05836" y="8683823"/>
            <a:ext cx="244475" cy="231577"/>
            <a:chOff x="7543800" y="4495800"/>
            <a:chExt cx="244475" cy="231577"/>
          </a:xfrm>
        </p:grpSpPr>
        <p:sp>
          <p:nvSpPr>
            <p:cNvPr id="84" name="Rectangle 83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006563" y="8419023"/>
            <a:ext cx="244475" cy="231577"/>
            <a:chOff x="7543800" y="4495800"/>
            <a:chExt cx="244475" cy="231577"/>
          </a:xfrm>
        </p:grpSpPr>
        <p:sp>
          <p:nvSpPr>
            <p:cNvPr id="87" name="Rectangle 86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575315" y="7613648"/>
            <a:ext cx="244475" cy="231577"/>
            <a:chOff x="7543800" y="4495800"/>
            <a:chExt cx="244475" cy="231577"/>
          </a:xfrm>
        </p:grpSpPr>
        <p:sp>
          <p:nvSpPr>
            <p:cNvPr id="90" name="Rectangle 89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571377" y="7883424"/>
            <a:ext cx="244475" cy="231577"/>
            <a:chOff x="7543800" y="4495800"/>
            <a:chExt cx="244475" cy="231577"/>
          </a:xfrm>
        </p:grpSpPr>
        <p:sp>
          <p:nvSpPr>
            <p:cNvPr id="93" name="Rectangle 92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558713" y="8683723"/>
            <a:ext cx="244475" cy="231577"/>
            <a:chOff x="7543800" y="4495800"/>
            <a:chExt cx="244475" cy="231577"/>
          </a:xfrm>
        </p:grpSpPr>
        <p:sp>
          <p:nvSpPr>
            <p:cNvPr id="96" name="Rectangle 95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Freeform 96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559440" y="8418923"/>
            <a:ext cx="244475" cy="231577"/>
            <a:chOff x="7543800" y="4495800"/>
            <a:chExt cx="244475" cy="231577"/>
          </a:xfrm>
        </p:grpSpPr>
        <p:sp>
          <p:nvSpPr>
            <p:cNvPr id="99" name="Rectangle 98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4876800" y="7124700"/>
            <a:ext cx="0" cy="163194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21758" y="7481377"/>
            <a:ext cx="64008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305175" y="7124700"/>
            <a:ext cx="0" cy="163194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5105400" y="9296400"/>
            <a:ext cx="16002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[+]add question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4118" y="2209800"/>
            <a:ext cx="6248400" cy="980524"/>
          </a:xfrm>
          <a:prstGeom prst="roundRect">
            <a:avLst>
              <a:gd name="adj" fmla="val 86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228600" y="609600"/>
            <a:ext cx="6248400" cy="685800"/>
          </a:xfrm>
          <a:prstGeom prst="roundRect">
            <a:avLst>
              <a:gd name="adj" fmla="val 86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605118" y="609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course</a:t>
            </a:r>
            <a:endParaRPr lang="en-SG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0" y="685800"/>
            <a:ext cx="1905000" cy="231577"/>
            <a:chOff x="1524000" y="685800"/>
            <a:chExt cx="1905000" cy="231577"/>
          </a:xfrm>
        </p:grpSpPr>
        <p:sp>
          <p:nvSpPr>
            <p:cNvPr id="5" name="Rectangle 4"/>
            <p:cNvSpPr/>
            <p:nvPr/>
          </p:nvSpPr>
          <p:spPr>
            <a:xfrm>
              <a:off x="1524000" y="685800"/>
              <a:ext cx="19050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Cs2103-jan2013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9200" y="1524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New Evaluation/Feedback Session</a:t>
            </a:r>
            <a:endParaRPr lang="en-S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118" y="95071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Session name</a:t>
            </a:r>
            <a:endParaRPr lang="en-SG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524000" y="1026914"/>
            <a:ext cx="48768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Feedback for project demo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118" y="228302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Open from</a:t>
            </a:r>
            <a:endParaRPr lang="en-SG" sz="1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24000" y="2321124"/>
            <a:ext cx="2133600" cy="231577"/>
            <a:chOff x="1524000" y="685800"/>
            <a:chExt cx="1905000" cy="231577"/>
          </a:xfrm>
        </p:grpSpPr>
        <p:sp>
          <p:nvSpPr>
            <p:cNvPr id="15" name="Rectangle 14"/>
            <p:cNvSpPr/>
            <p:nvPr/>
          </p:nvSpPr>
          <p:spPr>
            <a:xfrm>
              <a:off x="1524000" y="685800"/>
              <a:ext cx="19050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2013-May-01-12.00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321124"/>
            <a:ext cx="2133600" cy="231577"/>
            <a:chOff x="1524000" y="685800"/>
            <a:chExt cx="1905000" cy="231577"/>
          </a:xfrm>
        </p:grpSpPr>
        <p:sp>
          <p:nvSpPr>
            <p:cNvPr id="18" name="Rectangle 17"/>
            <p:cNvSpPr/>
            <p:nvPr/>
          </p:nvSpPr>
          <p:spPr>
            <a:xfrm>
              <a:off x="1524000" y="685800"/>
              <a:ext cx="19050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2013-May-01-12.00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0000" y="228302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to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418" y="5142239"/>
            <a:ext cx="129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feedback from</a:t>
            </a:r>
          </a:p>
          <a:p>
            <a:pPr algn="r"/>
            <a:r>
              <a:rPr lang="en-US" sz="1400" dirty="0" smtClean="0"/>
              <a:t>(giver)</a:t>
            </a:r>
            <a:endParaRPr lang="en-SG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52600" y="5180339"/>
            <a:ext cx="1821236" cy="231577"/>
            <a:chOff x="1802896" y="685800"/>
            <a:chExt cx="1626104" cy="231577"/>
          </a:xfrm>
        </p:grpSpPr>
        <p:sp>
          <p:nvSpPr>
            <p:cNvPr id="23" name="Rectangle 22"/>
            <p:cNvSpPr/>
            <p:nvPr/>
          </p:nvSpPr>
          <p:spPr>
            <a:xfrm>
              <a:off x="1802896" y="685800"/>
              <a:ext cx="1626104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students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06198" y="5180339"/>
            <a:ext cx="1570485" cy="231577"/>
            <a:chOff x="2026780" y="685800"/>
            <a:chExt cx="1402219" cy="231577"/>
          </a:xfrm>
        </p:grpSpPr>
        <p:sp>
          <p:nvSpPr>
            <p:cNvPr id="26" name="Rectangle 25"/>
            <p:cNvSpPr/>
            <p:nvPr/>
          </p:nvSpPr>
          <p:spPr>
            <a:xfrm>
              <a:off x="2026780" y="685800"/>
              <a:ext cx="1402219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other teams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62082" y="5142239"/>
            <a:ext cx="89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to</a:t>
            </a:r>
          </a:p>
          <a:p>
            <a:pPr algn="r"/>
            <a:r>
              <a:rPr lang="en-US" sz="1400" dirty="0" smtClean="0"/>
              <a:t>(receiver)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1750278" y="5410892"/>
            <a:ext cx="1836119" cy="8508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instructors</a:t>
            </a:r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teams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99791" y="5411916"/>
            <a:ext cx="2047920" cy="15884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self</a:t>
            </a:r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own team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members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own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team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other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teams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students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instructors</a:t>
            </a:r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76798" y="270658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Grace period</a:t>
            </a:r>
            <a:endParaRPr lang="en-SG" sz="14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4276680" y="2744689"/>
            <a:ext cx="2133600" cy="231577"/>
            <a:chOff x="1524000" y="685800"/>
            <a:chExt cx="1905000" cy="231577"/>
          </a:xfrm>
        </p:grpSpPr>
        <p:sp>
          <p:nvSpPr>
            <p:cNvPr id="124" name="Rectangle 123"/>
            <p:cNvSpPr/>
            <p:nvPr/>
          </p:nvSpPr>
          <p:spPr>
            <a:xfrm>
              <a:off x="1524000" y="685800"/>
              <a:ext cx="19050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 minutes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Isosceles Triangle 124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4708383" y="4246890"/>
            <a:ext cx="16002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[x]delete question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35305" y="1378894"/>
            <a:ext cx="6248400" cy="685800"/>
          </a:xfrm>
          <a:prstGeom prst="roundRect">
            <a:avLst>
              <a:gd name="adj" fmla="val 86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/>
          <p:cNvSpPr txBox="1"/>
          <p:nvPr/>
        </p:nvSpPr>
        <p:spPr>
          <a:xfrm>
            <a:off x="235305" y="143478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Session visible from</a:t>
            </a:r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535187" y="1510984"/>
            <a:ext cx="2133600" cy="231577"/>
            <a:chOff x="1524000" y="685800"/>
            <a:chExt cx="1905000" cy="231577"/>
          </a:xfrm>
        </p:grpSpPr>
        <p:sp>
          <p:nvSpPr>
            <p:cNvPr id="129" name="Rectangle 128"/>
            <p:cNvSpPr/>
            <p:nvPr/>
          </p:nvSpPr>
          <p:spPr>
            <a:xfrm>
              <a:off x="1524000" y="685800"/>
              <a:ext cx="19050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----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Isosceles Triangle 129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125987" y="1434784"/>
            <a:ext cx="2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 the opening time</a:t>
            </a:r>
            <a:br>
              <a:rPr lang="en-US" sz="1400" dirty="0" smtClean="0"/>
            </a:br>
            <a:endParaRPr lang="en-SG" sz="1400" dirty="0"/>
          </a:p>
        </p:txBody>
      </p:sp>
      <p:sp>
        <p:nvSpPr>
          <p:cNvPr id="132" name="Flowchart: Connector 131"/>
          <p:cNvSpPr/>
          <p:nvPr/>
        </p:nvSpPr>
        <p:spPr>
          <a:xfrm>
            <a:off x="468387" y="1510984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978069" y="1510984"/>
            <a:ext cx="147918" cy="147918"/>
            <a:chOff x="3966882" y="2858988"/>
            <a:chExt cx="147918" cy="147918"/>
          </a:xfrm>
        </p:grpSpPr>
        <p:sp>
          <p:nvSpPr>
            <p:cNvPr id="134" name="Flowchart: Connector 133"/>
            <p:cNvSpPr/>
            <p:nvPr/>
          </p:nvSpPr>
          <p:spPr>
            <a:xfrm>
              <a:off x="3966882" y="2858988"/>
              <a:ext cx="147918" cy="147918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Flowchart: Connector 134"/>
            <p:cNvSpPr>
              <a:spLocks noChangeAspect="1"/>
            </p:cNvSpPr>
            <p:nvPr/>
          </p:nvSpPr>
          <p:spPr>
            <a:xfrm>
              <a:off x="3986841" y="2878947"/>
              <a:ext cx="108000" cy="108000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6" name="Flowchart: Connector 135"/>
          <p:cNvSpPr/>
          <p:nvPr/>
        </p:nvSpPr>
        <p:spPr>
          <a:xfrm>
            <a:off x="3980310" y="1810086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125987" y="1730189"/>
            <a:ext cx="2407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This is for my own eyes only</a:t>
            </a:r>
            <a:endParaRPr lang="en-SG" dirty="0"/>
          </a:p>
        </p:txBody>
      </p:sp>
      <p:sp>
        <p:nvSpPr>
          <p:cNvPr id="109" name="Rounded Rectangle 108"/>
          <p:cNvSpPr/>
          <p:nvPr/>
        </p:nvSpPr>
        <p:spPr>
          <a:xfrm>
            <a:off x="1417319" y="4246890"/>
            <a:ext cx="1706881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[TYPE: text [</a:t>
            </a:r>
            <a:r>
              <a:rPr lang="en-US" sz="1400" u="sng" dirty="0" smtClean="0">
                <a:solidFill>
                  <a:schemeClr val="tx1"/>
                </a:solidFill>
              </a:rPr>
              <a:t>change</a:t>
            </a:r>
            <a:r>
              <a:rPr lang="en-US" sz="1400" dirty="0" smtClean="0">
                <a:solidFill>
                  <a:schemeClr val="tx1"/>
                </a:solidFill>
              </a:rPr>
              <a:t>]]</a:t>
            </a:r>
            <a:r>
              <a:rPr lang="en-US" sz="1400" u="sng" dirty="0" smtClean="0">
                <a:solidFill>
                  <a:schemeClr val="tx1"/>
                </a:solidFill>
              </a:rPr>
              <a:t> </a:t>
            </a:r>
            <a:endParaRPr lang="en-SG" sz="1400" u="sng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47795" y="627985"/>
            <a:ext cx="98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Time zone</a:t>
            </a:r>
            <a:endParaRPr lang="en-SG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4510181" y="704185"/>
            <a:ext cx="1905000" cy="231577"/>
            <a:chOff x="1524000" y="685800"/>
            <a:chExt cx="1905000" cy="231577"/>
          </a:xfrm>
        </p:grpSpPr>
        <p:sp>
          <p:nvSpPr>
            <p:cNvPr id="113" name="Rectangle 112"/>
            <p:cNvSpPr/>
            <p:nvPr/>
          </p:nvSpPr>
          <p:spPr>
            <a:xfrm>
              <a:off x="1524000" y="685800"/>
              <a:ext cx="19050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GMT +8.0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Isosceles Triangle 113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4892090" y="9601200"/>
            <a:ext cx="742624" cy="1524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Preview</a:t>
            </a:r>
            <a:endParaRPr lang="en-SG" sz="1200" dirty="0"/>
          </a:p>
        </p:txBody>
      </p:sp>
      <p:sp>
        <p:nvSpPr>
          <p:cNvPr id="116" name="Rounded Rectangle 115"/>
          <p:cNvSpPr/>
          <p:nvPr/>
        </p:nvSpPr>
        <p:spPr>
          <a:xfrm>
            <a:off x="5700899" y="9601200"/>
            <a:ext cx="742624" cy="1524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endParaRPr lang="en-SG" sz="1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688183" y="6550223"/>
            <a:ext cx="244475" cy="231577"/>
            <a:chOff x="7543800" y="4495800"/>
            <a:chExt cx="244475" cy="231577"/>
          </a:xfrm>
        </p:grpSpPr>
        <p:sp>
          <p:nvSpPr>
            <p:cNvPr id="118" name="Rectangle 117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932657" y="6474023"/>
            <a:ext cx="2232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allow receiver to respond</a:t>
            </a:r>
            <a:endParaRPr lang="en-SG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685800" y="6809861"/>
            <a:ext cx="244475" cy="231577"/>
            <a:chOff x="7543800" y="4495800"/>
            <a:chExt cx="244475" cy="231577"/>
          </a:xfrm>
        </p:grpSpPr>
        <p:sp>
          <p:nvSpPr>
            <p:cNvPr id="139" name="Rectangle 138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930274" y="6733661"/>
            <a:ext cx="2232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Send response to giver </a:t>
            </a:r>
            <a:endParaRPr lang="en-SG" dirty="0"/>
          </a:p>
        </p:txBody>
      </p:sp>
      <p:sp>
        <p:nvSpPr>
          <p:cNvPr id="142" name="Flowchart: Connector 141"/>
          <p:cNvSpPr/>
          <p:nvPr/>
        </p:nvSpPr>
        <p:spPr>
          <a:xfrm>
            <a:off x="3047609" y="3879717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193286" y="3799820"/>
            <a:ext cx="3359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From the time the session becomes visible</a:t>
            </a:r>
            <a:endParaRPr lang="en-SG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671286" y="8110256"/>
            <a:ext cx="244475" cy="231577"/>
            <a:chOff x="7543800" y="4495800"/>
            <a:chExt cx="244475" cy="231577"/>
          </a:xfrm>
        </p:grpSpPr>
        <p:sp>
          <p:nvSpPr>
            <p:cNvPr id="145" name="Rectangle 144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915760" y="8034056"/>
            <a:ext cx="2204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Receiver’s team members</a:t>
            </a:r>
            <a:endParaRPr lang="en-SG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4014319" y="8137522"/>
            <a:ext cx="244475" cy="231577"/>
            <a:chOff x="7543800" y="4495800"/>
            <a:chExt cx="244475" cy="231577"/>
          </a:xfrm>
        </p:grpSpPr>
        <p:sp>
          <p:nvSpPr>
            <p:cNvPr id="149" name="Rectangle 148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567196" y="8137422"/>
            <a:ext cx="244475" cy="231577"/>
            <a:chOff x="7543800" y="4495800"/>
            <a:chExt cx="244475" cy="231577"/>
          </a:xfrm>
        </p:grpSpPr>
        <p:sp>
          <p:nvSpPr>
            <p:cNvPr id="152" name="Rectangle 151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85800" y="6296025"/>
            <a:ext cx="244475" cy="231577"/>
            <a:chOff x="7543800" y="4495800"/>
            <a:chExt cx="244475" cy="231577"/>
          </a:xfrm>
        </p:grpSpPr>
        <p:sp>
          <p:nvSpPr>
            <p:cNvPr id="155" name="Rectangle 154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930274" y="6219825"/>
            <a:ext cx="2232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</a:t>
            </a:r>
            <a:r>
              <a:rPr lang="en-US" sz="1400" dirty="0" smtClean="0">
                <a:solidFill>
                  <a:prstClr val="black"/>
                </a:solidFill>
              </a:rPr>
              <a:t>ompulsory to answer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83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228600" y="2971800"/>
            <a:ext cx="6248400" cy="540670"/>
          </a:xfrm>
          <a:prstGeom prst="roundRect">
            <a:avLst>
              <a:gd name="adj" fmla="val 86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228600" y="609600"/>
            <a:ext cx="6248400" cy="1884690"/>
          </a:xfrm>
          <a:prstGeom prst="roundRect">
            <a:avLst>
              <a:gd name="adj" fmla="val 86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605118" y="609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course</a:t>
            </a:r>
            <a:endParaRPr lang="en-SG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524000" y="685800"/>
            <a:ext cx="19050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Cs2103-jan2013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524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Feedback Session Results</a:t>
            </a:r>
            <a:endParaRPr lang="en-S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118" y="95071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Session name</a:t>
            </a:r>
            <a:endParaRPr lang="en-SG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524000" y="1026914"/>
            <a:ext cx="48768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Feedback for project demo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118" y="141031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Open from</a:t>
            </a:r>
            <a:endParaRPr lang="en-SG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524000" y="1448418"/>
            <a:ext cx="21336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2013-May-01-12.00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7200" y="1448418"/>
            <a:ext cx="21336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2013-May-01-12.00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141031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to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24118" y="1828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Results visible from</a:t>
            </a:r>
            <a:endParaRPr lang="en-SG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524000" y="1905000"/>
            <a:ext cx="2133600" cy="231577"/>
            <a:chOff x="1524000" y="685800"/>
            <a:chExt cx="1905000" cy="231577"/>
          </a:xfrm>
        </p:grpSpPr>
        <p:sp>
          <p:nvSpPr>
            <p:cNvPr id="35" name="Rectangle 34"/>
            <p:cNvSpPr/>
            <p:nvPr/>
          </p:nvSpPr>
          <p:spPr>
            <a:xfrm>
              <a:off x="1524000" y="685800"/>
              <a:ext cx="19050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----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114800" y="1828800"/>
            <a:ext cx="2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I’ll make it visible later</a:t>
            </a:r>
            <a:br>
              <a:rPr lang="en-US" sz="1400" dirty="0" smtClean="0"/>
            </a:br>
            <a:endParaRPr lang="en-SG" sz="1400" dirty="0"/>
          </a:p>
        </p:txBody>
      </p:sp>
      <p:sp>
        <p:nvSpPr>
          <p:cNvPr id="42" name="Flowchart: Connector 41"/>
          <p:cNvSpPr/>
          <p:nvPr/>
        </p:nvSpPr>
        <p:spPr>
          <a:xfrm>
            <a:off x="457200" y="1905000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810000" y="1905000"/>
            <a:ext cx="147918" cy="147918"/>
            <a:chOff x="3966882" y="2858988"/>
            <a:chExt cx="147918" cy="147918"/>
          </a:xfrm>
        </p:grpSpPr>
        <p:sp>
          <p:nvSpPr>
            <p:cNvPr id="41" name="Flowchart: Connector 40"/>
            <p:cNvSpPr/>
            <p:nvPr/>
          </p:nvSpPr>
          <p:spPr>
            <a:xfrm>
              <a:off x="3966882" y="2858988"/>
              <a:ext cx="147918" cy="147918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lowchart: Connector 42"/>
            <p:cNvSpPr>
              <a:spLocks noChangeAspect="1"/>
            </p:cNvSpPr>
            <p:nvPr/>
          </p:nvSpPr>
          <p:spPr>
            <a:xfrm>
              <a:off x="3986841" y="2878947"/>
              <a:ext cx="108000" cy="108000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7" name="Flowchart: Connector 46"/>
          <p:cNvSpPr/>
          <p:nvPr/>
        </p:nvSpPr>
        <p:spPr>
          <a:xfrm>
            <a:off x="3816723" y="2204102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2124205"/>
            <a:ext cx="236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I don’t plan to publish results</a:t>
            </a:r>
            <a:endParaRPr lang="en-SG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057400" y="3070578"/>
            <a:ext cx="147918" cy="147918"/>
            <a:chOff x="3966882" y="2858988"/>
            <a:chExt cx="147918" cy="147918"/>
          </a:xfrm>
        </p:grpSpPr>
        <p:sp>
          <p:nvSpPr>
            <p:cNvPr id="104" name="Flowchart: Connector 103"/>
            <p:cNvSpPr/>
            <p:nvPr/>
          </p:nvSpPr>
          <p:spPr>
            <a:xfrm>
              <a:off x="3966882" y="2858988"/>
              <a:ext cx="147918" cy="147918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Flowchart: Connector 107"/>
            <p:cNvSpPr>
              <a:spLocks noChangeAspect="1"/>
            </p:cNvSpPr>
            <p:nvPr/>
          </p:nvSpPr>
          <p:spPr>
            <a:xfrm>
              <a:off x="3986841" y="2878947"/>
              <a:ext cx="108000" cy="108000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9" name="Flowchart: Connector 108"/>
          <p:cNvSpPr/>
          <p:nvPr/>
        </p:nvSpPr>
        <p:spPr>
          <a:xfrm>
            <a:off x="451556" y="3069147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97232" y="2989250"/>
            <a:ext cx="1879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Paragraph format 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- sort by giver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228600" y="4160625"/>
            <a:ext cx="6243918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To: Team 1</a:t>
            </a:r>
            <a:endParaRPr lang="en-SG" sz="1600" b="1" dirty="0"/>
          </a:p>
        </p:txBody>
      </p:sp>
      <p:sp>
        <p:nvSpPr>
          <p:cNvPr id="62" name="Rectangle 61"/>
          <p:cNvSpPr/>
          <p:nvPr/>
        </p:nvSpPr>
        <p:spPr>
          <a:xfrm>
            <a:off x="228600" y="4389225"/>
            <a:ext cx="6243918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From: Betsy Ruth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1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What is the best selling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poi...]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[What is the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biggest weakness...] </a:t>
            </a:r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[What is the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overall rating...] </a:t>
            </a:r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5/10. 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From: 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Claire Wong</a:t>
            </a:r>
            <a:endParaRPr lang="en-US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1 [What is the best selling poi...]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sample answer. sample answer. sample answer. sample answer. sample answer. sample answer. sample answer. sample answer. sample answer. sample answer. sample answer. sample answer.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2 [What is the biggest weakness...]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3 [What is the overall rating...]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5/10. 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810000" y="3107358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733800" y="3027461"/>
            <a:ext cx="1759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    Table format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- one answer column</a:t>
            </a:r>
            <a:endParaRPr lang="en-SG" dirty="0"/>
          </a:p>
        </p:txBody>
      </p:sp>
      <p:sp>
        <p:nvSpPr>
          <p:cNvPr id="115" name="Rectangle 114"/>
          <p:cNvSpPr/>
          <p:nvPr/>
        </p:nvSpPr>
        <p:spPr>
          <a:xfrm>
            <a:off x="2258810" y="2978033"/>
            <a:ext cx="1569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Paragraph format 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- sort by receiver</a:t>
            </a:r>
            <a:endParaRPr lang="en-SG" dirty="0"/>
          </a:p>
        </p:txBody>
      </p:sp>
      <p:sp>
        <p:nvSpPr>
          <p:cNvPr id="2" name="Rounded Rectangle 1"/>
          <p:cNvSpPr/>
          <p:nvPr/>
        </p:nvSpPr>
        <p:spPr>
          <a:xfrm>
            <a:off x="4957482" y="3779625"/>
            <a:ext cx="1515036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Upload more data</a:t>
            </a:r>
            <a:endParaRPr lang="en-SG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3858945" y="3779625"/>
            <a:ext cx="1017855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Download</a:t>
            </a:r>
            <a:endParaRPr lang="en-SG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4271682" y="4160625"/>
            <a:ext cx="2173942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[</a:t>
            </a:r>
            <a:r>
              <a:rPr lang="en-US" sz="1400" u="sng" dirty="0" smtClean="0">
                <a:solidFill>
                  <a:schemeClr val="bg1"/>
                </a:solidFill>
              </a:rPr>
              <a:t>edit</a:t>
            </a:r>
            <a:r>
              <a:rPr lang="en-US" sz="1400" dirty="0" smtClean="0">
                <a:solidFill>
                  <a:schemeClr val="bg1"/>
                </a:solidFill>
              </a:rPr>
              <a:t>]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5486400" y="3073563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68738" y="2993666"/>
            <a:ext cx="2175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     Table format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- multiple answer columns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4247029" y="688777"/>
            <a:ext cx="2173942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[</a:t>
            </a:r>
            <a:r>
              <a:rPr lang="en-US" sz="1400" u="sng" dirty="0" smtClean="0">
                <a:solidFill>
                  <a:schemeClr val="tx1"/>
                </a:solidFill>
              </a:rPr>
              <a:t>more details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6243918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To:  Instructor1</a:t>
            </a:r>
            <a:endParaRPr lang="en-SG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6243918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From: Betsy Ruth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1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What is the best selling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poi...]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[What is the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biggest weakness...] </a:t>
            </a:r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[What is the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overall rating...] </a:t>
            </a:r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5/10. 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From: 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Claire Wong</a:t>
            </a:r>
            <a:endParaRPr lang="en-US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1 [What is the best selling poi...]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sample answer. sample answer. sample answer. sample answer. sample answer. sample answer. sample answer. sample answer. sample answer. sample answer. sample answer. sample answer.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2 [What is the biggest weakness...]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Question 3 [What is the overall rating...]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5/10. 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705600"/>
            <a:ext cx="6243918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General questions</a:t>
            </a:r>
            <a:endParaRPr lang="en-SG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28600" y="6934200"/>
            <a:ext cx="6243918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Question 1 [What is the best selling poi...]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adam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] sample answer.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james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sample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Question 2 [What is the biggest weakness...]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Answer 1: sample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answer. 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Answer 2: …</a:t>
            </a: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28600" y="609600"/>
            <a:ext cx="6248400" cy="2743200"/>
          </a:xfrm>
          <a:prstGeom prst="roundRect">
            <a:avLst>
              <a:gd name="adj" fmla="val 42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1219200" y="1524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Feedback Session Results</a:t>
            </a:r>
            <a:endParaRPr lang="en-SG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5680"/>
              </p:ext>
            </p:extLst>
          </p:nvPr>
        </p:nvGraphicFramePr>
        <p:xfrm>
          <a:off x="249770" y="4495800"/>
          <a:ext cx="622722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77"/>
                <a:gridCol w="1326977"/>
                <a:gridCol w="1326977"/>
                <a:gridCol w="1255699"/>
                <a:gridCol w="990599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From: team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From: person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To: Team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To: Person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Answer</a:t>
                      </a:r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Team 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 Betsy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Team 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Ben Dean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Alice Betsy</a:t>
                      </a:r>
                      <a:endParaRPr lang="en-SG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Team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Charlie Davis</a:t>
                      </a:r>
                      <a:endParaRPr lang="en-SG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Team 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Team 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 Betsy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Fred Greene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Ben</a:t>
                      </a:r>
                      <a:r>
                        <a:rPr lang="en-US" sz="1400" baseline="0" dirty="0" smtClean="0"/>
                        <a:t> Dean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Ben</a:t>
                      </a:r>
                      <a:r>
                        <a:rPr lang="en-US" sz="1400" baseline="0" dirty="0" smtClean="0"/>
                        <a:t> Dean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Instructors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Damith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Team 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Well done</a:t>
                      </a:r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711823" y="4614333"/>
            <a:ext cx="147918" cy="1524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46" name="Right Arrow 45"/>
          <p:cNvSpPr/>
          <p:nvPr/>
        </p:nvSpPr>
        <p:spPr>
          <a:xfrm rot="16200000" flipV="1">
            <a:off x="1366557" y="4614333"/>
            <a:ext cx="147918" cy="152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49" name="Right Arrow 48"/>
          <p:cNvSpPr/>
          <p:nvPr/>
        </p:nvSpPr>
        <p:spPr>
          <a:xfrm>
            <a:off x="3842289" y="4614333"/>
            <a:ext cx="147918" cy="1524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51" name="Right Arrow 50"/>
          <p:cNvSpPr/>
          <p:nvPr/>
        </p:nvSpPr>
        <p:spPr>
          <a:xfrm>
            <a:off x="5147982" y="4611562"/>
            <a:ext cx="147918" cy="1524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52" name="Right Arrow 51"/>
          <p:cNvSpPr/>
          <p:nvPr/>
        </p:nvSpPr>
        <p:spPr>
          <a:xfrm>
            <a:off x="6187141" y="4611562"/>
            <a:ext cx="147918" cy="1524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4" name="Rectangle 3"/>
          <p:cNvSpPr/>
          <p:nvPr/>
        </p:nvSpPr>
        <p:spPr>
          <a:xfrm>
            <a:off x="228600" y="4111966"/>
            <a:ext cx="5448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Question 1 [What is the best selling poi...]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550" y="8763000"/>
            <a:ext cx="5448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Question 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[What is the 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weakest ...] </a:t>
            </a:r>
            <a:endParaRPr lang="en-US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8600" y="3459719"/>
            <a:ext cx="6248400" cy="540670"/>
          </a:xfrm>
          <a:prstGeom prst="roundRect">
            <a:avLst>
              <a:gd name="adj" fmla="val 86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lowchart: Connector 23"/>
          <p:cNvSpPr/>
          <p:nvPr/>
        </p:nvSpPr>
        <p:spPr>
          <a:xfrm>
            <a:off x="2057400" y="3558497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451556" y="3557066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232" y="3477169"/>
            <a:ext cx="1879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Paragraph format 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- sort by giver</a:t>
            </a:r>
            <a:endParaRPr lang="en-SG" dirty="0"/>
          </a:p>
        </p:txBody>
      </p:sp>
      <p:sp>
        <p:nvSpPr>
          <p:cNvPr id="28" name="Flowchart: Connector 27"/>
          <p:cNvSpPr/>
          <p:nvPr/>
        </p:nvSpPr>
        <p:spPr>
          <a:xfrm>
            <a:off x="3810000" y="3595277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33800" y="3515380"/>
            <a:ext cx="1759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    Table format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- one answer column</a:t>
            </a:r>
            <a:endParaRPr lang="en-SG" dirty="0"/>
          </a:p>
        </p:txBody>
      </p:sp>
      <p:sp>
        <p:nvSpPr>
          <p:cNvPr id="30" name="Rectangle 29"/>
          <p:cNvSpPr/>
          <p:nvPr/>
        </p:nvSpPr>
        <p:spPr>
          <a:xfrm>
            <a:off x="2258810" y="3465952"/>
            <a:ext cx="1569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Paragraph format 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- sort by receiver</a:t>
            </a:r>
            <a:endParaRPr lang="en-SG" dirty="0"/>
          </a:p>
        </p:txBody>
      </p:sp>
      <p:sp>
        <p:nvSpPr>
          <p:cNvPr id="32" name="Flowchart: Connector 31"/>
          <p:cNvSpPr/>
          <p:nvPr/>
        </p:nvSpPr>
        <p:spPr>
          <a:xfrm>
            <a:off x="5486400" y="3561482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68738" y="3481585"/>
            <a:ext cx="2175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      Table format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- multiple answer columns</a:t>
            </a:r>
            <a:endParaRPr lang="en-SG" dirty="0"/>
          </a:p>
        </p:txBody>
      </p:sp>
      <p:sp>
        <p:nvSpPr>
          <p:cNvPr id="34" name="Flowchart: Connector 33"/>
          <p:cNvSpPr>
            <a:spLocks noChangeAspect="1"/>
          </p:cNvSpPr>
          <p:nvPr/>
        </p:nvSpPr>
        <p:spPr>
          <a:xfrm>
            <a:off x="3830577" y="3611797"/>
            <a:ext cx="108000" cy="108000"/>
          </a:xfrm>
          <a:prstGeom prst="flowChartConnector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224118" y="1534076"/>
            <a:ext cx="6248400" cy="490261"/>
          </a:xfrm>
          <a:prstGeom prst="roundRect">
            <a:avLst>
              <a:gd name="adj" fmla="val 86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228600" y="609600"/>
            <a:ext cx="6248400" cy="685800"/>
          </a:xfrm>
          <a:prstGeom prst="roundRect">
            <a:avLst>
              <a:gd name="adj" fmla="val 86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605118" y="609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course</a:t>
            </a:r>
            <a:endParaRPr lang="en-SG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524000" y="685800"/>
            <a:ext cx="19050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Cs2103-jan2013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524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Feedback Session Results</a:t>
            </a:r>
            <a:endParaRPr lang="en-S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118" y="95071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Session name</a:t>
            </a:r>
            <a:endParaRPr lang="en-SG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524000" y="1026914"/>
            <a:ext cx="48768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Feedback for project demo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118" y="16073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Open from</a:t>
            </a:r>
            <a:endParaRPr lang="en-SG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524000" y="1645400"/>
            <a:ext cx="21336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2013-May-01-12.00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7200" y="1645400"/>
            <a:ext cx="21336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2013-May-01-12.00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16073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to</a:t>
            </a:r>
            <a:endParaRPr lang="en-SG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2895600"/>
            <a:ext cx="6243918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b="1" dirty="0"/>
              <a:t>Question 1 [What is the best selling poi...]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" y="3124200"/>
            <a:ext cx="6243918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From: Betsy Ruth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Claire Wong</a:t>
            </a:r>
            <a:endParaRPr lang="en-US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answer. sample answer. sample answer. sample answer. sample answer. sample answer. sample answer. sample answer. sample answer. sample answer. sample answer. sample answer. sample answer.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5900" y="6019800"/>
            <a:ext cx="6243918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b="1" dirty="0"/>
              <a:t>Question 2 [What is the biggest weakness...]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5900" y="6248400"/>
            <a:ext cx="6243918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Answer 1: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answer.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sample answer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Answer 2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sample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answer. sample answer. sample answer. sample answer. sample answer. sample answer. sample answer. sample answer. sample answer. sample answer. sample answer. sample answer. sample answer.</a:t>
            </a:r>
          </a:p>
          <a:p>
            <a:endParaRPr 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17768" y="5060949"/>
            <a:ext cx="6248400" cy="2406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ounded Rectangle 31"/>
          <p:cNvSpPr/>
          <p:nvPr/>
        </p:nvSpPr>
        <p:spPr>
          <a:xfrm>
            <a:off x="224118" y="1534076"/>
            <a:ext cx="6248400" cy="980523"/>
          </a:xfrm>
          <a:prstGeom prst="roundRect">
            <a:avLst>
              <a:gd name="adj" fmla="val 86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228600" y="609600"/>
            <a:ext cx="6248400" cy="685800"/>
          </a:xfrm>
          <a:prstGeom prst="roundRect">
            <a:avLst>
              <a:gd name="adj" fmla="val 86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605118" y="609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course</a:t>
            </a:r>
            <a:endParaRPr lang="en-SG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524000" y="685800"/>
            <a:ext cx="19050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Cs2103-jan2013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524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 Feedback</a:t>
            </a:r>
            <a:endParaRPr lang="en-S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118" y="95071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Session name</a:t>
            </a:r>
            <a:endParaRPr lang="en-SG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524000" y="1026914"/>
            <a:ext cx="48768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Feedback for project demo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118" y="16073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Open from</a:t>
            </a:r>
            <a:endParaRPr lang="en-SG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524000" y="1645400"/>
            <a:ext cx="21336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2013-May-01-12.00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7200" y="1645400"/>
            <a:ext cx="21336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2013-May-01-12.00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16073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to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7918" y="2095500"/>
            <a:ext cx="129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feedback from</a:t>
            </a:r>
            <a:endParaRPr lang="en-SG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1528482" y="2133600"/>
            <a:ext cx="21336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71682" y="2133600"/>
            <a:ext cx="2133600" cy="231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other teams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4482" y="20955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to</a:t>
            </a:r>
            <a:endParaRPr lang="en-SG" sz="1400" dirty="0"/>
          </a:p>
        </p:txBody>
      </p:sp>
      <p:sp>
        <p:nvSpPr>
          <p:cNvPr id="22" name="Rectangle 21"/>
          <p:cNvSpPr/>
          <p:nvPr/>
        </p:nvSpPr>
        <p:spPr>
          <a:xfrm>
            <a:off x="217768" y="2895600"/>
            <a:ext cx="6248400" cy="21653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228600" y="30480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Question 1</a:t>
            </a:r>
            <a:endParaRPr lang="en-SG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1528482" y="3048000"/>
            <a:ext cx="4837684" cy="307778"/>
          </a:xfrm>
          <a:prstGeom prst="rect">
            <a:avLst/>
          </a:prstGeom>
          <a:noFill/>
          <a:ln w="9525"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What is the best selling point?</a:t>
            </a:r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" y="34290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Answer visible only to:</a:t>
            </a:r>
            <a:endParaRPr lang="en-SG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614352" y="3772976"/>
            <a:ext cx="57102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The receiving team/student can see the answer and your name.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Instructors can see the answer, the name of the receiving student/team, and your name.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Other students in the course can see the answer but not your name or the receiver name.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21758" y="3429000"/>
            <a:ext cx="64008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528482" y="5410200"/>
            <a:ext cx="4837684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1300" y="54072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To: team 1</a:t>
            </a:r>
            <a:endParaRPr lang="en-SG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1524000" y="6098977"/>
            <a:ext cx="4837684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6818" y="6096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To: team 2</a:t>
            </a:r>
            <a:endParaRPr lang="en-SG" sz="1400" b="1" dirty="0"/>
          </a:p>
        </p:txBody>
      </p:sp>
      <p:sp>
        <p:nvSpPr>
          <p:cNvPr id="84" name="Rectangle 83"/>
          <p:cNvSpPr/>
          <p:nvPr/>
        </p:nvSpPr>
        <p:spPr>
          <a:xfrm>
            <a:off x="1524000" y="6784777"/>
            <a:ext cx="4837684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SG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6818" y="678477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To: team 3</a:t>
            </a:r>
            <a:endParaRPr lang="en-SG" sz="1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7633" y="7620000"/>
            <a:ext cx="6555267" cy="5105400"/>
            <a:chOff x="274158" y="3048000"/>
            <a:chExt cx="6555267" cy="5105400"/>
          </a:xfrm>
        </p:grpSpPr>
        <p:sp>
          <p:nvSpPr>
            <p:cNvPr id="87" name="Rectangle 86"/>
            <p:cNvSpPr/>
            <p:nvPr/>
          </p:nvSpPr>
          <p:spPr>
            <a:xfrm>
              <a:off x="370168" y="5213349"/>
              <a:ext cx="6248400" cy="2940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70168" y="3048000"/>
              <a:ext cx="6248400" cy="21653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1000" y="3200401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Question 2</a:t>
              </a:r>
              <a:endParaRPr lang="en-SG" sz="14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680882" y="3200400"/>
              <a:ext cx="4837684" cy="307778"/>
            </a:xfrm>
            <a:prstGeom prst="rect">
              <a:avLst/>
            </a:prstGeom>
            <a:noFill/>
            <a:ln w="9525">
              <a:noFill/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What is the weakest point?</a:t>
              </a:r>
              <a:endParaRPr lang="en-SG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312002" y="4070349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533400" y="35814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Answer visible to</a:t>
              </a:r>
              <a:endParaRPr lang="en-SG" sz="1400" b="1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56477" y="3994149"/>
              <a:ext cx="887892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receiver</a:t>
              </a:r>
              <a:endParaRPr lang="en-SG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308064" y="4340125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>
              <a:off x="1552539" y="4263925"/>
              <a:ext cx="1040582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teammates</a:t>
              </a:r>
              <a:endParaRPr lang="en-SG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295400" y="4865572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1539875" y="4814673"/>
              <a:ext cx="1575814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course instructors</a:t>
              </a:r>
              <a:endParaRPr lang="en-SG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296127" y="4600772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5" name="Rectangle 104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1540601" y="4549873"/>
              <a:ext cx="1627195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Other course mates</a:t>
              </a:r>
              <a:endParaRPr lang="en-SG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160993" y="3611150"/>
              <a:ext cx="16833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Your name visible to</a:t>
              </a:r>
              <a:endParaRPr lang="en-SG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695825" y="3617599"/>
              <a:ext cx="2133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R</a:t>
              </a:r>
              <a:r>
                <a:rPr lang="en-US" sz="1400" dirty="0" smtClean="0">
                  <a:solidFill>
                    <a:prstClr val="black"/>
                  </a:solidFill>
                </a:rPr>
                <a:t>eceiver name visible to</a:t>
              </a:r>
              <a:endParaRPr lang="en-SG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274158" y="3581400"/>
              <a:ext cx="64008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3841463" y="4070448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837525" y="4340224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5" name="Rectangle 114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824861" y="4865671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825588" y="4600871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21" name="Rectangle 120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394340" y="4070348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24" name="Rectangle 123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390402" y="4340124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377738" y="4865571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378465" y="4600771"/>
              <a:ext cx="244475" cy="231577"/>
              <a:chOff x="7543800" y="4495800"/>
              <a:chExt cx="244475" cy="2315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7543800" y="4495800"/>
                <a:ext cx="228600" cy="23157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>
                <a:innerShdw blurRad="508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7578725" y="4537076"/>
                <a:ext cx="209550" cy="149225"/>
              </a:xfrm>
              <a:custGeom>
                <a:avLst/>
                <a:gdLst>
                  <a:gd name="connsiteX0" fmla="*/ 0 w 209550"/>
                  <a:gd name="connsiteY0" fmla="*/ 79375 h 149225"/>
                  <a:gd name="connsiteX1" fmla="*/ 44450 w 209550"/>
                  <a:gd name="connsiteY1" fmla="*/ 149225 h 149225"/>
                  <a:gd name="connsiteX2" fmla="*/ 209550 w 209550"/>
                  <a:gd name="connsiteY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550" h="149225">
                    <a:moveTo>
                      <a:pt x="0" y="79375"/>
                    </a:moveTo>
                    <a:lnTo>
                      <a:pt x="44450" y="149225"/>
                    </a:lnTo>
                    <a:lnTo>
                      <a:pt x="2095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35" name="Straight Connector 134"/>
            <p:cNvCxnSpPr/>
            <p:nvPr/>
          </p:nvCxnSpPr>
          <p:spPr>
            <a:xfrm>
              <a:off x="4772025" y="3581400"/>
              <a:ext cx="0" cy="1631949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74158" y="3938077"/>
              <a:ext cx="64008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24200" y="3581400"/>
              <a:ext cx="0" cy="1631949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1680882" y="5562600"/>
              <a:ext cx="4837684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What is the best selling point?</a:t>
              </a:r>
              <a:endParaRPr lang="en-SG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93700" y="5559623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To: team 1</a:t>
              </a:r>
              <a:endParaRPr lang="en-SG" sz="1400" b="1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676400" y="6477000"/>
              <a:ext cx="4837684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What is the best selling point?</a:t>
              </a:r>
              <a:endParaRPr lang="en-SG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9218" y="6474023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To: team 2</a:t>
              </a:r>
              <a:endParaRPr lang="en-SG" sz="1400" b="1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676400" y="7315200"/>
              <a:ext cx="4837684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What is the best selling point?</a:t>
              </a:r>
              <a:endParaRPr lang="en-SG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9218" y="7312223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To: team 3</a:t>
              </a:r>
              <a:endParaRPr lang="en-SG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7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4462" y="651077"/>
            <a:ext cx="6248400" cy="5216323"/>
          </a:xfrm>
          <a:prstGeom prst="roundRect">
            <a:avLst>
              <a:gd name="adj" fmla="val 5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335294" y="6510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Comment</a:t>
            </a:r>
            <a:endParaRPr lang="en-SG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637853" y="955879"/>
            <a:ext cx="5835007" cy="744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 think this response is unfair</a:t>
            </a:r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6099" y="4339922"/>
            <a:ext cx="244475" cy="231577"/>
            <a:chOff x="7543800" y="4495800"/>
            <a:chExt cx="244475" cy="231577"/>
          </a:xfrm>
        </p:grpSpPr>
        <p:sp>
          <p:nvSpPr>
            <p:cNvPr id="8" name="Rectangle 7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7693" y="3878140"/>
            <a:ext cx="215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Comment visible to</a:t>
            </a:r>
            <a:endParaRPr lang="en-SG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030574" y="4263722"/>
            <a:ext cx="1125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receiver(s)</a:t>
            </a:r>
            <a:endParaRPr lang="en-SG" dirty="0"/>
          </a:p>
        </p:txBody>
      </p:sp>
      <p:grpSp>
        <p:nvGrpSpPr>
          <p:cNvPr id="12" name="Group 11"/>
          <p:cNvGrpSpPr/>
          <p:nvPr/>
        </p:nvGrpSpPr>
        <p:grpSpPr>
          <a:xfrm>
            <a:off x="782161" y="4609698"/>
            <a:ext cx="244475" cy="231577"/>
            <a:chOff x="7543800" y="4495800"/>
            <a:chExt cx="244475" cy="231577"/>
          </a:xfrm>
        </p:grpSpPr>
        <p:sp>
          <p:nvSpPr>
            <p:cNvPr id="13" name="Rectangle 12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26635" y="4533498"/>
            <a:ext cx="2204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giver’s team members</a:t>
            </a:r>
            <a:endParaRPr lang="en-SG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9497" y="5135145"/>
            <a:ext cx="244475" cy="231577"/>
            <a:chOff x="7543800" y="4495800"/>
            <a:chExt cx="244475" cy="231577"/>
          </a:xfrm>
        </p:grpSpPr>
        <p:sp>
          <p:nvSpPr>
            <p:cNvPr id="17" name="Rectangle 16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13971" y="5084246"/>
            <a:ext cx="20619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Instructors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770224" y="4870345"/>
            <a:ext cx="244475" cy="231577"/>
            <a:chOff x="7543800" y="4495800"/>
            <a:chExt cx="244475" cy="231577"/>
          </a:xfrm>
        </p:grpSpPr>
        <p:sp>
          <p:nvSpPr>
            <p:cNvPr id="21" name="Rectangle 20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14698" y="4819446"/>
            <a:ext cx="1627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Other course mates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3448662" y="3907890"/>
            <a:ext cx="1683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Show your name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4907294" y="3914339"/>
            <a:ext cx="1875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Show receiver name</a:t>
            </a:r>
            <a:endParaRPr lang="en-SG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8452" y="4221040"/>
            <a:ext cx="64008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129132" y="4367188"/>
            <a:ext cx="244475" cy="231577"/>
            <a:chOff x="7543800" y="4495800"/>
            <a:chExt cx="244475" cy="231577"/>
          </a:xfrm>
        </p:grpSpPr>
        <p:sp>
          <p:nvSpPr>
            <p:cNvPr id="28" name="Rectangle 27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25194" y="4636964"/>
            <a:ext cx="244475" cy="231577"/>
            <a:chOff x="7543800" y="4495800"/>
            <a:chExt cx="244475" cy="231577"/>
          </a:xfrm>
        </p:grpSpPr>
        <p:sp>
          <p:nvSpPr>
            <p:cNvPr id="31" name="Rectangle 30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12530" y="5162411"/>
            <a:ext cx="244475" cy="231577"/>
            <a:chOff x="7543800" y="4495800"/>
            <a:chExt cx="244475" cy="231577"/>
          </a:xfrm>
        </p:grpSpPr>
        <p:sp>
          <p:nvSpPr>
            <p:cNvPr id="34" name="Rectangle 33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13257" y="4897611"/>
            <a:ext cx="244475" cy="231577"/>
            <a:chOff x="7543800" y="4495800"/>
            <a:chExt cx="244475" cy="231577"/>
          </a:xfrm>
        </p:grpSpPr>
        <p:sp>
          <p:nvSpPr>
            <p:cNvPr id="37" name="Rectangle 36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82009" y="4367088"/>
            <a:ext cx="244475" cy="231577"/>
            <a:chOff x="7543800" y="4495800"/>
            <a:chExt cx="244475" cy="231577"/>
          </a:xfrm>
        </p:grpSpPr>
        <p:sp>
          <p:nvSpPr>
            <p:cNvPr id="40" name="Rectangle 39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8071" y="4636864"/>
            <a:ext cx="244475" cy="231577"/>
            <a:chOff x="7543800" y="4495800"/>
            <a:chExt cx="244475" cy="231577"/>
          </a:xfrm>
        </p:grpSpPr>
        <p:sp>
          <p:nvSpPr>
            <p:cNvPr id="43" name="Rectangle 42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665407" y="5162311"/>
            <a:ext cx="244475" cy="231577"/>
            <a:chOff x="7543800" y="4495800"/>
            <a:chExt cx="244475" cy="231577"/>
          </a:xfrm>
        </p:grpSpPr>
        <p:sp>
          <p:nvSpPr>
            <p:cNvPr id="46" name="Rectangle 45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66134" y="4897511"/>
            <a:ext cx="244475" cy="231577"/>
            <a:chOff x="7543800" y="4495800"/>
            <a:chExt cx="244475" cy="231577"/>
          </a:xfrm>
        </p:grpSpPr>
        <p:sp>
          <p:nvSpPr>
            <p:cNvPr id="49" name="Rectangle 48"/>
            <p:cNvSpPr/>
            <p:nvPr/>
          </p:nvSpPr>
          <p:spPr>
            <a:xfrm>
              <a:off x="7543800" y="4495800"/>
              <a:ext cx="228600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578725" y="4537076"/>
              <a:ext cx="209550" cy="149225"/>
            </a:xfrm>
            <a:custGeom>
              <a:avLst/>
              <a:gdLst>
                <a:gd name="connsiteX0" fmla="*/ 0 w 209550"/>
                <a:gd name="connsiteY0" fmla="*/ 79375 h 149225"/>
                <a:gd name="connsiteX1" fmla="*/ 44450 w 209550"/>
                <a:gd name="connsiteY1" fmla="*/ 149225 h 149225"/>
                <a:gd name="connsiteX2" fmla="*/ 209550 w 209550"/>
                <a:gd name="connsiteY2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0" h="149225">
                  <a:moveTo>
                    <a:pt x="0" y="79375"/>
                  </a:moveTo>
                  <a:lnTo>
                    <a:pt x="44450" y="149225"/>
                  </a:lnTo>
                  <a:lnTo>
                    <a:pt x="2095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4983494" y="3878140"/>
            <a:ext cx="0" cy="163194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28452" y="4234817"/>
            <a:ext cx="64008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11869" y="3878140"/>
            <a:ext cx="0" cy="163194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5294" y="1852489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Comment about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828295" y="2230512"/>
            <a:ext cx="4586982" cy="231577"/>
            <a:chOff x="-666521" y="685800"/>
            <a:chExt cx="4095521" cy="231577"/>
          </a:xfrm>
        </p:grpSpPr>
        <p:sp>
          <p:nvSpPr>
            <p:cNvPr id="56" name="Rectangle 55"/>
            <p:cNvSpPr/>
            <p:nvPr/>
          </p:nvSpPr>
          <p:spPr>
            <a:xfrm>
              <a:off x="-666521" y="685800"/>
              <a:ext cx="4095521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Team 1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28296" y="3144912"/>
            <a:ext cx="4572124" cy="231577"/>
            <a:chOff x="-653254" y="685800"/>
            <a:chExt cx="4082254" cy="231577"/>
          </a:xfrm>
        </p:grpSpPr>
        <p:sp>
          <p:nvSpPr>
            <p:cNvPr id="59" name="Rectangle 58"/>
            <p:cNvSpPr/>
            <p:nvPr/>
          </p:nvSpPr>
          <p:spPr>
            <a:xfrm>
              <a:off x="-653254" y="685800"/>
              <a:ext cx="4082254" cy="231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Adam Beng</a:t>
              </a:r>
              <a:endParaRPr lang="en-SG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3241675" y="725388"/>
              <a:ext cx="152400" cy="1524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0679" y="2799899"/>
            <a:ext cx="89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to</a:t>
            </a:r>
          </a:p>
          <a:p>
            <a:pPr algn="r"/>
            <a:r>
              <a:rPr lang="en-US" sz="1400" dirty="0" smtClean="0"/>
              <a:t>(receiver)</a:t>
            </a:r>
            <a:endParaRPr lang="en-SG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219200" y="1524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Comment</a:t>
            </a:r>
            <a:endParaRPr lang="en-SG" b="1" dirty="0"/>
          </a:p>
        </p:txBody>
      </p:sp>
      <p:grpSp>
        <p:nvGrpSpPr>
          <p:cNvPr id="77" name="Group 76"/>
          <p:cNvGrpSpPr/>
          <p:nvPr/>
        </p:nvGrpSpPr>
        <p:grpSpPr>
          <a:xfrm>
            <a:off x="2823393" y="1932418"/>
            <a:ext cx="147918" cy="147918"/>
            <a:chOff x="3966882" y="2858988"/>
            <a:chExt cx="147918" cy="147918"/>
          </a:xfrm>
        </p:grpSpPr>
        <p:sp>
          <p:nvSpPr>
            <p:cNvPr id="78" name="Flowchart: Connector 77"/>
            <p:cNvSpPr/>
            <p:nvPr/>
          </p:nvSpPr>
          <p:spPr>
            <a:xfrm>
              <a:off x="3966882" y="2858988"/>
              <a:ext cx="147918" cy="147918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Flowchart: Connector 78"/>
            <p:cNvSpPr>
              <a:spLocks noChangeAspect="1"/>
            </p:cNvSpPr>
            <p:nvPr/>
          </p:nvSpPr>
          <p:spPr>
            <a:xfrm>
              <a:off x="3986841" y="2878947"/>
              <a:ext cx="108000" cy="108000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" name="Flowchart: Connector 79"/>
          <p:cNvSpPr/>
          <p:nvPr/>
        </p:nvSpPr>
        <p:spPr>
          <a:xfrm>
            <a:off x="1827149" y="1932418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72826" y="1850281"/>
            <a:ext cx="889236" cy="312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Course</a:t>
            </a:r>
            <a:endParaRPr lang="en-SG" dirty="0"/>
          </a:p>
        </p:txBody>
      </p:sp>
      <p:sp>
        <p:nvSpPr>
          <p:cNvPr id="83" name="Rectangle 82"/>
          <p:cNvSpPr/>
          <p:nvPr/>
        </p:nvSpPr>
        <p:spPr>
          <a:xfrm>
            <a:off x="3048000" y="1852489"/>
            <a:ext cx="794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Session</a:t>
            </a:r>
            <a:endParaRPr lang="en-SG" dirty="0"/>
          </a:p>
        </p:txBody>
      </p:sp>
      <p:sp>
        <p:nvSpPr>
          <p:cNvPr id="85" name="Flowchart: Connector 84"/>
          <p:cNvSpPr/>
          <p:nvPr/>
        </p:nvSpPr>
        <p:spPr>
          <a:xfrm>
            <a:off x="3842764" y="1932418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45977" y="1852489"/>
            <a:ext cx="989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Question</a:t>
            </a:r>
            <a:endParaRPr lang="en-SG" dirty="0"/>
          </a:p>
        </p:txBody>
      </p:sp>
      <p:grpSp>
        <p:nvGrpSpPr>
          <p:cNvPr id="87" name="Group 86"/>
          <p:cNvGrpSpPr/>
          <p:nvPr/>
        </p:nvGrpSpPr>
        <p:grpSpPr>
          <a:xfrm>
            <a:off x="2846734" y="2887031"/>
            <a:ext cx="147918" cy="147918"/>
            <a:chOff x="3966882" y="2858988"/>
            <a:chExt cx="147918" cy="147918"/>
          </a:xfrm>
        </p:grpSpPr>
        <p:sp>
          <p:nvSpPr>
            <p:cNvPr id="88" name="Flowchart: Connector 87"/>
            <p:cNvSpPr/>
            <p:nvPr/>
          </p:nvSpPr>
          <p:spPr>
            <a:xfrm>
              <a:off x="3966882" y="2858988"/>
              <a:ext cx="147918" cy="147918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Flowchart: Connector 88"/>
            <p:cNvSpPr>
              <a:spLocks noChangeAspect="1"/>
            </p:cNvSpPr>
            <p:nvPr/>
          </p:nvSpPr>
          <p:spPr>
            <a:xfrm>
              <a:off x="3986841" y="2878947"/>
              <a:ext cx="108000" cy="108000"/>
            </a:xfrm>
            <a:prstGeom prst="flowChartConnector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0" name="Flowchart: Connector 89"/>
          <p:cNvSpPr/>
          <p:nvPr/>
        </p:nvSpPr>
        <p:spPr>
          <a:xfrm>
            <a:off x="1850490" y="2887031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96167" y="2804894"/>
            <a:ext cx="889236" cy="312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Giver</a:t>
            </a:r>
            <a:endParaRPr lang="en-SG" dirty="0"/>
          </a:p>
        </p:txBody>
      </p:sp>
      <p:sp>
        <p:nvSpPr>
          <p:cNvPr id="94" name="Rectangle 93"/>
          <p:cNvSpPr/>
          <p:nvPr/>
        </p:nvSpPr>
        <p:spPr>
          <a:xfrm>
            <a:off x="3048144" y="2807102"/>
            <a:ext cx="80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Receiver</a:t>
            </a:r>
            <a:endParaRPr lang="en-SG" dirty="0"/>
          </a:p>
        </p:txBody>
      </p:sp>
      <p:sp>
        <p:nvSpPr>
          <p:cNvPr id="97" name="Flowchart: Connector 96"/>
          <p:cNvSpPr/>
          <p:nvPr/>
        </p:nvSpPr>
        <p:spPr>
          <a:xfrm>
            <a:off x="5003073" y="1932418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206286" y="1852489"/>
            <a:ext cx="989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Answer</a:t>
            </a:r>
            <a:endParaRPr lang="en-SG" dirty="0"/>
          </a:p>
        </p:txBody>
      </p:sp>
      <p:sp>
        <p:nvSpPr>
          <p:cNvPr id="84" name="Flowchart: Connector 83"/>
          <p:cNvSpPr/>
          <p:nvPr/>
        </p:nvSpPr>
        <p:spPr>
          <a:xfrm>
            <a:off x="4932905" y="2887031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Flowchart: Connector 92"/>
          <p:cNvSpPr/>
          <p:nvPr/>
        </p:nvSpPr>
        <p:spPr>
          <a:xfrm>
            <a:off x="3936661" y="2887031"/>
            <a:ext cx="147918" cy="14791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82338" y="2804894"/>
            <a:ext cx="889236" cy="312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Team</a:t>
            </a:r>
            <a:endParaRPr lang="en-SG" dirty="0"/>
          </a:p>
        </p:txBody>
      </p:sp>
      <p:sp>
        <p:nvSpPr>
          <p:cNvPr id="96" name="Rectangle 95"/>
          <p:cNvSpPr/>
          <p:nvPr/>
        </p:nvSpPr>
        <p:spPr>
          <a:xfrm>
            <a:off x="5134315" y="2807102"/>
            <a:ext cx="80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Student</a:t>
            </a:r>
            <a:endParaRPr lang="en-SG" dirty="0"/>
          </a:p>
        </p:txBody>
      </p:sp>
      <p:sp>
        <p:nvSpPr>
          <p:cNvPr id="99" name="Rounded Rectangle 98"/>
          <p:cNvSpPr/>
          <p:nvPr/>
        </p:nvSpPr>
        <p:spPr>
          <a:xfrm>
            <a:off x="5486399" y="5562600"/>
            <a:ext cx="934301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</a:t>
            </a:r>
            <a:endParaRPr lang="en-SG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4316145" y="5562600"/>
            <a:ext cx="1017855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968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1141</Words>
  <Application>Microsoft Office PowerPoint</Application>
  <PresentationFormat>A4 Paper (210x297 mm)</PresentationFormat>
  <Paragraphs>264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54</cp:revision>
  <cp:lastPrinted>2013-05-25T03:03:43Z</cp:lastPrinted>
  <dcterms:created xsi:type="dcterms:W3CDTF">2006-08-16T00:00:00Z</dcterms:created>
  <dcterms:modified xsi:type="dcterms:W3CDTF">2013-06-04T05:30:29Z</dcterms:modified>
</cp:coreProperties>
</file>