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9" r:id="rId6"/>
    <p:sldId id="262" r:id="rId7"/>
    <p:sldId id="261" r:id="rId8"/>
    <p:sldId id="264" r:id="rId9"/>
    <p:sldId id="265" r:id="rId10"/>
    <p:sldId id="271" r:id="rId11"/>
    <p:sldId id="270" r:id="rId12"/>
    <p:sldId id="266" r:id="rId13"/>
    <p:sldId id="268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FF7F"/>
    <a:srgbClr val="E6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5C29-2DAE-492C-93D8-6CD57E866DE6}" type="datetimeFigureOut">
              <a:rPr lang="en-SG" smtClean="0"/>
              <a:t>15/2/2014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2E9CD-BB17-427C-94A2-392131EC57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16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2E9CD-BB17-427C-94A2-392131EC578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378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2E9CD-BB17-427C-94A2-392131EC578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378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2E9CD-BB17-427C-94A2-392131EC5789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3782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2E9CD-BB17-427C-94A2-392131EC5789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2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ructor add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"/>
            <a:ext cx="48863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8"/>
          <a:stretch/>
        </p:blipFill>
        <p:spPr bwMode="auto">
          <a:xfrm>
            <a:off x="703555" y="3962400"/>
            <a:ext cx="7694613" cy="106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6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2996" y="1905000"/>
            <a:ext cx="6934200" cy="1183012"/>
            <a:chOff x="1142996" y="1905000"/>
            <a:chExt cx="6934200" cy="1183012"/>
          </a:xfrm>
        </p:grpSpPr>
        <p:sp>
          <p:nvSpPr>
            <p:cNvPr id="2" name="Rounded Rectangle 1"/>
            <p:cNvSpPr/>
            <p:nvPr/>
          </p:nvSpPr>
          <p:spPr>
            <a:xfrm>
              <a:off x="1142996" y="1905000"/>
              <a:ext cx="6934200" cy="1183012"/>
            </a:xfrm>
            <a:prstGeom prst="roundRect">
              <a:avLst>
                <a:gd name="adj" fmla="val 2849"/>
              </a:avLst>
            </a:prstGeom>
            <a:solidFill>
              <a:srgbClr val="E6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1008" y="1977768"/>
              <a:ext cx="533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Question 6:  </a:t>
              </a:r>
              <a:r>
                <a:rPr lang="en-SG" dirty="0">
                  <a:solidFill>
                    <a:srgbClr val="0070C0"/>
                  </a:solidFill>
                </a:rPr>
                <a:t>Whose presentation did you like the best</a:t>
              </a:r>
              <a:r>
                <a:rPr lang="en-SG" dirty="0" smtClean="0">
                  <a:solidFill>
                    <a:srgbClr val="0070C0"/>
                  </a:solidFill>
                </a:rPr>
                <a:t>?</a:t>
              </a:r>
              <a:endParaRPr lang="en-SG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59159" y="2274331"/>
              <a:ext cx="12607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Alice Betsy</a:t>
              </a:r>
              <a:endParaRPr lang="en-SG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334" y="2340291"/>
              <a:ext cx="123825" cy="114300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258292" y="2485310"/>
              <a:ext cx="12607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Benny Carmen</a:t>
              </a:r>
              <a:endParaRPr lang="en-SG" dirty="0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467" y="2551270"/>
              <a:ext cx="123825" cy="114300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260026" y="2696773"/>
              <a:ext cx="12607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Charlie Davis</a:t>
              </a:r>
              <a:endParaRPr lang="en-SG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201" y="2762733"/>
              <a:ext cx="123825" cy="114300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810867" y="2287213"/>
              <a:ext cx="12607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Danny Engels</a:t>
              </a:r>
              <a:endParaRPr lang="en-SG" dirty="0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042" y="2353173"/>
              <a:ext cx="123825" cy="114300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810867" y="2477619"/>
              <a:ext cx="12607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Emily Fowler</a:t>
              </a:r>
              <a:endParaRPr lang="en-SG" dirty="0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042" y="2543579"/>
              <a:ext cx="123825" cy="114300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810000" y="2688598"/>
              <a:ext cx="12607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Frank Gore</a:t>
              </a:r>
              <a:endParaRPr lang="en-SG" dirty="0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175" y="2754558"/>
              <a:ext cx="123825" cy="114300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1143000" y="4267200"/>
            <a:ext cx="6934200" cy="838200"/>
            <a:chOff x="1251008" y="4267200"/>
            <a:chExt cx="6934200" cy="838200"/>
          </a:xfrm>
        </p:grpSpPr>
        <p:sp>
          <p:nvSpPr>
            <p:cNvPr id="25" name="Rounded Rectangle 24"/>
            <p:cNvSpPr/>
            <p:nvPr/>
          </p:nvSpPr>
          <p:spPr>
            <a:xfrm>
              <a:off x="1251008" y="4267200"/>
              <a:ext cx="6934200" cy="838200"/>
            </a:xfrm>
            <a:prstGeom prst="roundRect">
              <a:avLst>
                <a:gd name="adj" fmla="val 2849"/>
              </a:avLst>
            </a:prstGeom>
            <a:solidFill>
              <a:srgbClr val="E6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59020" y="4339968"/>
              <a:ext cx="16376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Preview session as:</a:t>
              </a:r>
              <a:endParaRPr lang="en-SG" dirty="0">
                <a:solidFill>
                  <a:srgbClr val="0070C0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376994" y="4362335"/>
              <a:ext cx="1700202" cy="242837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Preview as Student</a:t>
              </a:r>
              <a:endParaRPr lang="en-SG" sz="1200" dirty="0"/>
            </a:p>
          </p:txBody>
        </p:sp>
        <p:pic>
          <p:nvPicPr>
            <p:cNvPr id="40" name="Picture 39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15"/>
            <a:stretch/>
          </p:blipFill>
          <p:spPr bwMode="auto">
            <a:xfrm>
              <a:off x="6044605" y="4351159"/>
              <a:ext cx="200657" cy="230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2996686" y="4362335"/>
              <a:ext cx="3065331" cy="2014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 [team 2]   Emily Fowler</a:t>
              </a:r>
              <a:endParaRPr lang="en-SG" sz="1200" dirty="0">
                <a:solidFill>
                  <a:srgbClr val="0070C0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376994" y="4716221"/>
              <a:ext cx="1700202" cy="242837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Preview as Instructor</a:t>
              </a:r>
              <a:endParaRPr lang="en-SG" sz="1200" dirty="0"/>
            </a:p>
          </p:txBody>
        </p:sp>
        <p:pic>
          <p:nvPicPr>
            <p:cNvPr id="43" name="Picture 4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15"/>
            <a:stretch/>
          </p:blipFill>
          <p:spPr bwMode="auto">
            <a:xfrm>
              <a:off x="6044605" y="4705045"/>
              <a:ext cx="200657" cy="230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996686" y="4716221"/>
              <a:ext cx="3065331" cy="2014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 Tutor James </a:t>
              </a:r>
              <a:r>
                <a:rPr lang="en-US" sz="1200" dirty="0" err="1" smtClean="0">
                  <a:solidFill>
                    <a:srgbClr val="0070C0"/>
                  </a:solidFill>
                </a:rPr>
                <a:t>Hamler</a:t>
              </a:r>
              <a:endParaRPr lang="en-SG" sz="1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71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03745" y="1361512"/>
            <a:ext cx="6934200" cy="3886200"/>
            <a:chOff x="1103745" y="1361512"/>
            <a:chExt cx="6934200" cy="3886200"/>
          </a:xfrm>
        </p:grpSpPr>
        <p:sp>
          <p:nvSpPr>
            <p:cNvPr id="3" name="Rounded Rectangle 2"/>
            <p:cNvSpPr/>
            <p:nvPr/>
          </p:nvSpPr>
          <p:spPr>
            <a:xfrm>
              <a:off x="1103745" y="1361512"/>
              <a:ext cx="6934200" cy="3886200"/>
            </a:xfrm>
            <a:prstGeom prst="roundRect">
              <a:avLst>
                <a:gd name="adj" fmla="val 2849"/>
              </a:avLst>
            </a:prstGeom>
            <a:solidFill>
              <a:srgbClr val="E6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35557" y="3037912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Feedback giver:</a:t>
              </a:r>
              <a:endParaRPr lang="en-SG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87957" y="1818712"/>
              <a:ext cx="6597588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Whose presentation did you like the best?</a:t>
              </a:r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1757" y="1434280"/>
              <a:ext cx="228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Question </a:t>
              </a:r>
              <a:r>
                <a:rPr lang="en-US" dirty="0" smtClean="0">
                  <a:solidFill>
                    <a:schemeClr val="tx1"/>
                  </a:solidFill>
                </a:rPr>
                <a:t>6:  </a:t>
              </a:r>
              <a:r>
                <a:rPr lang="en-US" dirty="0" smtClean="0"/>
                <a:t>MCQ </a:t>
              </a:r>
              <a:r>
                <a:rPr lang="en-US" dirty="0"/>
                <a:t>question</a:t>
              </a:r>
              <a:endParaRPr lang="en-SG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442505" y="3063354"/>
              <a:ext cx="1613204" cy="190500"/>
              <a:chOff x="2362200" y="1357786"/>
              <a:chExt cx="1613204" cy="190500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315"/>
              <a:stretch/>
            </p:blipFill>
            <p:spPr bwMode="auto">
              <a:xfrm>
                <a:off x="3809572" y="1357786"/>
                <a:ext cx="165832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2362200" y="1366445"/>
                <a:ext cx="1447800" cy="1731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</a:rPr>
                  <a:t> Students in this course</a:t>
                </a:r>
                <a:endParaRPr lang="en-SG" sz="105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140603" y="3037912"/>
              <a:ext cx="16246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Feedback recipient:</a:t>
              </a:r>
              <a:endParaRPr lang="en-SG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694553" y="3063354"/>
              <a:ext cx="2146604" cy="190500"/>
              <a:chOff x="5549596" y="1364451"/>
              <a:chExt cx="2146604" cy="190500"/>
            </a:xfrm>
          </p:grpSpPr>
          <p:pic>
            <p:nvPicPr>
              <p:cNvPr id="15" name="Picture 1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315"/>
              <a:stretch/>
            </p:blipFill>
            <p:spPr bwMode="auto">
              <a:xfrm>
                <a:off x="7530368" y="1364451"/>
                <a:ext cx="165832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549596" y="1373110"/>
                <a:ext cx="1980772" cy="16651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</a:rPr>
                  <a:t> Giver’s team members</a:t>
                </a:r>
                <a:endParaRPr lang="en-SG" sz="105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744" y="3380970"/>
              <a:ext cx="6602413" cy="173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3" name="Group 42"/>
            <p:cNvGrpSpPr/>
            <p:nvPr/>
          </p:nvGrpSpPr>
          <p:grpSpPr>
            <a:xfrm>
              <a:off x="3887854" y="3716652"/>
              <a:ext cx="133350" cy="1347788"/>
              <a:chOff x="3951469" y="4419600"/>
              <a:chExt cx="133350" cy="1347788"/>
            </a:xfrm>
          </p:grpSpPr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4196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7244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0292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3340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6388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5366811" y="3716652"/>
              <a:ext cx="133350" cy="1347788"/>
              <a:chOff x="3951469" y="4419600"/>
              <a:chExt cx="133350" cy="1347788"/>
            </a:xfrm>
          </p:grpSpPr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4196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7244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0292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3340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6388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6845768" y="3716652"/>
              <a:ext cx="133350" cy="1347788"/>
              <a:chOff x="3951469" y="4419600"/>
              <a:chExt cx="133350" cy="1347788"/>
            </a:xfrm>
          </p:grpSpPr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4196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7244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0292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3340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6388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1" name="Freeform 60"/>
            <p:cNvSpPr/>
            <p:nvPr/>
          </p:nvSpPr>
          <p:spPr>
            <a:xfrm>
              <a:off x="3934447" y="3724158"/>
              <a:ext cx="87784" cy="85007"/>
            </a:xfrm>
            <a:custGeom>
              <a:avLst/>
              <a:gdLst>
                <a:gd name="connsiteX0" fmla="*/ 0 w 1366982"/>
                <a:gd name="connsiteY0" fmla="*/ 471055 h 895927"/>
                <a:gd name="connsiteX1" fmla="*/ 267854 w 1366982"/>
                <a:gd name="connsiteY1" fmla="*/ 895927 h 895927"/>
                <a:gd name="connsiteX2" fmla="*/ 1366982 w 1366982"/>
                <a:gd name="connsiteY2" fmla="*/ 0 h 89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982" h="895927">
                  <a:moveTo>
                    <a:pt x="0" y="471055"/>
                  </a:moveTo>
                  <a:lnTo>
                    <a:pt x="267854" y="895927"/>
                  </a:lnTo>
                  <a:lnTo>
                    <a:pt x="1366982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8265" y="4938011"/>
              <a:ext cx="87784" cy="85007"/>
            </a:xfrm>
            <a:custGeom>
              <a:avLst/>
              <a:gdLst>
                <a:gd name="connsiteX0" fmla="*/ 0 w 1366982"/>
                <a:gd name="connsiteY0" fmla="*/ 471055 h 895927"/>
                <a:gd name="connsiteX1" fmla="*/ 267854 w 1366982"/>
                <a:gd name="connsiteY1" fmla="*/ 895927 h 895927"/>
                <a:gd name="connsiteX2" fmla="*/ 1366982 w 1366982"/>
                <a:gd name="connsiteY2" fmla="*/ 0 h 89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982" h="895927">
                  <a:moveTo>
                    <a:pt x="0" y="471055"/>
                  </a:moveTo>
                  <a:lnTo>
                    <a:pt x="267854" y="895927"/>
                  </a:lnTo>
                  <a:lnTo>
                    <a:pt x="1366982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3927249" y="4938011"/>
              <a:ext cx="87784" cy="85007"/>
            </a:xfrm>
            <a:custGeom>
              <a:avLst/>
              <a:gdLst>
                <a:gd name="connsiteX0" fmla="*/ 0 w 1366982"/>
                <a:gd name="connsiteY0" fmla="*/ 471055 h 895927"/>
                <a:gd name="connsiteX1" fmla="*/ 267854 w 1366982"/>
                <a:gd name="connsiteY1" fmla="*/ 895927 h 895927"/>
                <a:gd name="connsiteX2" fmla="*/ 1366982 w 1366982"/>
                <a:gd name="connsiteY2" fmla="*/ 0 h 89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982" h="895927">
                  <a:moveTo>
                    <a:pt x="0" y="471055"/>
                  </a:moveTo>
                  <a:lnTo>
                    <a:pt x="267854" y="895927"/>
                  </a:lnTo>
                  <a:lnTo>
                    <a:pt x="1366982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77950" y="2248204"/>
              <a:ext cx="2233704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580401" y="2520585"/>
              <a:ext cx="2233704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4157" y="2305354"/>
              <a:ext cx="123825" cy="114300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4157" y="2563303"/>
              <a:ext cx="123825" cy="114300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896801" y="2199712"/>
              <a:ext cx="14189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en-SG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97229" y="2476804"/>
              <a:ext cx="14189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en-SG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91080" y="2733112"/>
              <a:ext cx="144947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+ </a:t>
              </a:r>
              <a:r>
                <a:rPr lang="en-US" sz="1400" u="sng" dirty="0" smtClean="0">
                  <a:solidFill>
                    <a:schemeClr val="bg1">
                      <a:lumMod val="75000"/>
                    </a:schemeClr>
                  </a:solidFill>
                </a:rPr>
                <a:t>add option</a:t>
              </a:r>
              <a:endParaRPr lang="en-SG" sz="1400" u="sng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735" y="2291066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4690934" y="2239393"/>
              <a:ext cx="23956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Generate options from the list of :</a:t>
              </a:r>
              <a:endParaRPr lang="en-SG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086600" y="2260110"/>
              <a:ext cx="828140" cy="190500"/>
              <a:chOff x="6868060" y="1364451"/>
              <a:chExt cx="828140" cy="190500"/>
            </a:xfrm>
          </p:grpSpPr>
          <p:pic>
            <p:nvPicPr>
              <p:cNvPr id="67" name="Picture 66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315"/>
              <a:stretch/>
            </p:blipFill>
            <p:spPr bwMode="auto">
              <a:xfrm>
                <a:off x="7530368" y="1364451"/>
                <a:ext cx="165832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6868060" y="1380829"/>
                <a:ext cx="662307" cy="15391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</a:rPr>
                  <a:t> Students</a:t>
                </a:r>
                <a:endParaRPr lang="en-SG" sz="105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4343400" y="2133600"/>
              <a:ext cx="3571340" cy="46631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4647042" y="2305354"/>
              <a:ext cx="87784" cy="85007"/>
            </a:xfrm>
            <a:custGeom>
              <a:avLst/>
              <a:gdLst>
                <a:gd name="connsiteX0" fmla="*/ 0 w 1366982"/>
                <a:gd name="connsiteY0" fmla="*/ 471055 h 895927"/>
                <a:gd name="connsiteX1" fmla="*/ 267854 w 1366982"/>
                <a:gd name="connsiteY1" fmla="*/ 895927 h 895927"/>
                <a:gd name="connsiteX2" fmla="*/ 1366982 w 1366982"/>
                <a:gd name="connsiteY2" fmla="*/ 0 h 89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982" h="895927">
                  <a:moveTo>
                    <a:pt x="0" y="471055"/>
                  </a:moveTo>
                  <a:lnTo>
                    <a:pt x="267854" y="895927"/>
                  </a:lnTo>
                  <a:lnTo>
                    <a:pt x="1366982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491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14781"/>
              </p:ext>
            </p:extLst>
          </p:nvPr>
        </p:nvGraphicFramePr>
        <p:xfrm>
          <a:off x="1447800" y="1801794"/>
          <a:ext cx="64770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724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Question 1:                             </a:t>
                      </a:r>
                      <a:r>
                        <a:rPr lang="en-SG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Tutor comments about the team presentation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From: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Tutor James Hardy        </a:t>
                      </a:r>
                      <a:endParaRPr lang="en-SG" sz="1100" b="1" dirty="0" smtClean="0"/>
                    </a:p>
                    <a:p>
                      <a:endParaRPr lang="en-SG" sz="11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The content was good but overran the time limit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From: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err="1" smtClean="0"/>
                        <a:t>Dr</a:t>
                      </a:r>
                      <a:r>
                        <a:rPr lang="en-US" sz="1100" b="1" baseline="0" dirty="0" smtClean="0"/>
                        <a:t> Lee Davis</a:t>
                      </a:r>
                      <a:endParaRPr lang="en-SG" sz="11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Good presentation. Pease keep to</a:t>
                      </a:r>
                      <a:r>
                        <a:rPr lang="en-US" sz="1100" baseline="0" dirty="0" smtClean="0"/>
                        <a:t> time limit.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72739"/>
              </p:ext>
            </p:extLst>
          </p:nvPr>
        </p:nvGraphicFramePr>
        <p:xfrm>
          <a:off x="1447800" y="3107354"/>
          <a:ext cx="6477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724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Question 2:                             </a:t>
                      </a:r>
                      <a:r>
                        <a:rPr lang="en-SG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Was</a:t>
                      </a:r>
                      <a:r>
                        <a:rPr lang="en-SG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this team member punctual?</a:t>
                      </a:r>
                      <a:endParaRPr lang="en-SG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From: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anonymous        </a:t>
                      </a:r>
                      <a:endParaRPr lang="en-SG" sz="1100" b="1" dirty="0" smtClean="0"/>
                    </a:p>
                    <a:p>
                      <a:endParaRPr lang="en-SG" sz="11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           Yes                    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From: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anonymous</a:t>
                      </a:r>
                      <a:endParaRPr lang="en-SG" sz="11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           Yes                    No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From: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anonymous</a:t>
                      </a:r>
                      <a:endParaRPr lang="en-SG" sz="11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           Yes                    No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92" y="3554394"/>
            <a:ext cx="123825" cy="11430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92" y="3554394"/>
            <a:ext cx="114300" cy="11430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92" y="3974650"/>
            <a:ext cx="123825" cy="11430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92" y="3974650"/>
            <a:ext cx="114300" cy="11430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4345268"/>
            <a:ext cx="123825" cy="11430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554" y="4345268"/>
            <a:ext cx="114300" cy="11430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0341183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81546" y="805873"/>
            <a:ext cx="6934200" cy="2209800"/>
          </a:xfrm>
          <a:prstGeom prst="roundRect">
            <a:avLst>
              <a:gd name="adj" fmla="val 284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1433946" y="882073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:  </a:t>
            </a:r>
            <a:r>
              <a:rPr lang="en-US" dirty="0" smtClean="0">
                <a:solidFill>
                  <a:schemeClr val="bg1"/>
                </a:solidFill>
              </a:rPr>
              <a:t>Tutor James Hardy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1281546" y="3244273"/>
            <a:ext cx="6934200" cy="5334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465695" y="3387862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From:  </a:t>
            </a:r>
            <a:r>
              <a:rPr lang="en-US" dirty="0" smtClean="0">
                <a:solidFill>
                  <a:schemeClr val="bg1"/>
                </a:solidFill>
              </a:rPr>
              <a:t>Charlie Davis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t="67133" r="974"/>
          <a:stretch/>
        </p:blipFill>
        <p:spPr bwMode="auto">
          <a:xfrm>
            <a:off x="1281546" y="3715327"/>
            <a:ext cx="6934200" cy="17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 r="771"/>
          <a:stretch/>
        </p:blipFill>
        <p:spPr bwMode="auto">
          <a:xfrm>
            <a:off x="1309255" y="338252"/>
            <a:ext cx="6906491" cy="39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2773"/>
              </p:ext>
            </p:extLst>
          </p:nvPr>
        </p:nvGraphicFramePr>
        <p:xfrm>
          <a:off x="1524000" y="1295400"/>
          <a:ext cx="6477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724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Question 1:                             </a:t>
                      </a:r>
                      <a:r>
                        <a:rPr lang="en-SG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Tutor comments about the team presentation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To: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Team 1</a:t>
                      </a:r>
                      <a:endParaRPr lang="en-SG" sz="1100" b="1" dirty="0" smtClean="0"/>
                    </a:p>
                    <a:p>
                      <a:endParaRPr lang="en-SG" sz="11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The content was good but overran the time limit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Team 2</a:t>
                      </a:r>
                      <a:endParaRPr lang="en-SG" sz="11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It did not look like you did any preparations at all!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Team 3</a:t>
                      </a:r>
                      <a:endParaRPr lang="en-SG" sz="11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Good job! It was a pleasure to watch</a:t>
                      </a:r>
                      <a:r>
                        <a:rPr lang="en-US" sz="1100" baseline="0" dirty="0" smtClean="0"/>
                        <a:t>.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58788" y="452252"/>
            <a:ext cx="6934200" cy="2895600"/>
          </a:xfrm>
          <a:prstGeom prst="roundRect">
            <a:avLst>
              <a:gd name="adj" fmla="val 2849"/>
            </a:avLst>
          </a:prstGeom>
          <a:solidFill>
            <a:srgbClr val="E6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098289" y="590415"/>
            <a:ext cx="5683511" cy="2428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le 16"/>
          <p:cNvSpPr/>
          <p:nvPr/>
        </p:nvSpPr>
        <p:spPr>
          <a:xfrm>
            <a:off x="6934200" y="590415"/>
            <a:ext cx="685800" cy="24283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SG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58788" y="985652"/>
            <a:ext cx="6934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985652"/>
            <a:ext cx="0" cy="2362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95874" y="1119639"/>
            <a:ext cx="1276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Show emails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25322" y="1157473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6295874" y="1500639"/>
            <a:ext cx="1276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abc@gmail.com </a:t>
            </a:r>
          </a:p>
          <a:p>
            <a:r>
              <a:rPr lang="en-US" dirty="0"/>
              <a:t>abc@gmail.com</a:t>
            </a:r>
          </a:p>
          <a:p>
            <a:r>
              <a:rPr lang="en-US" dirty="0" smtClean="0"/>
              <a:t>dcr@gmail.com</a:t>
            </a:r>
            <a:endParaRPr lang="en-SG" dirty="0"/>
          </a:p>
          <a:p>
            <a:r>
              <a:rPr lang="en-US" dirty="0" smtClean="0"/>
              <a:t>ave@gmail.com</a:t>
            </a:r>
            <a:endParaRPr lang="en-SG" dirty="0"/>
          </a:p>
        </p:txBody>
      </p:sp>
      <p:sp>
        <p:nvSpPr>
          <p:cNvPr id="27" name="TextBox 26"/>
          <p:cNvSpPr txBox="1"/>
          <p:nvPr/>
        </p:nvSpPr>
        <p:spPr>
          <a:xfrm>
            <a:off x="1238359" y="1100217"/>
            <a:ext cx="1641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 only courses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7807" y="1138051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" name="Straight Connector 29"/>
          <p:cNvCxnSpPr/>
          <p:nvPr/>
        </p:nvCxnSpPr>
        <p:spPr>
          <a:xfrm>
            <a:off x="6019800" y="990600"/>
            <a:ext cx="0" cy="2362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57759" y="1105165"/>
            <a:ext cx="1717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 only teams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7207" y="1142999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/>
          <p:cNvSpPr txBox="1"/>
          <p:nvPr/>
        </p:nvSpPr>
        <p:spPr>
          <a:xfrm>
            <a:off x="1609266" y="1447800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Econ 101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38714" y="1485634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1609266" y="1694021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Econ 101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38714" y="1731855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/>
          <p:cNvSpPr txBox="1"/>
          <p:nvPr/>
        </p:nvSpPr>
        <p:spPr>
          <a:xfrm>
            <a:off x="1609266" y="1940242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Econ 101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38714" y="1978076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/>
          <p:cNvSpPr txBox="1"/>
          <p:nvPr/>
        </p:nvSpPr>
        <p:spPr>
          <a:xfrm>
            <a:off x="1609266" y="2186463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Econ 101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38714" y="2224297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/>
          <p:cNvSpPr txBox="1"/>
          <p:nvPr/>
        </p:nvSpPr>
        <p:spPr>
          <a:xfrm>
            <a:off x="1609266" y="2432684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Econ 101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38714" y="2470518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/>
          <p:cNvSpPr txBox="1"/>
          <p:nvPr/>
        </p:nvSpPr>
        <p:spPr>
          <a:xfrm>
            <a:off x="4270348" y="1447800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team 2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99796" y="1523468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/>
          <p:cNvSpPr txBox="1"/>
          <p:nvPr/>
        </p:nvSpPr>
        <p:spPr>
          <a:xfrm>
            <a:off x="4270348" y="1694021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team 3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99796" y="1769689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/>
          <p:cNvSpPr txBox="1"/>
          <p:nvPr/>
        </p:nvSpPr>
        <p:spPr>
          <a:xfrm>
            <a:off x="4270348" y="1940242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[course2] team 1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099796" y="2015910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/>
          <p:cNvSpPr txBox="1"/>
          <p:nvPr/>
        </p:nvSpPr>
        <p:spPr>
          <a:xfrm>
            <a:off x="4270348" y="2186463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[course2] team 2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99796" y="2262131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TextBox 58"/>
          <p:cNvSpPr txBox="1"/>
          <p:nvPr/>
        </p:nvSpPr>
        <p:spPr>
          <a:xfrm>
            <a:off x="4270348" y="2432684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[course2] team 3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99796" y="2508352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ounded Rectangle 60"/>
          <p:cNvSpPr/>
          <p:nvPr/>
        </p:nvSpPr>
        <p:spPr>
          <a:xfrm>
            <a:off x="6553200" y="2994733"/>
            <a:ext cx="1066800" cy="24283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email</a:t>
            </a:r>
            <a:endParaRPr lang="en-SG" sz="1200" dirty="0"/>
          </a:p>
        </p:txBody>
      </p:sp>
      <p:sp>
        <p:nvSpPr>
          <p:cNvPr id="62" name="Flowchart: Connector 61"/>
          <p:cNvSpPr/>
          <p:nvPr/>
        </p:nvSpPr>
        <p:spPr>
          <a:xfrm>
            <a:off x="7435766" y="1570489"/>
            <a:ext cx="112033" cy="112033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SG" sz="14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Flowchart: Connector 62"/>
          <p:cNvSpPr/>
          <p:nvPr/>
        </p:nvSpPr>
        <p:spPr>
          <a:xfrm>
            <a:off x="7435766" y="1727263"/>
            <a:ext cx="112033" cy="112033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SG" sz="14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Flowchart: Connector 63"/>
          <p:cNvSpPr/>
          <p:nvPr/>
        </p:nvSpPr>
        <p:spPr>
          <a:xfrm>
            <a:off x="7435766" y="1881138"/>
            <a:ext cx="112033" cy="112033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SG" sz="14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7435766" y="2041254"/>
            <a:ext cx="112033" cy="112033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SG" sz="14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8788" y="304800"/>
            <a:ext cx="6934200" cy="2895600"/>
            <a:chOff x="958788" y="304800"/>
            <a:chExt cx="6934200" cy="2895600"/>
          </a:xfrm>
        </p:grpSpPr>
        <p:sp>
          <p:nvSpPr>
            <p:cNvPr id="4" name="Rounded Rectangle 3"/>
            <p:cNvSpPr/>
            <p:nvPr/>
          </p:nvSpPr>
          <p:spPr>
            <a:xfrm>
              <a:off x="958788" y="304800"/>
              <a:ext cx="6934200" cy="2895600"/>
            </a:xfrm>
            <a:prstGeom prst="roundRect">
              <a:avLst>
                <a:gd name="adj" fmla="val 2849"/>
              </a:avLst>
            </a:prstGeom>
            <a:solidFill>
              <a:srgbClr val="E6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388" y="685800"/>
              <a:ext cx="14192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63588" y="623789"/>
              <a:ext cx="2209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My estimated contribution:</a:t>
              </a:r>
              <a:endParaRPr lang="en-SG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8788" y="1052746"/>
              <a:ext cx="25264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Comments about </a:t>
              </a:r>
              <a:b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my contribution:</a:t>
              </a:r>
              <a:b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dirty="0" smtClean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(shown to other team members)</a:t>
              </a:r>
              <a:endParaRPr lang="en-SG" sz="1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85225" y="1057922"/>
              <a:ext cx="4255363" cy="876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8788" y="2148398"/>
              <a:ext cx="25264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Comments about </a:t>
              </a:r>
              <a:b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team dynamics:</a:t>
              </a:r>
              <a:b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(Only shown to instructors)</a:t>
              </a:r>
              <a:endParaRPr lang="en-SG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85225" y="2153574"/>
              <a:ext cx="4255363" cy="876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79434" y="304800"/>
              <a:ext cx="1543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Self evaluation</a:t>
              </a:r>
              <a:endParaRPr lang="en-SG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8900" y="708470"/>
              <a:ext cx="1108364" cy="14788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US" sz="1000" b="1" dirty="0" smtClean="0">
                  <a:solidFill>
                    <a:srgbClr val="0070C0"/>
                  </a:solidFill>
                </a:rPr>
                <a:t>Equal Share + 10%</a:t>
              </a:r>
              <a:endParaRPr lang="en-SG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1452" y="1112529"/>
              <a:ext cx="3117505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US" sz="10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 was the team leader for this round, appointed by a vote.</a:t>
              </a:r>
            </a:p>
            <a:p>
              <a:endParaRPr lang="en-US" sz="1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 coordinated most of the work and  did the research component on my own.</a:t>
              </a:r>
              <a:endParaRPr lang="en-SG" sz="1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2209800"/>
              <a:ext cx="3733800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Our team got to a slow start but things are moving smoothly now. </a:t>
              </a:r>
            </a:p>
            <a:p>
              <a:endParaRPr lang="en-US" sz="1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There is a high level of team spirit at this stage.  </a:t>
              </a:r>
              <a:endParaRPr lang="en-SG" sz="1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62767" y="3505200"/>
            <a:ext cx="6934200" cy="2895600"/>
            <a:chOff x="962767" y="3505200"/>
            <a:chExt cx="6934200" cy="2895600"/>
          </a:xfrm>
        </p:grpSpPr>
        <p:sp>
          <p:nvSpPr>
            <p:cNvPr id="17" name="Rounded Rectangle 16"/>
            <p:cNvSpPr/>
            <p:nvPr/>
          </p:nvSpPr>
          <p:spPr>
            <a:xfrm>
              <a:off x="962767" y="3505200"/>
              <a:ext cx="6934200" cy="2895600"/>
            </a:xfrm>
            <a:prstGeom prst="roundRect">
              <a:avLst>
                <a:gd name="adj" fmla="val 2849"/>
              </a:avLst>
            </a:prstGeom>
            <a:solidFill>
              <a:srgbClr val="E6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367" y="3886200"/>
              <a:ext cx="14192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962767" y="3824189"/>
              <a:ext cx="2514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His/her estimated contribution:</a:t>
              </a:r>
              <a:endParaRPr lang="en-SG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2767" y="4253146"/>
              <a:ext cx="25264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My comments </a:t>
              </a:r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about </a:t>
              </a:r>
              <a:b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this team member:</a:t>
              </a:r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/>
              </a:r>
              <a:b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(Only shown to instructors)</a:t>
              </a:r>
              <a:endParaRPr lang="en-SG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89204" y="4258322"/>
              <a:ext cx="4255363" cy="618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2767" y="5029200"/>
              <a:ext cx="25264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My feedback to </a:t>
              </a:r>
              <a:b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this team member:</a:t>
              </a:r>
              <a:b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(shown </a:t>
              </a:r>
              <a:r>
                <a:rPr lang="en-US" sz="10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anonymously</a:t>
              </a:r>
              <a:r>
                <a:rPr lang="en-US" sz="10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br>
                <a:rPr lang="en-US" sz="10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 the team member)</a:t>
              </a:r>
              <a:endParaRPr lang="en-SG" sz="1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89204" y="5034376"/>
              <a:ext cx="4255363" cy="12140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83413" y="3505200"/>
              <a:ext cx="21791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Evaluation for: 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Jean Wong</a:t>
              </a:r>
              <a:endParaRPr lang="en-SG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12879" y="3908870"/>
              <a:ext cx="1108364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US" sz="1000" b="1" dirty="0" smtClean="0">
                  <a:solidFill>
                    <a:srgbClr val="0070C0"/>
                  </a:solidFill>
                </a:rPr>
                <a:t>Equal Share - </a:t>
              </a:r>
              <a:r>
                <a:rPr lang="en-US" sz="1000" b="1" dirty="0">
                  <a:solidFill>
                    <a:srgbClr val="0070C0"/>
                  </a:solidFill>
                </a:rPr>
                <a:t>2</a:t>
              </a:r>
              <a:r>
                <a:rPr lang="en-US" sz="1000" b="1" dirty="0" smtClean="0">
                  <a:solidFill>
                    <a:srgbClr val="0070C0"/>
                  </a:solidFill>
                </a:rPr>
                <a:t>0%</a:t>
              </a:r>
              <a:endParaRPr lang="en-SG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45431" y="4312929"/>
              <a:ext cx="415076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SG" sz="1000" b="1" dirty="0" smtClean="0">
                  <a:solidFill>
                    <a:srgbClr val="0070C0"/>
                  </a:solidFill>
                </a:rPr>
                <a:t>Good </a:t>
              </a:r>
              <a:r>
                <a:rPr lang="en-SG" sz="1000" b="1" dirty="0">
                  <a:solidFill>
                    <a:srgbClr val="0070C0"/>
                  </a:solidFill>
                </a:rPr>
                <a:t>in meetings, but rarely delivers on time. </a:t>
              </a:r>
            </a:p>
            <a:p>
              <a:r>
                <a:rPr lang="en-SG" sz="1000" b="1" dirty="0">
                  <a:solidFill>
                    <a:srgbClr val="0070C0"/>
                  </a:solidFill>
                </a:rPr>
                <a:t>Probably too busy with other courses.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9179" y="5090602"/>
              <a:ext cx="3733800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SG" sz="10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&lt;&lt;What I appreciate about you as a team member&gt;&gt; </a:t>
              </a:r>
              <a:r>
                <a:rPr lang="en-SG" sz="10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en-SG" sz="10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SG" sz="10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Your enthusiasm at meetings. You are very good </a:t>
              </a:r>
              <a:r>
                <a:rPr lang="en-SG" sz="10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</a:t>
              </a:r>
              <a:r>
                <a:rPr lang="en-SG" sz="10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running a meeting and keeping things on track.</a:t>
              </a:r>
            </a:p>
            <a:p>
              <a:endParaRPr lang="en-SG" sz="1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SG" sz="1000" b="1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&lt;&lt;</a:t>
              </a:r>
              <a:r>
                <a:rPr lang="en-SG" sz="10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Areas you can improve further&gt;&gt;</a:t>
              </a:r>
              <a:endParaRPr lang="en-SG" sz="1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rgbClr val="0070C0"/>
                  </a:solidFill>
                </a:rPr>
                <a:t>Deliver what you promised. Your contribution between meetings can be improved.</a:t>
              </a:r>
              <a:endParaRPr lang="en-SG" sz="10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8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44372"/>
              </p:ext>
            </p:extLst>
          </p:nvPr>
        </p:nvGraphicFramePr>
        <p:xfrm>
          <a:off x="175491" y="1981200"/>
          <a:ext cx="88392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84"/>
                <a:gridCol w="1888716"/>
                <a:gridCol w="1473200"/>
                <a:gridCol w="1473200"/>
                <a:gridCol w="1473200"/>
                <a:gridCol w="147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Team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Student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Claimed contribution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Perceived contribution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Difference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Ratings received</a:t>
                      </a:r>
                      <a:endParaRPr lang="en-SG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Team 1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Danny </a:t>
                      </a:r>
                      <a:r>
                        <a:rPr lang="en-US" sz="1100" b="0" dirty="0" err="1" smtClean="0"/>
                        <a:t>Engrid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Equal share</a:t>
                      </a:r>
                      <a:endParaRPr lang="en-SG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0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</a:t>
                      </a:r>
                      <a:endParaRPr lang="en-SG" sz="11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smtClean="0"/>
                        <a:t>Team 1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Emily Fowler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Equal share</a:t>
                      </a:r>
                      <a:endParaRPr lang="en-SG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0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</a:t>
                      </a:r>
                      <a:endParaRPr lang="en-SG" sz="11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Team 1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Fred Garret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Equal share</a:t>
                      </a:r>
                      <a:endParaRPr lang="en-SG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0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</a:t>
                      </a:r>
                      <a:endParaRPr lang="en-SG" sz="11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Team 2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Alice Betsy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</a:t>
                      </a:r>
                      <a:r>
                        <a:rPr lang="en-SG" sz="1100" b="0" baseline="0" dirty="0" smtClean="0"/>
                        <a:t> </a:t>
                      </a:r>
                      <a:r>
                        <a:rPr lang="en-SG" sz="1100" b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+ 10%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Equal share</a:t>
                      </a:r>
                      <a:r>
                        <a:rPr lang="en-SG" sz="1100" b="1" baseline="0" dirty="0" smtClean="0"/>
                        <a:t> </a:t>
                      </a:r>
                      <a:r>
                        <a:rPr lang="en-SG" sz="1100" b="1" baseline="0" dirty="0" smtClean="0">
                          <a:solidFill>
                            <a:srgbClr val="00B050"/>
                          </a:solidFill>
                        </a:rPr>
                        <a:t>+ 5%</a:t>
                      </a:r>
                      <a:endParaRPr lang="en-SG" sz="11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-5%</a:t>
                      </a:r>
                      <a:endParaRPr lang="en-SG" sz="1100" b="0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 </a:t>
                      </a:r>
                      <a:r>
                        <a:rPr lang="en-US" sz="1100" b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+ 6%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 </a:t>
                      </a:r>
                      <a:r>
                        <a:rPr lang="en-US" sz="1100" b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+ 4%</a:t>
                      </a:r>
                      <a:endParaRPr lang="en-SG" sz="1100" b="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smtClean="0"/>
                        <a:t>Team 2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Benny</a:t>
                      </a:r>
                      <a:r>
                        <a:rPr lang="en-US" sz="1100" b="0" baseline="0" dirty="0" smtClean="0"/>
                        <a:t> Charles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</a:t>
                      </a:r>
                      <a:r>
                        <a:rPr lang="en-SG" sz="1100" b="0" baseline="0" dirty="0" smtClean="0"/>
                        <a:t> </a:t>
                      </a:r>
                      <a:endParaRPr lang="en-SG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Equal share</a:t>
                      </a:r>
                      <a:r>
                        <a:rPr lang="en-SG" sz="1100" b="1" baseline="0" dirty="0" smtClean="0"/>
                        <a:t> </a:t>
                      </a:r>
                      <a:r>
                        <a:rPr lang="en-SG" sz="1100" b="1" baseline="0" dirty="0" smtClean="0">
                          <a:solidFill>
                            <a:srgbClr val="C00000"/>
                          </a:solidFill>
                        </a:rPr>
                        <a:t>- 1%</a:t>
                      </a:r>
                      <a:endParaRPr lang="en-SG" sz="11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-1%</a:t>
                      </a:r>
                      <a:endParaRPr lang="en-SG" sz="1100" b="0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 </a:t>
                      </a:r>
                      <a:r>
                        <a:rPr lang="en-US" sz="11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- 2%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 </a:t>
                      </a:r>
                      <a:endParaRPr lang="en-SG" sz="11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Team 2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Charlie</a:t>
                      </a:r>
                      <a:r>
                        <a:rPr lang="en-US" sz="1100" b="0" baseline="0" dirty="0" smtClean="0"/>
                        <a:t> Davis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</a:t>
                      </a:r>
                      <a:r>
                        <a:rPr lang="en-SG" sz="1100" b="0" baseline="0" dirty="0" smtClean="0"/>
                        <a:t> </a:t>
                      </a:r>
                      <a:r>
                        <a:rPr lang="en-SG" sz="1100" b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+ 10%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Equal share</a:t>
                      </a:r>
                      <a:r>
                        <a:rPr lang="en-SG" sz="1100" b="1" baseline="0" dirty="0" smtClean="0"/>
                        <a:t> </a:t>
                      </a:r>
                      <a:r>
                        <a:rPr lang="en-SG" sz="11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- 4%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-14%</a:t>
                      </a:r>
                      <a:endParaRPr lang="en-SG" sz="1100" b="0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 </a:t>
                      </a:r>
                      <a:r>
                        <a:rPr lang="en-US" sz="11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- 4%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 </a:t>
                      </a:r>
                      <a:r>
                        <a:rPr lang="en-US" sz="11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- 4%</a:t>
                      </a:r>
                      <a:endParaRPr lang="en-SG" sz="1100" b="0" kern="1200" baseline="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52400" y="5361708"/>
            <a:ext cx="8839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11253" y="1981200"/>
            <a:ext cx="1447800" cy="2971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1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90712"/>
              </p:ext>
            </p:extLst>
          </p:nvPr>
        </p:nvGraphicFramePr>
        <p:xfrm>
          <a:off x="381000" y="1828800"/>
          <a:ext cx="8382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600200"/>
                <a:gridCol w="2362200"/>
                <a:gridCol w="3200400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Result for: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Alice Betsy              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Claimed contribution: Equal share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10%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Perceived contribution:  </a:t>
                      </a:r>
                      <a:r>
                        <a:rPr lang="en-US" sz="1100" b="0" dirty="0" smtClean="0">
                          <a:solidFill>
                            <a:prstClr val="black"/>
                          </a:solidFill>
                        </a:rPr>
                        <a:t>Equal share </a:t>
                      </a:r>
                      <a:r>
                        <a:rPr lang="en-US" sz="1100" b="1" dirty="0" smtClean="0">
                          <a:solidFill>
                            <a:srgbClr val="00B050"/>
                          </a:solidFill>
                        </a:rPr>
                        <a:t>+ 5%</a:t>
                      </a:r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                          </a:t>
                      </a:r>
                      <a:endParaRPr lang="en-SG" sz="1100" b="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Self-evaluation</a:t>
                      </a:r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did my best for this project. I justified my ideas when needed and did more than the work assigned to me.</a:t>
                      </a:r>
                      <a:endParaRPr lang="en-SG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Comments about</a:t>
                      </a:r>
                      <a:r>
                        <a:rPr lang="en-US" sz="11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the team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Although we had some difficult times, overall the project is going so far.</a:t>
                      </a:r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From Student</a:t>
                      </a:r>
                      <a:endParaRPr lang="en-SG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Contribution estimation</a:t>
                      </a:r>
                      <a:endParaRPr lang="en-SG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Confidential comments</a:t>
                      </a:r>
                      <a:endParaRPr lang="en-SG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Peer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feedback</a:t>
                      </a:r>
                      <a:endParaRPr lang="en-SG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Benny Charles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Equal</a:t>
                      </a:r>
                      <a:r>
                        <a:rPr lang="en-US" sz="1100" baseline="0" dirty="0" smtClean="0"/>
                        <a:t> share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+ 4%</a:t>
                      </a:r>
                      <a:endParaRPr lang="en-SG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r>
                        <a:rPr lang="en-US" sz="1100" baseline="0" dirty="0" smtClean="0"/>
                        <a:t> was a bit confrontational, but she is very passionate about the work.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&lt;&lt;What I appreciate about you as a team member&gt;&gt; </a:t>
                      </a:r>
                      <a:r>
                        <a:rPr lang="en-SG" sz="1100" dirty="0" smtClean="0"/>
                        <a:t/>
                      </a:r>
                      <a:br>
                        <a:rPr lang="en-SG" sz="1100" dirty="0" smtClean="0"/>
                      </a:br>
                      <a:r>
                        <a:rPr lang="en-SG" sz="1100" dirty="0" smtClean="0"/>
                        <a:t>Your passion</a:t>
                      </a:r>
                      <a:r>
                        <a:rPr lang="en-SG" sz="1100" baseline="0" dirty="0" smtClean="0"/>
                        <a:t> and enthusiasm</a:t>
                      </a:r>
                      <a:r>
                        <a:rPr lang="en-SG" sz="1100" dirty="0" smtClean="0"/>
                        <a:t>.</a:t>
                      </a:r>
                    </a:p>
                    <a:p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&lt;&lt;Areas you can improve further&gt;&gt;</a:t>
                      </a:r>
                    </a:p>
                    <a:p>
                      <a:r>
                        <a:rPr lang="en-SG" sz="1100" dirty="0" smtClean="0"/>
                        <a:t>Take it easy when others don’t agree with you :-).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Charlie Davis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Equal share </a:t>
                      </a:r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+ 6%</a:t>
                      </a:r>
                      <a:endParaRPr lang="en-SG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 always puts her heart</a:t>
                      </a:r>
                      <a:r>
                        <a:rPr lang="en-US" sz="1100" baseline="0" dirty="0" smtClean="0"/>
                        <a:t> into project work.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&lt;&lt;What I appreciate about you as a team member&gt;&gt; </a:t>
                      </a:r>
                      <a:r>
                        <a:rPr lang="en-SG" sz="1100" dirty="0" smtClean="0"/>
                        <a:t/>
                      </a:r>
                      <a:br>
                        <a:rPr lang="en-SG" sz="1100" dirty="0" smtClean="0"/>
                      </a:br>
                      <a:r>
                        <a:rPr lang="en-SG" sz="1100" dirty="0" smtClean="0"/>
                        <a:t>Thanks for putting in the extra</a:t>
                      </a:r>
                      <a:r>
                        <a:rPr lang="en-SG" sz="1100" baseline="0" dirty="0" smtClean="0"/>
                        <a:t> effort Alice</a:t>
                      </a:r>
                      <a:r>
                        <a:rPr lang="en-SG" sz="1100" dirty="0" smtClean="0"/>
                        <a:t>.</a:t>
                      </a:r>
                    </a:p>
                    <a:p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&lt;&lt;Areas you can improve further&gt;&gt;</a:t>
                      </a:r>
                    </a:p>
                    <a:p>
                      <a:r>
                        <a:rPr lang="en-US" sz="1100" dirty="0" smtClean="0"/>
                        <a:t>Consider</a:t>
                      </a:r>
                      <a:r>
                        <a:rPr lang="en-US" sz="1100" baseline="0" dirty="0" smtClean="0"/>
                        <a:t> others ideas more. There is more than one way to do something. :-p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30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62707"/>
              </p:ext>
            </p:extLst>
          </p:nvPr>
        </p:nvGraphicFramePr>
        <p:xfrm>
          <a:off x="381000" y="1828800"/>
          <a:ext cx="83820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981200"/>
                <a:gridCol w="4953000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My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view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en-SG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 me: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Equal share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10%  </a:t>
                      </a:r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 others: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Equal share </a:t>
                      </a:r>
                      <a:r>
                        <a:rPr lang="en-US" sz="1100" baseline="0" dirty="0" smtClean="0">
                          <a:solidFill>
                            <a:srgbClr val="C00000"/>
                          </a:solidFill>
                        </a:rPr>
                        <a:t>-10%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  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Equal share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 </a:t>
                      </a:r>
                      <a:endParaRPr lang="en-SG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Team view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endParaRPr lang="en-SG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 me: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Equal share </a:t>
                      </a:r>
                      <a:r>
                        <a:rPr lang="en-US" sz="1100" b="1" baseline="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rgbClr val="00B050"/>
                          </a:solidFill>
                        </a:rPr>
                        <a:t>5%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 </a:t>
                      </a:r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 others: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Equal share </a:t>
                      </a:r>
                      <a:r>
                        <a:rPr lang="en-US" sz="1100" b="1" baseline="0" dirty="0" smtClean="0">
                          <a:solidFill>
                            <a:srgbClr val="C00000"/>
                          </a:solidFill>
                        </a:rPr>
                        <a:t>-2%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   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Equal share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rgbClr val="C00000"/>
                          </a:solidFill>
                        </a:rPr>
                        <a:t>-3%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SG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Anonymous feedback from team members</a:t>
                      </a:r>
                      <a:endParaRPr lang="en-SG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&lt;&lt;What I appreciate about you as a team member&gt;&gt; </a:t>
                      </a:r>
                      <a:r>
                        <a:rPr lang="en-SG" sz="1100" dirty="0" smtClean="0"/>
                        <a:t>Your passion</a:t>
                      </a:r>
                      <a:r>
                        <a:rPr lang="en-SG" sz="1100" baseline="0" dirty="0" smtClean="0"/>
                        <a:t> and enthusiasm</a:t>
                      </a:r>
                      <a:r>
                        <a:rPr lang="en-SG" sz="1100" dirty="0" smtClean="0"/>
                        <a:t>.</a:t>
                      </a:r>
                      <a:br>
                        <a:rPr lang="en-SG" sz="1100" dirty="0" smtClean="0"/>
                      </a:br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&lt;&lt;Areas you can improve further&gt;&gt; </a:t>
                      </a:r>
                      <a:r>
                        <a:rPr lang="en-SG" sz="1100" dirty="0" smtClean="0"/>
                        <a:t>Take it easy when others don’t agree with you :-).</a:t>
                      </a:r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b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endParaRPr lang="en-SG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&lt;&lt;What I appreciate about you as a team member&gt;&gt; </a:t>
                      </a:r>
                      <a:r>
                        <a:rPr lang="en-SG" sz="1100" dirty="0" smtClean="0"/>
                        <a:t>Thanks for putting in the extra</a:t>
                      </a:r>
                      <a:r>
                        <a:rPr lang="en-SG" sz="1100" baseline="0" dirty="0" smtClean="0"/>
                        <a:t> effort Alice</a:t>
                      </a:r>
                      <a:r>
                        <a:rPr lang="en-SG" sz="1100" dirty="0" smtClean="0"/>
                        <a:t>.</a:t>
                      </a:r>
                      <a:br>
                        <a:rPr lang="en-SG" sz="1100" dirty="0" smtClean="0"/>
                      </a:br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&lt;&lt;Areas you can improve further&gt;&gt;  </a:t>
                      </a:r>
                      <a:r>
                        <a:rPr lang="en-US" sz="1100" dirty="0" smtClean="0"/>
                        <a:t>Consider</a:t>
                      </a:r>
                      <a:r>
                        <a:rPr lang="en-US" sz="1100" baseline="0" dirty="0" smtClean="0"/>
                        <a:t> others ideas more. There is more than one way to do something. :-p</a:t>
                      </a:r>
                      <a:br>
                        <a:rPr lang="en-US" sz="1100" baseline="0" dirty="0" smtClean="0"/>
                      </a:br>
                      <a:endParaRPr lang="en-SG" sz="11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What others said about their own contribution</a:t>
                      </a:r>
                      <a:endParaRPr lang="en-SG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Benny Charles: </a:t>
                      </a:r>
                      <a:r>
                        <a:rPr lang="en-US" sz="1100" dirty="0" smtClean="0"/>
                        <a:t>I think I did more than my share</a:t>
                      </a:r>
                      <a:r>
                        <a:rPr lang="en-US" sz="1100" baseline="0" dirty="0" smtClean="0"/>
                        <a:t> of the work.</a:t>
                      </a:r>
                      <a:endParaRPr lang="en-US" sz="11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Charlie Davis: </a:t>
                      </a:r>
                      <a:r>
                        <a:rPr lang="en-US" sz="1100" dirty="0" smtClean="0"/>
                        <a:t>I did</a:t>
                      </a:r>
                      <a:r>
                        <a:rPr lang="en-US" sz="1100" baseline="0" dirty="0" smtClean="0"/>
                        <a:t> all the documentation work, even the parts assigned to others.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9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1495" y="1544375"/>
            <a:ext cx="8305800" cy="3276600"/>
            <a:chOff x="292241" y="254000"/>
            <a:chExt cx="7175023" cy="2633709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37"/>
            <a:stretch/>
          </p:blipFill>
          <p:spPr bwMode="auto">
            <a:xfrm>
              <a:off x="292241" y="254000"/>
              <a:ext cx="7175023" cy="2633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368442" y="1825586"/>
              <a:ext cx="702945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735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7024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05" t="17045" r="57802" b="77884"/>
            <a:stretch/>
          </p:blipFill>
          <p:spPr bwMode="auto">
            <a:xfrm>
              <a:off x="2144065" y="423500"/>
              <a:ext cx="1169043" cy="150471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563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02355" y="1649266"/>
            <a:ext cx="6934200" cy="3276600"/>
          </a:xfrm>
          <a:prstGeom prst="roundRect">
            <a:avLst>
              <a:gd name="adj" fmla="val 2849"/>
            </a:avLst>
          </a:prstGeom>
          <a:solidFill>
            <a:srgbClr val="E6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1134167" y="263986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Feedback giver:</a:t>
            </a:r>
            <a:endParaRPr lang="en-SG" sz="10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6567" y="2106466"/>
            <a:ext cx="65975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Tutor comments about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team presentation</a:t>
            </a:r>
            <a:endParaRPr lang="en-SG" sz="1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0367" y="1722034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Question 5: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Essay </a:t>
            </a:r>
            <a:r>
              <a:rPr lang="en-US" dirty="0"/>
              <a:t>question</a:t>
            </a:r>
            <a:endParaRPr lang="en-SG" dirty="0"/>
          </a:p>
        </p:txBody>
      </p:sp>
      <p:grpSp>
        <p:nvGrpSpPr>
          <p:cNvPr id="42" name="Group 41"/>
          <p:cNvGrpSpPr/>
          <p:nvPr/>
        </p:nvGrpSpPr>
        <p:grpSpPr>
          <a:xfrm>
            <a:off x="2441115" y="2665308"/>
            <a:ext cx="1613204" cy="190500"/>
            <a:chOff x="2362200" y="1357786"/>
            <a:chExt cx="1613204" cy="19050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15"/>
            <a:stretch/>
          </p:blipFill>
          <p:spPr bwMode="auto">
            <a:xfrm>
              <a:off x="3809572" y="1357786"/>
              <a:ext cx="165832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2362200" y="1366445"/>
              <a:ext cx="1447800" cy="173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 Instructors in this course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39213" y="2639866"/>
            <a:ext cx="1624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Feedback recipient:</a:t>
            </a:r>
            <a:endParaRPr lang="en-SG" sz="10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693163" y="2665308"/>
            <a:ext cx="2146604" cy="190500"/>
            <a:chOff x="5549596" y="1364451"/>
            <a:chExt cx="2146604" cy="190500"/>
          </a:xfrm>
        </p:grpSpPr>
        <p:pic>
          <p:nvPicPr>
            <p:cNvPr id="15" name="Picture 1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15"/>
            <a:stretch/>
          </p:blipFill>
          <p:spPr bwMode="auto">
            <a:xfrm>
              <a:off x="7530368" y="1364451"/>
              <a:ext cx="165832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5549596" y="1373110"/>
              <a:ext cx="1980772" cy="1665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 Teams in this course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472561"/>
              </p:ext>
            </p:extLst>
          </p:nvPr>
        </p:nvGraphicFramePr>
        <p:xfrm>
          <a:off x="1286568" y="3020866"/>
          <a:ext cx="6597587" cy="1711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298"/>
                <a:gridCol w="1355939"/>
                <a:gridCol w="1504953"/>
                <a:gridCol w="1649397"/>
              </a:tblGrid>
              <a:tr h="2242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User group</a:t>
                      </a:r>
                      <a:endParaRPr lang="en-SG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Can see answer</a:t>
                      </a:r>
                      <a:endParaRPr lang="en-SG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Can see giver’s name</a:t>
                      </a:r>
                      <a:endParaRPr lang="en-SG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Can see recipient’s name</a:t>
                      </a:r>
                      <a:endParaRPr lang="en-SG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192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Recipient(s)</a:t>
                      </a:r>
                      <a:endParaRPr lang="en-SG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1" dirty="0"/>
                    </a:p>
                  </a:txBody>
                  <a:tcPr/>
                </a:tc>
              </a:tr>
              <a:tr h="28192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Giver’s team members</a:t>
                      </a:r>
                      <a:endParaRPr lang="en-SG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1" dirty="0"/>
                    </a:p>
                  </a:txBody>
                  <a:tcPr/>
                </a:tc>
              </a:tr>
              <a:tr h="28192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Recipient’s team members</a:t>
                      </a:r>
                      <a:endParaRPr lang="en-SG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1" dirty="0"/>
                    </a:p>
                  </a:txBody>
                  <a:tcPr/>
                </a:tc>
              </a:tr>
              <a:tr h="324411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Other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students in the course</a:t>
                      </a:r>
                      <a:endParaRPr lang="en-SG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8192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Instructors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of the course</a:t>
                      </a:r>
                      <a:endParaRPr lang="en-SG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3942636" y="3325666"/>
            <a:ext cx="133350" cy="1347788"/>
            <a:chOff x="3951469" y="4419600"/>
            <a:chExt cx="133350" cy="134778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44196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47244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0292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3340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6388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5421593" y="3325666"/>
            <a:ext cx="133350" cy="1347788"/>
            <a:chOff x="3951469" y="4419600"/>
            <a:chExt cx="133350" cy="1347788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44196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47244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0292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3340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6388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6900550" y="3325666"/>
            <a:ext cx="133350" cy="1347788"/>
            <a:chOff x="3951469" y="4419600"/>
            <a:chExt cx="133350" cy="1347788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44196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47244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0292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3340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6388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Freeform 23"/>
          <p:cNvSpPr/>
          <p:nvPr/>
        </p:nvSpPr>
        <p:spPr>
          <a:xfrm>
            <a:off x="3989229" y="3333172"/>
            <a:ext cx="87784" cy="85007"/>
          </a:xfrm>
          <a:custGeom>
            <a:avLst/>
            <a:gdLst>
              <a:gd name="connsiteX0" fmla="*/ 0 w 1366982"/>
              <a:gd name="connsiteY0" fmla="*/ 471055 h 895927"/>
              <a:gd name="connsiteX1" fmla="*/ 267854 w 1366982"/>
              <a:gd name="connsiteY1" fmla="*/ 895927 h 895927"/>
              <a:gd name="connsiteX2" fmla="*/ 1366982 w 1366982"/>
              <a:gd name="connsiteY2" fmla="*/ 0 h 89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982" h="895927">
                <a:moveTo>
                  <a:pt x="0" y="471055"/>
                </a:moveTo>
                <a:lnTo>
                  <a:pt x="267854" y="895927"/>
                </a:lnTo>
                <a:lnTo>
                  <a:pt x="1366982" y="0"/>
                </a:ln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reeform 37"/>
          <p:cNvSpPr/>
          <p:nvPr/>
        </p:nvSpPr>
        <p:spPr>
          <a:xfrm>
            <a:off x="5465983" y="3325666"/>
            <a:ext cx="87784" cy="85007"/>
          </a:xfrm>
          <a:custGeom>
            <a:avLst/>
            <a:gdLst>
              <a:gd name="connsiteX0" fmla="*/ 0 w 1366982"/>
              <a:gd name="connsiteY0" fmla="*/ 471055 h 895927"/>
              <a:gd name="connsiteX1" fmla="*/ 267854 w 1366982"/>
              <a:gd name="connsiteY1" fmla="*/ 895927 h 895927"/>
              <a:gd name="connsiteX2" fmla="*/ 1366982 w 1366982"/>
              <a:gd name="connsiteY2" fmla="*/ 0 h 89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982" h="895927">
                <a:moveTo>
                  <a:pt x="0" y="471055"/>
                </a:moveTo>
                <a:lnTo>
                  <a:pt x="267854" y="895927"/>
                </a:lnTo>
                <a:lnTo>
                  <a:pt x="1366982" y="0"/>
                </a:ln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Freeform 38"/>
          <p:cNvSpPr/>
          <p:nvPr/>
        </p:nvSpPr>
        <p:spPr>
          <a:xfrm>
            <a:off x="3989229" y="4547025"/>
            <a:ext cx="87784" cy="85007"/>
          </a:xfrm>
          <a:custGeom>
            <a:avLst/>
            <a:gdLst>
              <a:gd name="connsiteX0" fmla="*/ 0 w 1366982"/>
              <a:gd name="connsiteY0" fmla="*/ 471055 h 895927"/>
              <a:gd name="connsiteX1" fmla="*/ 267854 w 1366982"/>
              <a:gd name="connsiteY1" fmla="*/ 895927 h 895927"/>
              <a:gd name="connsiteX2" fmla="*/ 1366982 w 1366982"/>
              <a:gd name="connsiteY2" fmla="*/ 0 h 89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982" h="895927">
                <a:moveTo>
                  <a:pt x="0" y="471055"/>
                </a:moveTo>
                <a:lnTo>
                  <a:pt x="267854" y="895927"/>
                </a:lnTo>
                <a:lnTo>
                  <a:pt x="1366982" y="0"/>
                </a:ln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 39"/>
          <p:cNvSpPr/>
          <p:nvPr/>
        </p:nvSpPr>
        <p:spPr>
          <a:xfrm>
            <a:off x="5465983" y="4547025"/>
            <a:ext cx="87784" cy="85007"/>
          </a:xfrm>
          <a:custGeom>
            <a:avLst/>
            <a:gdLst>
              <a:gd name="connsiteX0" fmla="*/ 0 w 1366982"/>
              <a:gd name="connsiteY0" fmla="*/ 471055 h 895927"/>
              <a:gd name="connsiteX1" fmla="*/ 267854 w 1366982"/>
              <a:gd name="connsiteY1" fmla="*/ 895927 h 895927"/>
              <a:gd name="connsiteX2" fmla="*/ 1366982 w 1366982"/>
              <a:gd name="connsiteY2" fmla="*/ 0 h 89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982" h="895927">
                <a:moveTo>
                  <a:pt x="0" y="471055"/>
                </a:moveTo>
                <a:lnTo>
                  <a:pt x="267854" y="895927"/>
                </a:lnTo>
                <a:lnTo>
                  <a:pt x="1366982" y="0"/>
                </a:ln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Freeform 40"/>
          <p:cNvSpPr/>
          <p:nvPr/>
        </p:nvSpPr>
        <p:spPr>
          <a:xfrm>
            <a:off x="6943803" y="4547025"/>
            <a:ext cx="87784" cy="85007"/>
          </a:xfrm>
          <a:custGeom>
            <a:avLst/>
            <a:gdLst>
              <a:gd name="connsiteX0" fmla="*/ 0 w 1366982"/>
              <a:gd name="connsiteY0" fmla="*/ 471055 h 895927"/>
              <a:gd name="connsiteX1" fmla="*/ 267854 w 1366982"/>
              <a:gd name="connsiteY1" fmla="*/ 895927 h 895927"/>
              <a:gd name="connsiteX2" fmla="*/ 1366982 w 1366982"/>
              <a:gd name="connsiteY2" fmla="*/ 0 h 89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982" h="895927">
                <a:moveTo>
                  <a:pt x="0" y="471055"/>
                </a:moveTo>
                <a:lnTo>
                  <a:pt x="267854" y="895927"/>
                </a:lnTo>
                <a:lnTo>
                  <a:pt x="1366982" y="0"/>
                </a:ln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41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42996" y="1905000"/>
            <a:ext cx="6934200" cy="3048000"/>
            <a:chOff x="958788" y="304800"/>
            <a:chExt cx="6934200" cy="3048000"/>
          </a:xfrm>
        </p:grpSpPr>
        <p:sp>
          <p:nvSpPr>
            <p:cNvPr id="2" name="Rounded Rectangle 1"/>
            <p:cNvSpPr/>
            <p:nvPr/>
          </p:nvSpPr>
          <p:spPr>
            <a:xfrm>
              <a:off x="958788" y="304800"/>
              <a:ext cx="6934200" cy="3048000"/>
            </a:xfrm>
            <a:prstGeom prst="roundRect">
              <a:avLst>
                <a:gd name="adj" fmla="val 2849"/>
              </a:avLst>
            </a:prstGeom>
            <a:solidFill>
              <a:srgbClr val="E6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66800" y="377568"/>
              <a:ext cx="533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Question 5: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</a:rPr>
                <a:t>Tutor comments about the team presentation</a:t>
              </a:r>
              <a:endParaRPr lang="en-SG" dirty="0">
                <a:solidFill>
                  <a:srgbClr val="0070C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2996" y="663714"/>
              <a:ext cx="65532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 fontAlgn="base"/>
              <a:r>
                <a:rPr lang="en-SG" b="0" dirty="0" smtClean="0"/>
                <a:t>Visibility of your responses:</a:t>
              </a:r>
              <a:br>
                <a:rPr lang="en-SG" b="0" dirty="0" smtClean="0"/>
              </a:br>
              <a:r>
                <a:rPr lang="en-SG" b="0" dirty="0" smtClean="0"/>
                <a:t>Other instructors </a:t>
              </a:r>
              <a:r>
                <a:rPr lang="en-SG" b="0" dirty="0"/>
                <a:t>in this course can see your response, the name of the recipient, </a:t>
              </a:r>
              <a:r>
                <a:rPr lang="en-SG" b="0" dirty="0" smtClean="0"/>
                <a:t/>
              </a:r>
              <a:br>
                <a:rPr lang="en-SG" b="0" dirty="0" smtClean="0"/>
              </a:br>
              <a:r>
                <a:rPr lang="en-SG" b="0" dirty="0" smtClean="0"/>
                <a:t>and </a:t>
              </a:r>
              <a:r>
                <a:rPr lang="en-SG" b="0" dirty="0"/>
                <a:t>your name.</a:t>
              </a:r>
            </a:p>
            <a:p>
              <a:pPr algn="l" fontAlgn="base"/>
              <a:r>
                <a:rPr lang="en-SG" b="0" dirty="0"/>
                <a:t>The receiving students can see your response, and your name.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1524000"/>
              <a:ext cx="533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The content was good but overran the time limit</a:t>
              </a:r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1436" y="1487390"/>
              <a:ext cx="12607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Team 1:</a:t>
              </a:r>
              <a:endParaRPr lang="en-S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59180" y="2133600"/>
              <a:ext cx="533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 did not look like you did any preparations at all!</a:t>
              </a:r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2216" y="2096990"/>
              <a:ext cx="12607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Team 2:</a:t>
              </a:r>
              <a:endParaRPr lang="en-S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79960" y="2743200"/>
              <a:ext cx="533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Good job! It was a pleasure to watch.</a:t>
              </a:r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2996" y="2706590"/>
              <a:ext cx="12607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Team 3: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6986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03745" y="1361512"/>
            <a:ext cx="6934200" cy="3886200"/>
            <a:chOff x="958788" y="304800"/>
            <a:chExt cx="6934200" cy="3886200"/>
          </a:xfrm>
        </p:grpSpPr>
        <p:sp>
          <p:nvSpPr>
            <p:cNvPr id="3" name="Rounded Rectangle 2"/>
            <p:cNvSpPr/>
            <p:nvPr/>
          </p:nvSpPr>
          <p:spPr>
            <a:xfrm>
              <a:off x="958788" y="304800"/>
              <a:ext cx="6934200" cy="3886200"/>
            </a:xfrm>
            <a:prstGeom prst="roundRect">
              <a:avLst>
                <a:gd name="adj" fmla="val 2849"/>
              </a:avLst>
            </a:prstGeom>
            <a:solidFill>
              <a:srgbClr val="E6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1981200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Feedback giver:</a:t>
              </a:r>
              <a:endParaRPr lang="en-SG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762000"/>
              <a:ext cx="6597588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Was this team member punctual?</a:t>
              </a:r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377568"/>
              <a:ext cx="228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Question </a:t>
              </a:r>
              <a:r>
                <a:rPr lang="en-US" dirty="0" smtClean="0">
                  <a:solidFill>
                    <a:schemeClr val="tx1"/>
                  </a:solidFill>
                </a:rPr>
                <a:t>6:  </a:t>
              </a:r>
              <a:r>
                <a:rPr lang="en-US" dirty="0" smtClean="0"/>
                <a:t>MCQ </a:t>
              </a:r>
              <a:r>
                <a:rPr lang="en-US" dirty="0"/>
                <a:t>question</a:t>
              </a:r>
              <a:endParaRPr lang="en-SG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297548" y="2006642"/>
              <a:ext cx="1613204" cy="190500"/>
              <a:chOff x="2362200" y="1357786"/>
              <a:chExt cx="1613204" cy="190500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315"/>
              <a:stretch/>
            </p:blipFill>
            <p:spPr bwMode="auto">
              <a:xfrm>
                <a:off x="3809572" y="1357786"/>
                <a:ext cx="165832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2362200" y="1366445"/>
                <a:ext cx="1447800" cy="1731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</a:rPr>
                  <a:t> Students in this course</a:t>
                </a:r>
                <a:endParaRPr lang="en-SG" sz="105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995646" y="1981200"/>
              <a:ext cx="16246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Feedback recipient:</a:t>
              </a:r>
              <a:endParaRPr lang="en-SG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549596" y="2006642"/>
              <a:ext cx="2146604" cy="190500"/>
              <a:chOff x="5549596" y="1364451"/>
              <a:chExt cx="2146604" cy="190500"/>
            </a:xfrm>
          </p:grpSpPr>
          <p:pic>
            <p:nvPicPr>
              <p:cNvPr id="15" name="Picture 1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315"/>
              <a:stretch/>
            </p:blipFill>
            <p:spPr bwMode="auto">
              <a:xfrm>
                <a:off x="7530368" y="1364451"/>
                <a:ext cx="165832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549596" y="1373110"/>
                <a:ext cx="1980772" cy="16651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</a:rPr>
                  <a:t> Giver’s team members</a:t>
                </a:r>
                <a:endParaRPr lang="en-SG" sz="105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787" y="2324258"/>
              <a:ext cx="6602413" cy="173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3" name="Group 42"/>
            <p:cNvGrpSpPr/>
            <p:nvPr/>
          </p:nvGrpSpPr>
          <p:grpSpPr>
            <a:xfrm>
              <a:off x="3742897" y="2659940"/>
              <a:ext cx="133350" cy="1347788"/>
              <a:chOff x="3951469" y="4419600"/>
              <a:chExt cx="133350" cy="1347788"/>
            </a:xfrm>
          </p:grpSpPr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4196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7244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0292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3340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6388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5221854" y="2659940"/>
              <a:ext cx="133350" cy="1347788"/>
              <a:chOff x="3951469" y="4419600"/>
              <a:chExt cx="133350" cy="1347788"/>
            </a:xfrm>
          </p:grpSpPr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4196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7244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0292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3340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6388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6700811" y="2659940"/>
              <a:ext cx="133350" cy="1347788"/>
              <a:chOff x="3951469" y="4419600"/>
              <a:chExt cx="133350" cy="1347788"/>
            </a:xfrm>
          </p:grpSpPr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4196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7244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0292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3340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6388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1" name="Freeform 60"/>
            <p:cNvSpPr/>
            <p:nvPr/>
          </p:nvSpPr>
          <p:spPr>
            <a:xfrm>
              <a:off x="3789490" y="2667446"/>
              <a:ext cx="87784" cy="85007"/>
            </a:xfrm>
            <a:custGeom>
              <a:avLst/>
              <a:gdLst>
                <a:gd name="connsiteX0" fmla="*/ 0 w 1366982"/>
                <a:gd name="connsiteY0" fmla="*/ 471055 h 895927"/>
                <a:gd name="connsiteX1" fmla="*/ 267854 w 1366982"/>
                <a:gd name="connsiteY1" fmla="*/ 895927 h 895927"/>
                <a:gd name="connsiteX2" fmla="*/ 1366982 w 1366982"/>
                <a:gd name="connsiteY2" fmla="*/ 0 h 89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982" h="895927">
                  <a:moveTo>
                    <a:pt x="0" y="471055"/>
                  </a:moveTo>
                  <a:lnTo>
                    <a:pt x="267854" y="895927"/>
                  </a:lnTo>
                  <a:lnTo>
                    <a:pt x="1366982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733308" y="3881299"/>
              <a:ext cx="87784" cy="85007"/>
            </a:xfrm>
            <a:custGeom>
              <a:avLst/>
              <a:gdLst>
                <a:gd name="connsiteX0" fmla="*/ 0 w 1366982"/>
                <a:gd name="connsiteY0" fmla="*/ 471055 h 895927"/>
                <a:gd name="connsiteX1" fmla="*/ 267854 w 1366982"/>
                <a:gd name="connsiteY1" fmla="*/ 895927 h 895927"/>
                <a:gd name="connsiteX2" fmla="*/ 1366982 w 1366982"/>
                <a:gd name="connsiteY2" fmla="*/ 0 h 89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982" h="895927">
                  <a:moveTo>
                    <a:pt x="0" y="471055"/>
                  </a:moveTo>
                  <a:lnTo>
                    <a:pt x="267854" y="895927"/>
                  </a:lnTo>
                  <a:lnTo>
                    <a:pt x="1366982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3782292" y="3881299"/>
              <a:ext cx="87784" cy="85007"/>
            </a:xfrm>
            <a:custGeom>
              <a:avLst/>
              <a:gdLst>
                <a:gd name="connsiteX0" fmla="*/ 0 w 1366982"/>
                <a:gd name="connsiteY0" fmla="*/ 471055 h 895927"/>
                <a:gd name="connsiteX1" fmla="*/ 267854 w 1366982"/>
                <a:gd name="connsiteY1" fmla="*/ 895927 h 895927"/>
                <a:gd name="connsiteX2" fmla="*/ 1366982 w 1366982"/>
                <a:gd name="connsiteY2" fmla="*/ 0 h 89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982" h="895927">
                  <a:moveTo>
                    <a:pt x="0" y="471055"/>
                  </a:moveTo>
                  <a:lnTo>
                    <a:pt x="267854" y="895927"/>
                  </a:lnTo>
                  <a:lnTo>
                    <a:pt x="1366982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32993" y="1191492"/>
              <a:ext cx="2233704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Yes</a:t>
              </a:r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35444" y="1463873"/>
              <a:ext cx="2233704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</a:t>
              </a:r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248642"/>
              <a:ext cx="123825" cy="114300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506591"/>
              <a:ext cx="123825" cy="114300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751844" y="1143000"/>
              <a:ext cx="14189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en-SG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52272" y="1420092"/>
              <a:ext cx="14189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en-SG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46123" y="1676400"/>
              <a:ext cx="144947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+ </a:t>
              </a:r>
              <a:r>
                <a:rPr lang="en-US" sz="1400" u="sng" dirty="0" smtClean="0">
                  <a:solidFill>
                    <a:schemeClr val="bg1">
                      <a:lumMod val="75000"/>
                    </a:schemeClr>
                  </a:solidFill>
                </a:rPr>
                <a:t>add option</a:t>
              </a:r>
              <a:endParaRPr lang="en-SG" sz="1400" u="sng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8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915</Words>
  <Application>Microsoft Office PowerPoint</Application>
  <PresentationFormat>On-screen Show (4:3)</PresentationFormat>
  <Paragraphs>208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40</cp:revision>
  <dcterms:created xsi:type="dcterms:W3CDTF">2006-08-16T00:00:00Z</dcterms:created>
  <dcterms:modified xsi:type="dcterms:W3CDTF">2014-02-15T13:26:47Z</dcterms:modified>
</cp:coreProperties>
</file>