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1"/>
  </p:notesMasterIdLst>
  <p:sldIdLst>
    <p:sldId id="317" r:id="rId4"/>
    <p:sldId id="301" r:id="rId5"/>
    <p:sldId id="302" r:id="rId6"/>
    <p:sldId id="282" r:id="rId7"/>
    <p:sldId id="338" r:id="rId8"/>
    <p:sldId id="284" r:id="rId9"/>
    <p:sldId id="259" r:id="rId10"/>
    <p:sldId id="339" r:id="rId11"/>
    <p:sldId id="340" r:id="rId12"/>
    <p:sldId id="341" r:id="rId13"/>
    <p:sldId id="261" r:id="rId14"/>
    <p:sldId id="262" r:id="rId15"/>
    <p:sldId id="263" r:id="rId16"/>
    <p:sldId id="342" r:id="rId17"/>
    <p:sldId id="310" r:id="rId18"/>
    <p:sldId id="343" r:id="rId19"/>
    <p:sldId id="344" r:id="rId20"/>
    <p:sldId id="345" r:id="rId21"/>
    <p:sldId id="347" r:id="rId22"/>
    <p:sldId id="348" r:id="rId23"/>
    <p:sldId id="349" r:id="rId24"/>
    <p:sldId id="299" r:id="rId25"/>
    <p:sldId id="268" r:id="rId26"/>
    <p:sldId id="293" r:id="rId27"/>
    <p:sldId id="269" r:id="rId28"/>
    <p:sldId id="270" r:id="rId29"/>
    <p:sldId id="319" r:id="rId30"/>
    <p:sldId id="350" r:id="rId31"/>
    <p:sldId id="295" r:id="rId32"/>
    <p:sldId id="272" r:id="rId33"/>
    <p:sldId id="274" r:id="rId34"/>
    <p:sldId id="351" r:id="rId35"/>
    <p:sldId id="352" r:id="rId36"/>
    <p:sldId id="353" r:id="rId37"/>
    <p:sldId id="277" r:id="rId38"/>
    <p:sldId id="304" r:id="rId39"/>
    <p:sldId id="278" r:id="rId40"/>
    <p:sldId id="298" r:id="rId41"/>
    <p:sldId id="322" r:id="rId42"/>
    <p:sldId id="320" r:id="rId43"/>
    <p:sldId id="323" r:id="rId44"/>
    <p:sldId id="354" r:id="rId45"/>
    <p:sldId id="357" r:id="rId46"/>
    <p:sldId id="355" r:id="rId47"/>
    <p:sldId id="356" r:id="rId48"/>
    <p:sldId id="305" r:id="rId49"/>
    <p:sldId id="346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8BFB21-8DED-47A9-A05A-2E324F303823}">
          <p14:sldIdLst>
            <p14:sldId id="317"/>
            <p14:sldId id="301"/>
            <p14:sldId id="302"/>
            <p14:sldId id="282"/>
          </p14:sldIdLst>
        </p14:section>
        <p14:section name="Adding a new course" id="{4C9AE3A5-CBB9-478A-BFBF-CDB1B7B25A20}">
          <p14:sldIdLst>
            <p14:sldId id="338"/>
            <p14:sldId id="284"/>
            <p14:sldId id="259"/>
            <p14:sldId id="339"/>
            <p14:sldId id="340"/>
          </p14:sldIdLst>
        </p14:section>
        <p14:section name="Enrolling students" id="{6A822457-DBA8-41CA-88C4-DCE610EDB671}">
          <p14:sldIdLst>
            <p14:sldId id="341"/>
            <p14:sldId id="261"/>
            <p14:sldId id="262"/>
            <p14:sldId id="263"/>
            <p14:sldId id="342"/>
          </p14:sldIdLst>
        </p14:section>
        <p14:section name="Creating a session" id="{5BDB01B1-F76C-47CB-86CC-E337F682A8CB}">
          <p14:sldIdLst>
            <p14:sldId id="310"/>
            <p14:sldId id="343"/>
            <p14:sldId id="344"/>
            <p14:sldId id="345"/>
            <p14:sldId id="347"/>
            <p14:sldId id="348"/>
            <p14:sldId id="349"/>
          </p14:sldIdLst>
        </p14:section>
        <p14:section name="Submitting responses" id="{ECA5F1EF-ED20-45C9-9A90-ADFE6C76C178}">
          <p14:sldIdLst>
            <p14:sldId id="299"/>
            <p14:sldId id="268"/>
            <p14:sldId id="293"/>
            <p14:sldId id="269"/>
            <p14:sldId id="270"/>
            <p14:sldId id="319"/>
            <p14:sldId id="350"/>
          </p14:sldIdLst>
        </p14:section>
        <p14:section name="Instructor viewing results" id="{5F48E203-4AD6-4905-817B-AC0A9F587564}">
          <p14:sldIdLst>
            <p14:sldId id="295"/>
            <p14:sldId id="272"/>
            <p14:sldId id="274"/>
            <p14:sldId id="351"/>
            <p14:sldId id="352"/>
            <p14:sldId id="353"/>
            <p14:sldId id="277"/>
          </p14:sldIdLst>
        </p14:section>
        <p14:section name="Student viewing results" id="{140DFF8F-1B20-4E4C-B362-FB24295ABB98}">
          <p14:sldIdLst>
            <p14:sldId id="304"/>
            <p14:sldId id="278"/>
            <p14:sldId id="298"/>
          </p14:sldIdLst>
        </p14:section>
        <p14:section name="Comments" id="{992747EF-AED1-49E5-86C4-DA23B533BAC0}">
          <p14:sldIdLst>
            <p14:sldId id="322"/>
            <p14:sldId id="320"/>
            <p14:sldId id="323"/>
            <p14:sldId id="354"/>
          </p14:sldIdLst>
        </p14:section>
        <p14:section name="Student records" id="{8362F099-5036-4410-B937-9B03F3BB98F9}">
          <p14:sldIdLst>
            <p14:sldId id="357"/>
            <p14:sldId id="355"/>
            <p14:sldId id="356"/>
            <p14:sldId id="30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D2D3-8C05-4532-8380-636DED537EC7}" type="datetimeFigureOut">
              <a:rPr lang="en-SG" smtClean="0"/>
              <a:t>28/7/2014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55EE3-E521-47F9-B365-4C9261A928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25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55EE3-E521-47F9-B365-4C9261A9285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1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2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27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6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59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20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52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59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86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910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934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32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93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13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80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13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24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7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47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64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4146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0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34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Courses    Sessions    Students    Comments    Search    Help           Logout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demo.instructor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4172"/>
          <a:stretch/>
        </p:blipFill>
        <p:spPr bwMode="auto">
          <a:xfrm>
            <a:off x="16171" y="16539"/>
            <a:ext cx="1371601" cy="42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9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341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Home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   Profile</a:t>
            </a:r>
            <a:r>
              <a:rPr lang="en-US" sz="1400" b="1" baseline="0" dirty="0" smtClean="0">
                <a:solidFill>
                  <a:schemeClr val="bg1">
                    <a:lumMod val="65000"/>
                  </a:schemeClr>
                </a:solidFill>
              </a:rPr>
              <a:t>     Comments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    Help                                  Logout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(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demo.instructor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SG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4172"/>
          <a:stretch/>
        </p:blipFill>
        <p:spPr bwMode="auto">
          <a:xfrm>
            <a:off x="16171" y="16539"/>
            <a:ext cx="1371601" cy="42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25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tmp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tmp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7.png"/><Relationship Id="rId7" Type="http://schemas.openxmlformats.org/officeDocument/2006/relationships/hyperlink" Target="http://teammatesv4.appspot.com/page/studentEvalSubmissionEditPage?courseid=AutEvalRem.course&amp;evaluationname=Opening+Eva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4.wdp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1.png"/><Relationship Id="rId4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tmp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tmp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gif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7.png"/><Relationship Id="rId7" Type="http://schemas.openxmlformats.org/officeDocument/2006/relationships/hyperlink" Target="http://teammatesv4.appspot.com/page/studentEvalSubmissionEditPage?courseid=AutEvalRem.course&amp;evaluationname=Opening+Eva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4.wdp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gif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333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0" name="Picture 2" descr="Teamma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1" b="10638"/>
          <a:stretch/>
        </p:blipFill>
        <p:spPr bwMode="auto">
          <a:xfrm>
            <a:off x="533400" y="3054485"/>
            <a:ext cx="3162300" cy="7306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3053770"/>
            <a:ext cx="4648200" cy="693371"/>
          </a:xfrm>
          <a:prstGeom prst="wedgeRoundRectCallout">
            <a:avLst>
              <a:gd name="adj1" fmla="val -20833"/>
              <a:gd name="adj2" fmla="val 91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b="1" dirty="0" smtClean="0"/>
              <a:t>Video Tour</a:t>
            </a:r>
            <a:endParaRPr lang="en-SG" sz="3600" b="1" dirty="0"/>
          </a:p>
        </p:txBody>
      </p:sp>
    </p:spTree>
    <p:extLst>
      <p:ext uri="{BB962C8B-B14F-4D97-AF65-F5344CB8AC3E}">
        <p14:creationId xmlns:p14="http://schemas.microsoft.com/office/powerpoint/2010/main" val="369119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955 -0.00764 L -0.1408 -0.4729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23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7.40741E-7 L -0.17083 0.335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2808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47118" y="113144"/>
            <a:ext cx="767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Courses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6" name="Donut 5"/>
          <p:cNvSpPr/>
          <p:nvPr/>
        </p:nvSpPr>
        <p:spPr>
          <a:xfrm>
            <a:off x="6155374" y="20574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7" name="Flowchart: Extract 4"/>
          <p:cNvSpPr>
            <a:spLocks noChangeAspect="1"/>
          </p:cNvSpPr>
          <p:nvPr/>
        </p:nvSpPr>
        <p:spPr>
          <a:xfrm rot="20042488">
            <a:off x="7192754" y="2880994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18" y="26868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5029200" y="3200925"/>
            <a:ext cx="2435408" cy="761475"/>
          </a:xfrm>
          <a:prstGeom prst="wedgeRoundRectCallout">
            <a:avLst>
              <a:gd name="adj1" fmla="val 21020"/>
              <a:gd name="adj2" fmla="val -102453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Enroll students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the new course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51496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81075"/>
            <a:ext cx="904716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47118" y="113144"/>
            <a:ext cx="767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Courses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0" y="1505400"/>
            <a:ext cx="8786267" cy="201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3276600" y="1653570"/>
            <a:ext cx="1981200" cy="761475"/>
          </a:xfrm>
          <a:prstGeom prst="wedgeRoundRectCallout">
            <a:avLst>
              <a:gd name="adj1" fmla="val -74127"/>
              <a:gd name="adj2" fmla="val -2329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Instructions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are here 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84169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60"/>
          <a:stretch/>
        </p:blipFill>
        <p:spPr bwMode="auto">
          <a:xfrm>
            <a:off x="-11723" y="0"/>
            <a:ext cx="9132277" cy="689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4"/>
          <a:stretch/>
        </p:blipFill>
        <p:spPr bwMode="auto">
          <a:xfrm>
            <a:off x="615445" y="981364"/>
            <a:ext cx="7489982" cy="424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895600" y="2574898"/>
            <a:ext cx="1981200" cy="761475"/>
          </a:xfrm>
          <a:prstGeom prst="wedgeRoundRectCallout">
            <a:avLst>
              <a:gd name="adj1" fmla="val -21912"/>
              <a:gd name="adj2" fmla="val -9486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 student data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11168"/>
      </p:ext>
    </p:extLst>
  </p:cSld>
  <p:clrMapOvr>
    <a:masterClrMapping/>
  </p:clrMapOvr>
  <p:transition spd="slow" advTm="2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981075"/>
            <a:ext cx="904716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47118" y="113144"/>
            <a:ext cx="767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Courses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0" y="1505400"/>
            <a:ext cx="8786267" cy="201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2742061" y="63394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nut 11"/>
          <p:cNvSpPr/>
          <p:nvPr/>
        </p:nvSpPr>
        <p:spPr>
          <a:xfrm>
            <a:off x="1676400" y="55626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144" y="61920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0" y="4267200"/>
            <a:ext cx="5448692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Team	Name	email	Comments</a:t>
            </a:r>
          </a:p>
          <a:p>
            <a:r>
              <a:rPr lang="en-SG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</a:t>
            </a:r>
            <a:r>
              <a:rPr lang="en-SG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	Tom Jacobs	tom@email.com	</a:t>
            </a:r>
          </a:p>
          <a:p>
            <a:r>
              <a:rPr lang="en-SG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1	Jean Wong	</a:t>
            </a:r>
            <a:r>
              <a:rPr lang="en-SG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jean@email.com	Exchange </a:t>
            </a:r>
            <a:r>
              <a:rPr lang="en-SG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r>
              <a:rPr lang="en-SG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1	Ravi Kumar	ravi@email.com	</a:t>
            </a:r>
          </a:p>
          <a:p>
            <a:r>
              <a:rPr lang="en-SG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2	Chun Ling	</a:t>
            </a:r>
            <a:r>
              <a:rPr lang="en-SG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ling@coolmail.com</a:t>
            </a:r>
            <a:r>
              <a:rPr lang="en-SG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SG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2	Desmond Wu	desmond@email.com	</a:t>
            </a:r>
          </a:p>
          <a:p>
            <a:r>
              <a:rPr lang="en-SG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Team 2	Harsha Silva	harsha@school.com	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300691" y="3314620"/>
            <a:ext cx="1600200" cy="420956"/>
          </a:xfrm>
          <a:prstGeom prst="wedgeRoundRectCallout">
            <a:avLst>
              <a:gd name="adj1" fmla="val 18644"/>
              <a:gd name="adj2" fmla="val 19581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Paste here 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60796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47118" y="113144"/>
            <a:ext cx="767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Courses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14125" cy="434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Donut 17"/>
          <p:cNvSpPr/>
          <p:nvPr/>
        </p:nvSpPr>
        <p:spPr>
          <a:xfrm>
            <a:off x="3209827" y="-2286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2819400" y="923708"/>
            <a:ext cx="1981200" cy="761475"/>
          </a:xfrm>
          <a:prstGeom prst="wedgeRoundRectCallout">
            <a:avLst>
              <a:gd name="adj1" fmla="val -9609"/>
              <a:gd name="adj2" fmla="val -114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Next, create a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session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Flowchart: Extract 4"/>
          <p:cNvSpPr>
            <a:spLocks noChangeAspect="1"/>
          </p:cNvSpPr>
          <p:nvPr/>
        </p:nvSpPr>
        <p:spPr>
          <a:xfrm rot="20042488">
            <a:off x="4275488" y="5482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71" y="4008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ular Callout 21"/>
          <p:cNvSpPr/>
          <p:nvPr/>
        </p:nvSpPr>
        <p:spPr>
          <a:xfrm>
            <a:off x="838200" y="5485854"/>
            <a:ext cx="1981200" cy="761475"/>
          </a:xfrm>
          <a:prstGeom prst="wedgeRoundRectCallout">
            <a:avLst>
              <a:gd name="adj1" fmla="val -9609"/>
              <a:gd name="adj2" fmla="val -11483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enrolled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8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20" grpId="0" animBg="1"/>
      <p:bldP spid="20" grpId="1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87"/>
            <a:ext cx="8686800" cy="42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3505200" y="765393"/>
            <a:ext cx="2331973" cy="761475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Choose from given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templates</a:t>
            </a:r>
            <a:endParaRPr lang="en-US" sz="20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096000" y="778022"/>
            <a:ext cx="2331973" cy="761475"/>
          </a:xfrm>
          <a:prstGeom prst="wedgeRoundRectCallout">
            <a:avLst>
              <a:gd name="adj1" fmla="val -13000"/>
              <a:gd name="adj2" fmla="val 12381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copy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 existing session</a:t>
            </a:r>
            <a:endParaRPr lang="en-US" sz="20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Flowchart: Extract 4"/>
          <p:cNvSpPr>
            <a:spLocks noChangeAspect="1"/>
          </p:cNvSpPr>
          <p:nvPr/>
        </p:nvSpPr>
        <p:spPr>
          <a:xfrm rot="20042488">
            <a:off x="4920768" y="443695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Donut 15"/>
          <p:cNvSpPr/>
          <p:nvPr/>
        </p:nvSpPr>
        <p:spPr>
          <a:xfrm>
            <a:off x="4114800" y="4801154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7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44" y="5430628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5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76521E-7 L -0.02812 0.12885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6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534400" cy="5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400800" y="1853008"/>
            <a:ext cx="2103373" cy="761475"/>
          </a:xfrm>
          <a:prstGeom prst="wedgeRoundRectCallout">
            <a:avLst>
              <a:gd name="adj1" fmla="val 27004"/>
              <a:gd name="adj2" fmla="val -1127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can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questions </a:t>
            </a:r>
            <a:endParaRPr lang="en-US" sz="20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lowchart: Extract 4"/>
          <p:cNvSpPr>
            <a:spLocks noChangeAspect="1"/>
          </p:cNvSpPr>
          <p:nvPr/>
        </p:nvSpPr>
        <p:spPr>
          <a:xfrm rot="20042488">
            <a:off x="8268290" y="397805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nut 19"/>
          <p:cNvSpPr/>
          <p:nvPr/>
        </p:nvSpPr>
        <p:spPr>
          <a:xfrm>
            <a:off x="7462322" y="7620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7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76521E-7 L -0.02812 0.12885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6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400800" y="1551601"/>
            <a:ext cx="2103373" cy="761475"/>
          </a:xfrm>
          <a:prstGeom prst="wedgeRoundRectCallout">
            <a:avLst>
              <a:gd name="adj1" fmla="val 27004"/>
              <a:gd name="adj2" fmla="val -1127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can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questions </a:t>
            </a:r>
            <a:endParaRPr lang="en-US" sz="20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041963"/>
            <a:ext cx="8534400" cy="413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235464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609600" y="2057400"/>
            <a:ext cx="7848600" cy="449640"/>
          </a:xfrm>
          <a:prstGeom prst="roundRect">
            <a:avLst/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76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72815215344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400800" y="1551601"/>
            <a:ext cx="2103373" cy="761475"/>
          </a:xfrm>
          <a:prstGeom prst="wedgeRoundRectCallout">
            <a:avLst>
              <a:gd name="adj1" fmla="val 27004"/>
              <a:gd name="adj2" fmla="val -1127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can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questions </a:t>
            </a:r>
            <a:endParaRPr lang="en-US" sz="20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041963"/>
            <a:ext cx="8534400" cy="413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235464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SpotlightShapea56c8d0e-435e-4456-a8ca-5a18e8562ee8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2059970"/>
            <a:ext cx="7851776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SpotlightShape1_rendered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4" name="PPIndicator20140728152153580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378691" y="2373745"/>
            <a:ext cx="3020291" cy="452582"/>
          </a:xfrm>
          <a:custGeom>
            <a:avLst/>
            <a:gdLst>
              <a:gd name="connsiteX0" fmla="*/ 1625600 w 3020291"/>
              <a:gd name="connsiteY0" fmla="*/ 0 h 452582"/>
              <a:gd name="connsiteX1" fmla="*/ 2706254 w 3020291"/>
              <a:gd name="connsiteY1" fmla="*/ 0 h 452582"/>
              <a:gd name="connsiteX2" fmla="*/ 3020291 w 3020291"/>
              <a:gd name="connsiteY2" fmla="*/ 452582 h 452582"/>
              <a:gd name="connsiteX3" fmla="*/ 0 w 3020291"/>
              <a:gd name="connsiteY3" fmla="*/ 452582 h 452582"/>
              <a:gd name="connsiteX4" fmla="*/ 1625600 w 3020291"/>
              <a:gd name="connsiteY4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0291" h="452582">
                <a:moveTo>
                  <a:pt x="1625600" y="0"/>
                </a:moveTo>
                <a:lnTo>
                  <a:pt x="2706254" y="0"/>
                </a:lnTo>
                <a:lnTo>
                  <a:pt x="3020291" y="452582"/>
                </a:lnTo>
                <a:lnTo>
                  <a:pt x="0" y="452582"/>
                </a:lnTo>
                <a:lnTo>
                  <a:pt x="162560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reeform 8"/>
          <p:cNvSpPr/>
          <p:nvPr/>
        </p:nvSpPr>
        <p:spPr>
          <a:xfrm>
            <a:off x="4082473" y="2364509"/>
            <a:ext cx="4886036" cy="452582"/>
          </a:xfrm>
          <a:custGeom>
            <a:avLst/>
            <a:gdLst>
              <a:gd name="connsiteX0" fmla="*/ 3537527 w 4886036"/>
              <a:gd name="connsiteY0" fmla="*/ 0 h 452582"/>
              <a:gd name="connsiteX1" fmla="*/ 1967345 w 4886036"/>
              <a:gd name="connsiteY1" fmla="*/ 0 h 452582"/>
              <a:gd name="connsiteX2" fmla="*/ 0 w 4886036"/>
              <a:gd name="connsiteY2" fmla="*/ 452582 h 452582"/>
              <a:gd name="connsiteX3" fmla="*/ 4886036 w 4886036"/>
              <a:gd name="connsiteY3" fmla="*/ 452582 h 452582"/>
              <a:gd name="connsiteX4" fmla="*/ 3537527 w 4886036"/>
              <a:gd name="connsiteY4" fmla="*/ 0 h 45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036" h="452582">
                <a:moveTo>
                  <a:pt x="3537527" y="0"/>
                </a:moveTo>
                <a:lnTo>
                  <a:pt x="1967345" y="0"/>
                </a:lnTo>
                <a:lnTo>
                  <a:pt x="0" y="452582"/>
                </a:lnTo>
                <a:lnTo>
                  <a:pt x="4886036" y="452582"/>
                </a:lnTo>
                <a:lnTo>
                  <a:pt x="3537527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3024331" cy="130781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598" y="2819400"/>
            <a:ext cx="4875640" cy="230288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1482436" y="5715000"/>
            <a:ext cx="2670142" cy="761475"/>
          </a:xfrm>
          <a:prstGeom prst="wedgeRoundRectCallout">
            <a:avLst>
              <a:gd name="adj1" fmla="val 29908"/>
              <a:gd name="adj2" fmla="val -11458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Many feedback paths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available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05331" y="2971800"/>
            <a:ext cx="614967" cy="18982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50245" y="3150398"/>
            <a:ext cx="570053" cy="6233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450245" y="3150398"/>
            <a:ext cx="570053" cy="62333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50245" y="3952236"/>
            <a:ext cx="570053" cy="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50245" y="3529869"/>
            <a:ext cx="570053" cy="139147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50245" y="3360121"/>
            <a:ext cx="570053" cy="18909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50245" y="3719481"/>
            <a:ext cx="570053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05331" y="3360122"/>
            <a:ext cx="614967" cy="67847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05331" y="3029169"/>
            <a:ext cx="614967" cy="100943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50245" y="3589785"/>
            <a:ext cx="570053" cy="6833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34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1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3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400800" y="1551601"/>
            <a:ext cx="2103373" cy="761475"/>
          </a:xfrm>
          <a:prstGeom prst="wedgeRoundRectCallout">
            <a:avLst>
              <a:gd name="adj1" fmla="val 27004"/>
              <a:gd name="adj2" fmla="val -1127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can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questions </a:t>
            </a:r>
            <a:endParaRPr lang="en-US" sz="20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041963"/>
            <a:ext cx="8534400" cy="413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235464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ounded Rectangle 3"/>
          <p:cNvSpPr/>
          <p:nvPr/>
        </p:nvSpPr>
        <p:spPr>
          <a:xfrm>
            <a:off x="304800" y="2743200"/>
            <a:ext cx="8199373" cy="1828800"/>
          </a:xfrm>
          <a:prstGeom prst="roundRect">
            <a:avLst>
              <a:gd name="adj" fmla="val 5944"/>
            </a:avLst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87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verview of TEAMMATES - anonymous peer feedback and confidential peer evalu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2" y="1600200"/>
            <a:ext cx="8730744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48"/>
          <a:stretch/>
        </p:blipFill>
        <p:spPr bwMode="auto">
          <a:xfrm>
            <a:off x="0" y="-76200"/>
            <a:ext cx="9143999" cy="7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309951"/>
            <a:ext cx="9144000" cy="223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Flowchart: Extract 4"/>
          <p:cNvSpPr>
            <a:spLocks noChangeAspect="1"/>
          </p:cNvSpPr>
          <p:nvPr/>
        </p:nvSpPr>
        <p:spPr>
          <a:xfrm rot="20042488">
            <a:off x="5214635" y="123655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nut 4"/>
          <p:cNvSpPr/>
          <p:nvPr/>
        </p:nvSpPr>
        <p:spPr>
          <a:xfrm>
            <a:off x="7391400" y="-370115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6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9951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Isosceles Triangle 9"/>
          <p:cNvSpPr/>
          <p:nvPr/>
        </p:nvSpPr>
        <p:spPr>
          <a:xfrm>
            <a:off x="1804852" y="451939"/>
            <a:ext cx="152400" cy="1044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 descr="Down:  Video Tour"/>
          <p:cNvSpPr txBox="1"/>
          <p:nvPr/>
        </p:nvSpPr>
        <p:spPr>
          <a:xfrm>
            <a:off x="2247931" y="5352435"/>
            <a:ext cx="4648200" cy="693371"/>
          </a:xfrm>
          <a:prstGeom prst="wedgeRoundRectCallout">
            <a:avLst>
              <a:gd name="adj1" fmla="val -20833"/>
              <a:gd name="adj2" fmla="val 91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b="1" dirty="0" smtClean="0"/>
              <a:t>Video Tour</a:t>
            </a:r>
            <a:endParaRPr lang="en-SG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FF6600"/>
                </a:solidFill>
              </a:rPr>
              <a:t>Student peer evaluations/feedback, </a:t>
            </a:r>
            <a:r>
              <a:rPr lang="en-SG" b="1" dirty="0" smtClean="0">
                <a:solidFill>
                  <a:srgbClr val="FF6600"/>
                </a:solidFill>
              </a:rPr>
              <a:t>shareable </a:t>
            </a:r>
            <a:r>
              <a:rPr lang="en-SG" b="1" dirty="0">
                <a:solidFill>
                  <a:srgbClr val="FF6600"/>
                </a:solidFill>
              </a:rPr>
              <a:t>instructor comments, and more...</a:t>
            </a:r>
            <a:endParaRPr lang="en-SG" b="1" dirty="0">
              <a:solidFill>
                <a:srgbClr val="FF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47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0308E-6 L 0.28976 -0.15984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80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72815350297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400800" y="1551601"/>
            <a:ext cx="2103373" cy="761475"/>
          </a:xfrm>
          <a:prstGeom prst="wedgeRoundRectCallout">
            <a:avLst>
              <a:gd name="adj1" fmla="val 27004"/>
              <a:gd name="adj2" fmla="val -1127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can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questions </a:t>
            </a:r>
            <a:endParaRPr lang="en-US" sz="2000" dirty="0" smtClean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041963"/>
            <a:ext cx="8534400" cy="413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235464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SpotlightShapeb0e7394f-b3cd-4780-bf8a-c5a2455a20c9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67" y="2743200"/>
            <a:ext cx="819943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SpotlightShape1_rendered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3" name="PPIndicator201407281535030041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1964707" y="4800862"/>
            <a:ext cx="3159166" cy="761475"/>
          </a:xfrm>
          <a:prstGeom prst="wedgeRoundRectCallout">
            <a:avLst>
              <a:gd name="adj1" fmla="val 21285"/>
              <a:gd name="adj2" fmla="val -9684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Visibility levels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be set for each question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19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8" name="SpotlightShapeb0e7394f-b3cd-4780-bf8a-c5a2455a20c9" hidden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67" y="2743200"/>
            <a:ext cx="8199438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11"/>
          <a:stretch/>
        </p:blipFill>
        <p:spPr bwMode="auto">
          <a:xfrm>
            <a:off x="228600" y="2060787"/>
            <a:ext cx="8367298" cy="18254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5868717" y="888445"/>
            <a:ext cx="2435408" cy="761475"/>
          </a:xfrm>
          <a:prstGeom prst="wedgeRoundRectCallout">
            <a:avLst>
              <a:gd name="adj1" fmla="val -17436"/>
              <a:gd name="adj2" fmla="val 14761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the session opening time 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652" y="2526713"/>
            <a:ext cx="954243" cy="37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444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Student View  </a:t>
            </a:r>
            <a:r>
              <a:rPr lang="en-US" sz="4000" b="1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endParaRPr lang="en-SG" sz="4000" b="1" dirty="0">
              <a:solidFill>
                <a:schemeClr val="accent6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240120" y="1816549"/>
            <a:ext cx="582634" cy="1014367"/>
            <a:chOff x="699777" y="319219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Delay 4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reeform 5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Flowchart: Connector 6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96510888"/>
      </p:ext>
    </p:extLst>
  </p:cSld>
  <p:clrMapOvr>
    <a:masterClrMapping/>
  </p:clrMapOvr>
  <p:transition spd="slow" advTm="1000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687"/>
          <a:stretch/>
        </p:blipFill>
        <p:spPr bwMode="auto">
          <a:xfrm>
            <a:off x="566079" y="762001"/>
            <a:ext cx="8044521" cy="239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2"/>
          <a:stretch/>
        </p:blipFill>
        <p:spPr bwMode="auto">
          <a:xfrm>
            <a:off x="718479" y="4987557"/>
            <a:ext cx="8044521" cy="87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1182" y="1931926"/>
            <a:ext cx="60198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Hello </a:t>
            </a:r>
            <a:r>
              <a:rPr lang="en-SG" sz="1600" dirty="0" smtClean="0"/>
              <a:t>Tom Jacobs,</a:t>
            </a:r>
          </a:p>
          <a:p>
            <a:r>
              <a:rPr lang="en-SG" sz="1600" dirty="0" smtClean="0"/>
              <a:t>The </a:t>
            </a:r>
            <a:r>
              <a:rPr lang="en-SG" sz="1600" dirty="0"/>
              <a:t>following peer evaluation is now open. </a:t>
            </a:r>
            <a:br>
              <a:rPr lang="en-SG" sz="1600" dirty="0"/>
            </a:br>
            <a:r>
              <a:rPr lang="en-SG" sz="1600" dirty="0"/>
              <a:t>   Course: [ECON101-2013Fall]Introduction to Economics</a:t>
            </a:r>
            <a:br>
              <a:rPr lang="en-SG" sz="1600" dirty="0"/>
            </a:br>
            <a:r>
              <a:rPr lang="en-SG" sz="1600" dirty="0"/>
              <a:t>   Evaluation Name: </a:t>
            </a:r>
            <a:r>
              <a:rPr lang="en-SG" sz="1600" dirty="0" smtClean="0"/>
              <a:t>Group project peer evaluation</a:t>
            </a:r>
            <a:r>
              <a:rPr lang="en-SG" sz="1600" dirty="0"/>
              <a:t> </a:t>
            </a:r>
            <a:br>
              <a:rPr lang="en-SG" sz="1600" dirty="0"/>
            </a:br>
            <a:r>
              <a:rPr lang="en-SG" sz="1600" dirty="0"/>
              <a:t>   Deadline: 30 Apr 2014, 23:59 </a:t>
            </a:r>
            <a:br>
              <a:rPr lang="en-SG" sz="1600" dirty="0"/>
            </a:br>
            <a:endParaRPr lang="en-SG" sz="1600" dirty="0" smtClean="0"/>
          </a:p>
          <a:p>
            <a:r>
              <a:rPr lang="en-SG" sz="1600" b="1" dirty="0" smtClean="0"/>
              <a:t>To join the course and submit evaluations, click </a:t>
            </a:r>
            <a:r>
              <a:rPr lang="en-SG" sz="1600" dirty="0">
                <a:hlinkClick r:id="rId7"/>
              </a:rPr>
              <a:t>here</a:t>
            </a:r>
            <a:endParaRPr lang="en-SG" sz="1600" dirty="0"/>
          </a:p>
          <a:p>
            <a:endParaRPr lang="en-SG" sz="1600" dirty="0" smtClean="0"/>
          </a:p>
          <a:p>
            <a:r>
              <a:rPr lang="en-SG" sz="1600" dirty="0" smtClean="0"/>
              <a:t>Regards</a:t>
            </a:r>
            <a:r>
              <a:rPr lang="en-SG" sz="1600" dirty="0"/>
              <a:t>, </a:t>
            </a:r>
            <a:br>
              <a:rPr lang="en-SG" sz="1600" dirty="0"/>
            </a:br>
            <a:r>
              <a:rPr lang="en-SG" sz="1600" dirty="0"/>
              <a:t>TEAMMATES Team.</a:t>
            </a:r>
          </a:p>
          <a:p>
            <a:endParaRPr lang="en-SG" sz="1600" dirty="0"/>
          </a:p>
        </p:txBody>
      </p:sp>
      <p:sp>
        <p:nvSpPr>
          <p:cNvPr id="5" name="Rectangle 4"/>
          <p:cNvSpPr/>
          <p:nvPr/>
        </p:nvSpPr>
        <p:spPr>
          <a:xfrm>
            <a:off x="1951182" y="1261646"/>
            <a:ext cx="5745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b="1" dirty="0" smtClean="0"/>
              <a:t>TEAMMATES: [ECON101-2013Fall] Introduction </a:t>
            </a:r>
            <a:r>
              <a:rPr lang="en-SG" sz="1600" b="1" dirty="0"/>
              <a:t>to Economics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364183" y="4267200"/>
            <a:ext cx="2570018" cy="761475"/>
          </a:xfrm>
          <a:prstGeom prst="wedgeRoundRectCallout">
            <a:avLst>
              <a:gd name="adj1" fmla="val -26288"/>
              <a:gd name="adj2" fmla="val -9470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students receive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 alerts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Flowchart: Extract 4"/>
          <p:cNvSpPr>
            <a:spLocks noChangeAspect="1"/>
          </p:cNvSpPr>
          <p:nvPr/>
        </p:nvSpPr>
        <p:spPr>
          <a:xfrm rot="20042488">
            <a:off x="6657620" y="38248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nut 12"/>
          <p:cNvSpPr/>
          <p:nvPr/>
        </p:nvSpPr>
        <p:spPr>
          <a:xfrm>
            <a:off x="5591959" y="30480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4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03" y="36774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94791"/>
      </p:ext>
    </p:extLst>
  </p:cSld>
  <p:clrMapOvr>
    <a:masterClrMapping/>
  </p:clrMapOvr>
  <p:transition spd="slow" advTm="3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4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12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905000"/>
            <a:ext cx="81327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lowchart: Extract 4"/>
          <p:cNvSpPr>
            <a:spLocks noChangeAspect="1"/>
          </p:cNvSpPr>
          <p:nvPr/>
        </p:nvSpPr>
        <p:spPr>
          <a:xfrm rot="20042488">
            <a:off x="7771261" y="31390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nut 9"/>
          <p:cNvSpPr/>
          <p:nvPr/>
        </p:nvSpPr>
        <p:spPr>
          <a:xfrm>
            <a:off x="6705600" y="23622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344" y="29916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1" y="1447800"/>
            <a:ext cx="17430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090858" y="113144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Home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00852"/>
      </p:ext>
    </p:extLst>
  </p:cSld>
  <p:clrMapOvr>
    <a:masterClrMapping/>
  </p:clrMapOvr>
  <p:transition spd="slow" advTm="3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0"/>
                            </p:stCondLst>
                            <p:childTnLst>
                              <p:par>
                                <p:cTn id="11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533400"/>
            <a:ext cx="667543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lowchart: Extract 4"/>
          <p:cNvSpPr>
            <a:spLocks noChangeAspect="1"/>
          </p:cNvSpPr>
          <p:nvPr/>
        </p:nvSpPr>
        <p:spPr>
          <a:xfrm rot="20042488">
            <a:off x="5226641" y="50440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nut 7"/>
          <p:cNvSpPr/>
          <p:nvPr/>
        </p:nvSpPr>
        <p:spPr>
          <a:xfrm>
            <a:off x="4160980" y="42672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9" name="Rounded Rectangular Callout 7"/>
          <p:cNvSpPr/>
          <p:nvPr/>
        </p:nvSpPr>
        <p:spPr>
          <a:xfrm>
            <a:off x="5486400" y="2230582"/>
            <a:ext cx="3255818" cy="1303809"/>
          </a:xfrm>
          <a:custGeom>
            <a:avLst/>
            <a:gdLst>
              <a:gd name="connsiteX0" fmla="*/ 0 w 3255818"/>
              <a:gd name="connsiteY0" fmla="*/ 126915 h 761475"/>
              <a:gd name="connsiteX1" fmla="*/ 126915 w 3255818"/>
              <a:gd name="connsiteY1" fmla="*/ 0 h 761475"/>
              <a:gd name="connsiteX2" fmla="*/ 542636 w 3255818"/>
              <a:gd name="connsiteY2" fmla="*/ 0 h 761475"/>
              <a:gd name="connsiteX3" fmla="*/ 542636 w 3255818"/>
              <a:gd name="connsiteY3" fmla="*/ 0 h 761475"/>
              <a:gd name="connsiteX4" fmla="*/ 1356591 w 3255818"/>
              <a:gd name="connsiteY4" fmla="*/ 0 h 761475"/>
              <a:gd name="connsiteX5" fmla="*/ 3128903 w 3255818"/>
              <a:gd name="connsiteY5" fmla="*/ 0 h 761475"/>
              <a:gd name="connsiteX6" fmla="*/ 3255818 w 3255818"/>
              <a:gd name="connsiteY6" fmla="*/ 126915 h 761475"/>
              <a:gd name="connsiteX7" fmla="*/ 3255818 w 3255818"/>
              <a:gd name="connsiteY7" fmla="*/ 444194 h 761475"/>
              <a:gd name="connsiteX8" fmla="*/ 3255818 w 3255818"/>
              <a:gd name="connsiteY8" fmla="*/ 444194 h 761475"/>
              <a:gd name="connsiteX9" fmla="*/ 3255818 w 3255818"/>
              <a:gd name="connsiteY9" fmla="*/ 634563 h 761475"/>
              <a:gd name="connsiteX10" fmla="*/ 3255818 w 3255818"/>
              <a:gd name="connsiteY10" fmla="*/ 634560 h 761475"/>
              <a:gd name="connsiteX11" fmla="*/ 3128903 w 3255818"/>
              <a:gd name="connsiteY11" fmla="*/ 761475 h 761475"/>
              <a:gd name="connsiteX12" fmla="*/ 1356591 w 3255818"/>
              <a:gd name="connsiteY12" fmla="*/ 761475 h 761475"/>
              <a:gd name="connsiteX13" fmla="*/ 105651 w 3255818"/>
              <a:gd name="connsiteY13" fmla="*/ 1202430 h 761475"/>
              <a:gd name="connsiteX14" fmla="*/ 542636 w 3255818"/>
              <a:gd name="connsiteY14" fmla="*/ 761475 h 761475"/>
              <a:gd name="connsiteX15" fmla="*/ 126915 w 3255818"/>
              <a:gd name="connsiteY15" fmla="*/ 761475 h 761475"/>
              <a:gd name="connsiteX16" fmla="*/ 0 w 3255818"/>
              <a:gd name="connsiteY16" fmla="*/ 634560 h 761475"/>
              <a:gd name="connsiteX17" fmla="*/ 0 w 3255818"/>
              <a:gd name="connsiteY17" fmla="*/ 634563 h 761475"/>
              <a:gd name="connsiteX18" fmla="*/ 0 w 3255818"/>
              <a:gd name="connsiteY18" fmla="*/ 444194 h 761475"/>
              <a:gd name="connsiteX19" fmla="*/ 0 w 3255818"/>
              <a:gd name="connsiteY19" fmla="*/ 444194 h 761475"/>
              <a:gd name="connsiteX20" fmla="*/ 0 w 3255818"/>
              <a:gd name="connsiteY20" fmla="*/ 126915 h 761475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1356591 w 3255818"/>
              <a:gd name="connsiteY12" fmla="*/ 76147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  <a:gd name="connsiteX0" fmla="*/ 0 w 3255818"/>
              <a:gd name="connsiteY0" fmla="*/ 126915 h 1202430"/>
              <a:gd name="connsiteX1" fmla="*/ 126915 w 3255818"/>
              <a:gd name="connsiteY1" fmla="*/ 0 h 1202430"/>
              <a:gd name="connsiteX2" fmla="*/ 542636 w 3255818"/>
              <a:gd name="connsiteY2" fmla="*/ 0 h 1202430"/>
              <a:gd name="connsiteX3" fmla="*/ 542636 w 3255818"/>
              <a:gd name="connsiteY3" fmla="*/ 0 h 1202430"/>
              <a:gd name="connsiteX4" fmla="*/ 1356591 w 3255818"/>
              <a:gd name="connsiteY4" fmla="*/ 0 h 1202430"/>
              <a:gd name="connsiteX5" fmla="*/ 3128903 w 3255818"/>
              <a:gd name="connsiteY5" fmla="*/ 0 h 1202430"/>
              <a:gd name="connsiteX6" fmla="*/ 3255818 w 3255818"/>
              <a:gd name="connsiteY6" fmla="*/ 126915 h 1202430"/>
              <a:gd name="connsiteX7" fmla="*/ 3255818 w 3255818"/>
              <a:gd name="connsiteY7" fmla="*/ 444194 h 1202430"/>
              <a:gd name="connsiteX8" fmla="*/ 3255818 w 3255818"/>
              <a:gd name="connsiteY8" fmla="*/ 444194 h 1202430"/>
              <a:gd name="connsiteX9" fmla="*/ 3255818 w 3255818"/>
              <a:gd name="connsiteY9" fmla="*/ 634563 h 1202430"/>
              <a:gd name="connsiteX10" fmla="*/ 3255818 w 3255818"/>
              <a:gd name="connsiteY10" fmla="*/ 634560 h 1202430"/>
              <a:gd name="connsiteX11" fmla="*/ 3128903 w 3255818"/>
              <a:gd name="connsiteY11" fmla="*/ 761475 h 1202430"/>
              <a:gd name="connsiteX12" fmla="*/ 645391 w 3255818"/>
              <a:gd name="connsiteY12" fmla="*/ 767825 h 1202430"/>
              <a:gd name="connsiteX13" fmla="*/ 105651 w 3255818"/>
              <a:gd name="connsiteY13" fmla="*/ 1202430 h 1202430"/>
              <a:gd name="connsiteX14" fmla="*/ 307686 w 3255818"/>
              <a:gd name="connsiteY14" fmla="*/ 761475 h 1202430"/>
              <a:gd name="connsiteX15" fmla="*/ 126915 w 3255818"/>
              <a:gd name="connsiteY15" fmla="*/ 761475 h 1202430"/>
              <a:gd name="connsiteX16" fmla="*/ 0 w 3255818"/>
              <a:gd name="connsiteY16" fmla="*/ 634560 h 1202430"/>
              <a:gd name="connsiteX17" fmla="*/ 0 w 3255818"/>
              <a:gd name="connsiteY17" fmla="*/ 634563 h 1202430"/>
              <a:gd name="connsiteX18" fmla="*/ 0 w 3255818"/>
              <a:gd name="connsiteY18" fmla="*/ 444194 h 1202430"/>
              <a:gd name="connsiteX19" fmla="*/ 0 w 3255818"/>
              <a:gd name="connsiteY19" fmla="*/ 444194 h 1202430"/>
              <a:gd name="connsiteX20" fmla="*/ 0 w 3255818"/>
              <a:gd name="connsiteY20" fmla="*/ 126915 h 120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55818" h="1202430">
                <a:moveTo>
                  <a:pt x="0" y="126915"/>
                </a:moveTo>
                <a:cubicBezTo>
                  <a:pt x="0" y="56822"/>
                  <a:pt x="56822" y="0"/>
                  <a:pt x="126915" y="0"/>
                </a:cubicBezTo>
                <a:lnTo>
                  <a:pt x="542636" y="0"/>
                </a:lnTo>
                <a:lnTo>
                  <a:pt x="542636" y="0"/>
                </a:lnTo>
                <a:lnTo>
                  <a:pt x="1356591" y="0"/>
                </a:lnTo>
                <a:lnTo>
                  <a:pt x="3128903" y="0"/>
                </a:lnTo>
                <a:cubicBezTo>
                  <a:pt x="3198996" y="0"/>
                  <a:pt x="3255818" y="56822"/>
                  <a:pt x="3255818" y="126915"/>
                </a:cubicBezTo>
                <a:lnTo>
                  <a:pt x="3255818" y="444194"/>
                </a:lnTo>
                <a:lnTo>
                  <a:pt x="3255818" y="444194"/>
                </a:lnTo>
                <a:lnTo>
                  <a:pt x="3255818" y="634563"/>
                </a:lnTo>
                <a:lnTo>
                  <a:pt x="3255818" y="634560"/>
                </a:lnTo>
                <a:cubicBezTo>
                  <a:pt x="3255818" y="704653"/>
                  <a:pt x="3198996" y="761475"/>
                  <a:pt x="3128903" y="761475"/>
                </a:cubicBezTo>
                <a:lnTo>
                  <a:pt x="645391" y="767825"/>
                </a:lnTo>
                <a:lnTo>
                  <a:pt x="105651" y="1202430"/>
                </a:lnTo>
                <a:lnTo>
                  <a:pt x="307686" y="761475"/>
                </a:lnTo>
                <a:lnTo>
                  <a:pt x="126915" y="761475"/>
                </a:lnTo>
                <a:cubicBezTo>
                  <a:pt x="56822" y="761475"/>
                  <a:pt x="0" y="704653"/>
                  <a:pt x="0" y="634560"/>
                </a:cubicBezTo>
                <a:lnTo>
                  <a:pt x="0" y="634563"/>
                </a:lnTo>
                <a:lnTo>
                  <a:pt x="0" y="444194"/>
                </a:lnTo>
                <a:lnTo>
                  <a:pt x="0" y="444194"/>
                </a:lnTo>
                <a:lnTo>
                  <a:pt x="0" y="126915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t" anchorCtr="0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Students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estimate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own/peer contributions</a:t>
            </a:r>
          </a:p>
          <a:p>
            <a:pPr algn="ctr"/>
            <a:endParaRPr lang="en-US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11" y="5019803"/>
            <a:ext cx="16764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20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"/>
            <a:ext cx="6613525" cy="680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105400" y="1295400"/>
            <a:ext cx="3179618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about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own contribution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105400" y="4267200"/>
            <a:ext cx="3179618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Confidential comments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about peers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20191"/>
      </p:ext>
    </p:extLst>
  </p:cSld>
  <p:clrMapOvr>
    <a:masterClrMapping/>
  </p:clrMapOvr>
  <p:transition spd="slow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613525" cy="731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5105400" y="1524525"/>
            <a:ext cx="3179618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Comments about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team dynamics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105400" y="4648725"/>
            <a:ext cx="3179618" cy="761475"/>
          </a:xfrm>
          <a:prstGeom prst="wedgeRoundRectCallout">
            <a:avLst>
              <a:gd name="adj1" fmla="val -64084"/>
              <a:gd name="adj2" fmla="val 1337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Anonymous feedback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peers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82840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29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sym typeface="Wingdings" pitchFamily="2" charset="2"/>
              </a:rPr>
              <a:t> I</a:t>
            </a:r>
            <a:r>
              <a:rPr lang="en-US" sz="4000" b="1" dirty="0" smtClean="0">
                <a:solidFill>
                  <a:schemeClr val="accent1"/>
                </a:solidFill>
              </a:rPr>
              <a:t>nstructor View</a:t>
            </a:r>
            <a:endParaRPr lang="en-SG" sz="4000" b="1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4224260" y="1929093"/>
            <a:ext cx="582634" cy="1014367"/>
            <a:chOff x="638861" y="309422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  <a:grpFill/>
          </p:grpSpPr>
          <p:sp>
            <p:nvSpPr>
              <p:cNvPr id="8" name="Flowchart: Delay 7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38562663"/>
      </p:ext>
    </p:extLst>
  </p:cSld>
  <p:clrMapOvr>
    <a:masterClrMapping/>
  </p:clrMapOvr>
  <p:transition spd="slow" advTm="1000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descr="Down:  Video Tour"/>
          <p:cNvSpPr txBox="1"/>
          <p:nvPr/>
        </p:nvSpPr>
        <p:spPr>
          <a:xfrm>
            <a:off x="2247931" y="5352435"/>
            <a:ext cx="4648200" cy="693371"/>
          </a:xfrm>
          <a:prstGeom prst="wedgeRoundRectCallout">
            <a:avLst>
              <a:gd name="adj1" fmla="val -20833"/>
              <a:gd name="adj2" fmla="val 918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b="1" dirty="0" smtClean="0"/>
              <a:t>Video Tour</a:t>
            </a:r>
            <a:endParaRPr lang="en-SG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1944685" y="113144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152650"/>
            <a:ext cx="8437563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981200" y="940451"/>
            <a:ext cx="2895600" cy="761475"/>
          </a:xfrm>
          <a:prstGeom prst="wedgeRoundRectCallout">
            <a:avLst>
              <a:gd name="adj1" fmla="val -20306"/>
              <a:gd name="adj2" fmla="val 710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Instructors can view session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results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0600" y="2667000"/>
            <a:ext cx="1143000" cy="2819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ular Callout 11"/>
          <p:cNvSpPr/>
          <p:nvPr/>
        </p:nvSpPr>
        <p:spPr>
          <a:xfrm>
            <a:off x="3201896" y="5867400"/>
            <a:ext cx="3197408" cy="761475"/>
          </a:xfrm>
          <a:prstGeom prst="wedgeRoundRectCallout">
            <a:avLst>
              <a:gd name="adj1" fmla="val 24288"/>
              <a:gd name="adj2" fmla="val -9395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contribution levels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 a glance…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61181"/>
      </p:ext>
    </p:extLst>
  </p:cSld>
  <p:clrMapOvr>
    <a:masterClrMapping/>
  </p:clrMapOvr>
  <p:transition spd="slow" advTm="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5181600" y="1410225"/>
            <a:ext cx="2590800" cy="761475"/>
          </a:xfrm>
          <a:prstGeom prst="wedgeRoundRectCallout">
            <a:avLst>
              <a:gd name="adj1" fmla="val -39436"/>
              <a:gd name="adj2" fmla="val 9933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View more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detailed reports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58200" cy="630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04800" y="685800"/>
            <a:ext cx="8458200" cy="1105162"/>
          </a:xfrm>
          <a:prstGeom prst="roundRect">
            <a:avLst>
              <a:gd name="adj" fmla="val 3665"/>
            </a:avLst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296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 animBg="1"/>
      <p:bldP spid="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72816422728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5181600" y="1410225"/>
            <a:ext cx="2590800" cy="761475"/>
          </a:xfrm>
          <a:prstGeom prst="wedgeRoundRectCallout">
            <a:avLst>
              <a:gd name="adj1" fmla="val -39436"/>
              <a:gd name="adj2" fmla="val 9933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View more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detailed reports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58200" cy="630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SpotlightShape6dd681a8-9878-4506-9ec9-888573defcb5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686725"/>
            <a:ext cx="8461376" cy="110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SpotlightShape1_rendered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3" name="PPIndicator20140728164227321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1658064" y="1790962"/>
            <a:ext cx="3197408" cy="761475"/>
          </a:xfrm>
          <a:prstGeom prst="wedgeRoundRectCallout">
            <a:avLst>
              <a:gd name="adj1" fmla="val 24288"/>
              <a:gd name="adj2" fmla="val -9395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View responses in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different formats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5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5181600" y="1410225"/>
            <a:ext cx="2590800" cy="761475"/>
          </a:xfrm>
          <a:prstGeom prst="wedgeRoundRectCallout">
            <a:avLst>
              <a:gd name="adj1" fmla="val -39436"/>
              <a:gd name="adj2" fmla="val 9933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View more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detailed reports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58200" cy="630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304800" y="1790962"/>
            <a:ext cx="8458200" cy="5829038"/>
          </a:xfrm>
          <a:prstGeom prst="roundRect">
            <a:avLst>
              <a:gd name="adj" fmla="val 2101"/>
            </a:avLst>
          </a:prstGeom>
          <a:solidFill>
            <a:srgbClr val="AAAAAA">
              <a:alpha val="30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86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animBg="1"/>
      <p:bldP spid="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Spotlight2014072816440235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5181600" y="1410225"/>
            <a:ext cx="2590800" cy="761475"/>
          </a:xfrm>
          <a:prstGeom prst="wedgeRoundRectCallout">
            <a:avLst>
              <a:gd name="adj1" fmla="val -39436"/>
              <a:gd name="adj2" fmla="val 9933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View more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detailed reports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58200" cy="630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SpotlightShapedf0c0ede-830a-4f28-86b2-cbc252bfe6f0" hidden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3"/>
          <a:stretch>
            <a:fillRect/>
          </a:stretch>
        </p:blipFill>
        <p:spPr bwMode="auto">
          <a:xfrm>
            <a:off x="303212" y="1791625"/>
            <a:ext cx="8461376" cy="506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SpotlightShape1_rendered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7000"/>
            <a:ext cx="9401176" cy="7115176"/>
          </a:xfrm>
          <a:prstGeom prst="rect">
            <a:avLst/>
          </a:prstGeom>
        </p:spPr>
      </p:pic>
      <p:pic>
        <p:nvPicPr>
          <p:cNvPr id="2" name="PPIndicator20140728164402422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1981200" y="940451"/>
            <a:ext cx="2895600" cy="761475"/>
          </a:xfrm>
          <a:prstGeom prst="wedgeRoundRectCallout">
            <a:avLst>
              <a:gd name="adj1" fmla="val -20306"/>
              <a:gd name="adj2" fmla="val 71006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drill down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details.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9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371" y="1681163"/>
            <a:ext cx="8555629" cy="1443037"/>
            <a:chOff x="533400" y="2747963"/>
            <a:chExt cx="8075613" cy="1362075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747963"/>
              <a:ext cx="8075613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775" y="3105694"/>
              <a:ext cx="4667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ounded Rectangular Callout 10"/>
          <p:cNvSpPr/>
          <p:nvPr/>
        </p:nvSpPr>
        <p:spPr>
          <a:xfrm>
            <a:off x="6248400" y="762000"/>
            <a:ext cx="1758099" cy="761475"/>
          </a:xfrm>
          <a:prstGeom prst="wedgeRoundRectCallout">
            <a:avLst>
              <a:gd name="adj1" fmla="val 50875"/>
              <a:gd name="adj2" fmla="val 12147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Publish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to students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Flowchart: Extract 4"/>
          <p:cNvSpPr>
            <a:spLocks noChangeAspect="1"/>
          </p:cNvSpPr>
          <p:nvPr/>
        </p:nvSpPr>
        <p:spPr>
          <a:xfrm rot="20042488">
            <a:off x="7576834" y="269952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nut 12"/>
          <p:cNvSpPr/>
          <p:nvPr/>
        </p:nvSpPr>
        <p:spPr>
          <a:xfrm>
            <a:off x="7543800" y="1664504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4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438" y="2265900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70298E-7 L 0.05642 -0.07495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3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Student View  </a:t>
            </a:r>
            <a:r>
              <a:rPr lang="en-US" sz="4000" b="1" dirty="0" smtClean="0">
                <a:solidFill>
                  <a:schemeClr val="accent6"/>
                </a:solidFill>
                <a:sym typeface="Wingdings" pitchFamily="2" charset="2"/>
              </a:rPr>
              <a:t></a:t>
            </a:r>
            <a:endParaRPr lang="en-SG" sz="4000" b="1" dirty="0">
              <a:solidFill>
                <a:schemeClr val="accent6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240120" y="1816549"/>
            <a:ext cx="582634" cy="1014367"/>
            <a:chOff x="699777" y="319219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738937" y="319219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Flowchart: Delay 4"/>
            <p:cNvSpPr/>
            <p:nvPr/>
          </p:nvSpPr>
          <p:spPr>
            <a:xfrm rot="16200000">
              <a:off x="709092" y="550082"/>
              <a:ext cx="280353" cy="298983"/>
            </a:xfrm>
            <a:prstGeom prst="flowChartDelay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reeform 5"/>
            <p:cNvSpPr/>
            <p:nvPr/>
          </p:nvSpPr>
          <p:spPr>
            <a:xfrm>
              <a:off x="943388" y="479408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Flowchart: Connector 6"/>
            <p:cNvSpPr/>
            <p:nvPr/>
          </p:nvSpPr>
          <p:spPr>
            <a:xfrm flipH="1">
              <a:off x="851649" y="373837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8886725"/>
      </p:ext>
    </p:extLst>
  </p:cSld>
  <p:clrMapOvr>
    <a:masterClrMapping/>
  </p:clrMapOvr>
  <p:transition spd="slow" advTm="1000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4687"/>
          <a:stretch/>
        </p:blipFill>
        <p:spPr bwMode="auto">
          <a:xfrm>
            <a:off x="566079" y="762001"/>
            <a:ext cx="8044521" cy="239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2"/>
          <a:stretch/>
        </p:blipFill>
        <p:spPr bwMode="auto">
          <a:xfrm>
            <a:off x="718479" y="4987557"/>
            <a:ext cx="8044521" cy="87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51182" y="1931926"/>
            <a:ext cx="60198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600" dirty="0"/>
              <a:t>Hello </a:t>
            </a:r>
            <a:r>
              <a:rPr lang="en-SG" sz="1600" dirty="0" smtClean="0"/>
              <a:t>Emily Fowler,</a:t>
            </a:r>
          </a:p>
          <a:p>
            <a:r>
              <a:rPr lang="en-SG" sz="1600" dirty="0" smtClean="0"/>
              <a:t>The </a:t>
            </a:r>
            <a:r>
              <a:rPr lang="en-SG" sz="1600" dirty="0"/>
              <a:t>following peer evaluation </a:t>
            </a:r>
            <a:r>
              <a:rPr lang="en-SG" sz="1600" dirty="0" smtClean="0"/>
              <a:t>results are now published.</a:t>
            </a:r>
            <a:r>
              <a:rPr lang="en-SG" sz="1600" dirty="0"/>
              <a:t> </a:t>
            </a:r>
            <a:br>
              <a:rPr lang="en-SG" sz="1600" dirty="0"/>
            </a:br>
            <a:r>
              <a:rPr lang="en-SG" sz="1600" dirty="0"/>
              <a:t>   Course: [ECON101-2013Fall]Introduction to Economics</a:t>
            </a:r>
            <a:br>
              <a:rPr lang="en-SG" sz="1600" dirty="0"/>
            </a:br>
            <a:r>
              <a:rPr lang="en-SG" sz="1600" dirty="0"/>
              <a:t>   Evaluation Name: </a:t>
            </a:r>
            <a:r>
              <a:rPr lang="en-SG" sz="1600" dirty="0" smtClean="0"/>
              <a:t>Group project peer evaluation</a:t>
            </a:r>
            <a:r>
              <a:rPr lang="en-SG" sz="1600" dirty="0"/>
              <a:t> </a:t>
            </a:r>
            <a:br>
              <a:rPr lang="en-SG" sz="1600" dirty="0"/>
            </a:br>
            <a:r>
              <a:rPr lang="en-SG" sz="1600" dirty="0"/>
              <a:t>   Deadline: 30 Apr 2014, 23:59 </a:t>
            </a:r>
            <a:br>
              <a:rPr lang="en-SG" sz="1600" dirty="0"/>
            </a:br>
            <a:endParaRPr lang="en-SG" sz="1600" dirty="0" smtClean="0"/>
          </a:p>
          <a:p>
            <a:r>
              <a:rPr lang="en-SG" sz="1600" b="1" dirty="0" smtClean="0">
                <a:solidFill>
                  <a:srgbClr val="00B050"/>
                </a:solidFill>
              </a:rPr>
              <a:t>To view results, click </a:t>
            </a:r>
            <a:r>
              <a:rPr lang="en-SG" sz="1600" b="1" dirty="0">
                <a:hlinkClick r:id="rId7"/>
              </a:rPr>
              <a:t>here</a:t>
            </a:r>
            <a:endParaRPr lang="en-SG" sz="1600" b="1" dirty="0"/>
          </a:p>
          <a:p>
            <a:endParaRPr lang="en-SG" sz="1600" dirty="0" smtClean="0"/>
          </a:p>
          <a:p>
            <a:r>
              <a:rPr lang="en-SG" sz="1600" dirty="0" smtClean="0"/>
              <a:t>Regards</a:t>
            </a:r>
            <a:r>
              <a:rPr lang="en-SG" sz="1600" dirty="0"/>
              <a:t>, </a:t>
            </a:r>
            <a:br>
              <a:rPr lang="en-SG" sz="1600" dirty="0"/>
            </a:br>
            <a:r>
              <a:rPr lang="en-SG" sz="1600" dirty="0"/>
              <a:t>TEAMMATES Team.</a:t>
            </a:r>
          </a:p>
          <a:p>
            <a:endParaRPr lang="en-SG" sz="1600" dirty="0"/>
          </a:p>
        </p:txBody>
      </p:sp>
      <p:sp>
        <p:nvSpPr>
          <p:cNvPr id="5" name="Rectangle 4"/>
          <p:cNvSpPr/>
          <p:nvPr/>
        </p:nvSpPr>
        <p:spPr>
          <a:xfrm>
            <a:off x="1951182" y="1261646"/>
            <a:ext cx="574501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600" b="1" dirty="0" smtClean="0"/>
              <a:t>TEAMMATES</a:t>
            </a:r>
            <a:r>
              <a:rPr lang="en-SG" sz="1600" b="1" dirty="0"/>
              <a:t>: [ECON101-2013Fall] </a:t>
            </a:r>
            <a:r>
              <a:rPr lang="en-SG" sz="1600" b="1" dirty="0" smtClean="0"/>
              <a:t>Group project peer evaluation</a:t>
            </a:r>
            <a:endParaRPr lang="en-SG" sz="1600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740739" y="3427356"/>
            <a:ext cx="2570018" cy="761475"/>
          </a:xfrm>
          <a:prstGeom prst="wedgeRoundRectCallout">
            <a:avLst>
              <a:gd name="adj1" fmla="val -63664"/>
              <a:gd name="adj2" fmla="val -2556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students receive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 to results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4418461" y="3810602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Donut 11"/>
          <p:cNvSpPr/>
          <p:nvPr/>
        </p:nvSpPr>
        <p:spPr>
          <a:xfrm>
            <a:off x="3352800" y="3033713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438" y="3635109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47745"/>
      </p:ext>
    </p:extLst>
  </p:cSld>
  <p:clrMapOvr>
    <a:masterClrMapping/>
  </p:clrMapOvr>
  <p:transition spd="slow" advTm="2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468"/>
          <a:stretch/>
        </p:blipFill>
        <p:spPr bwMode="auto">
          <a:xfrm>
            <a:off x="0" y="-27317"/>
            <a:ext cx="9144000" cy="690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9" y="4411416"/>
            <a:ext cx="7751985" cy="165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0"/>
          <a:stretch/>
        </p:blipFill>
        <p:spPr bwMode="auto">
          <a:xfrm>
            <a:off x="685801" y="838200"/>
            <a:ext cx="7894781" cy="346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5181600" y="2018728"/>
            <a:ext cx="2743200" cy="1101994"/>
          </a:xfrm>
          <a:prstGeom prst="wedgeRoundRectCallout">
            <a:avLst>
              <a:gd name="adj1" fmla="val -17303"/>
              <a:gd name="adj2" fmla="val 8172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compare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own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perception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team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perception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791200" y="5135956"/>
            <a:ext cx="2570018" cy="761475"/>
          </a:xfrm>
          <a:prstGeom prst="wedgeRoundRectCallout">
            <a:avLst>
              <a:gd name="adj1" fmla="val -62586"/>
              <a:gd name="adj2" fmla="val -2137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Anonymous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peer feedback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9729" y="3124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4F81BD"/>
                </a:solidFill>
                <a:sym typeface="Wingdings" pitchFamily="2" charset="2"/>
              </a:rPr>
              <a:t> I</a:t>
            </a:r>
            <a:r>
              <a:rPr lang="en-US" sz="4000" b="1" dirty="0" smtClean="0">
                <a:solidFill>
                  <a:srgbClr val="4F81BD"/>
                </a:solidFill>
              </a:rPr>
              <a:t>nstructor View</a:t>
            </a:r>
            <a:endParaRPr lang="en-SG" sz="4000" b="1" dirty="0">
              <a:solidFill>
                <a:srgbClr val="4F81BD"/>
              </a:solidFill>
            </a:endParaRPr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 flipH="1">
            <a:off x="4224260" y="1929093"/>
            <a:ext cx="582634" cy="1014367"/>
            <a:chOff x="638861" y="309422"/>
            <a:chExt cx="298983" cy="520531"/>
          </a:xfrm>
          <a:noFill/>
        </p:grpSpPr>
        <p:sp>
          <p:nvSpPr>
            <p:cNvPr id="4" name="Flowchart: Connector 3"/>
            <p:cNvSpPr/>
            <p:nvPr/>
          </p:nvSpPr>
          <p:spPr>
            <a:xfrm>
              <a:off x="678021" y="309422"/>
              <a:ext cx="220662" cy="220662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8861" y="549600"/>
              <a:ext cx="298983" cy="280353"/>
              <a:chOff x="638861" y="549600"/>
              <a:chExt cx="298983" cy="280353"/>
            </a:xfrm>
            <a:grpFill/>
          </p:grpSpPr>
          <p:sp>
            <p:nvSpPr>
              <p:cNvPr id="8" name="Flowchart: Delay 7"/>
              <p:cNvSpPr/>
              <p:nvPr/>
            </p:nvSpPr>
            <p:spPr>
              <a:xfrm rot="16200000">
                <a:off x="648176" y="540285"/>
                <a:ext cx="280353" cy="298983"/>
              </a:xfrm>
              <a:prstGeom prst="flowChartDelay">
                <a:avLst/>
              </a:pr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37215" y="552954"/>
                <a:ext cx="102393" cy="235744"/>
              </a:xfrm>
              <a:custGeom>
                <a:avLst/>
                <a:gdLst>
                  <a:gd name="connsiteX0" fmla="*/ 47625 w 102393"/>
                  <a:gd name="connsiteY0" fmla="*/ 0 h 235744"/>
                  <a:gd name="connsiteX1" fmla="*/ 0 w 102393"/>
                  <a:gd name="connsiteY1" fmla="*/ 185738 h 235744"/>
                  <a:gd name="connsiteX2" fmla="*/ 57150 w 102393"/>
                  <a:gd name="connsiteY2" fmla="*/ 235744 h 235744"/>
                  <a:gd name="connsiteX3" fmla="*/ 102393 w 102393"/>
                  <a:gd name="connsiteY3" fmla="*/ 171450 h 235744"/>
                  <a:gd name="connsiteX4" fmla="*/ 47625 w 102393"/>
                  <a:gd name="connsiteY4" fmla="*/ 0 h 235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93" h="235744">
                    <a:moveTo>
                      <a:pt x="47625" y="0"/>
                    </a:moveTo>
                    <a:lnTo>
                      <a:pt x="0" y="185738"/>
                    </a:lnTo>
                    <a:lnTo>
                      <a:pt x="57150" y="235744"/>
                    </a:lnTo>
                    <a:lnTo>
                      <a:pt x="102393" y="171450"/>
                    </a:lnTo>
                    <a:lnTo>
                      <a:pt x="47625" y="0"/>
                    </a:lnTo>
                    <a:close/>
                  </a:path>
                </a:pathLst>
              </a:custGeom>
              <a:grp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Freeform 5"/>
            <p:cNvSpPr/>
            <p:nvPr/>
          </p:nvSpPr>
          <p:spPr>
            <a:xfrm>
              <a:off x="882472" y="469611"/>
              <a:ext cx="50006" cy="19050"/>
            </a:xfrm>
            <a:custGeom>
              <a:avLst/>
              <a:gdLst>
                <a:gd name="connsiteX0" fmla="*/ 0 w 50006"/>
                <a:gd name="connsiteY0" fmla="*/ 0 h 19050"/>
                <a:gd name="connsiteX1" fmla="*/ 0 w 50006"/>
                <a:gd name="connsiteY1" fmla="*/ 0 h 19050"/>
                <a:gd name="connsiteX2" fmla="*/ 21431 w 50006"/>
                <a:gd name="connsiteY2" fmla="*/ 4762 h 19050"/>
                <a:gd name="connsiteX3" fmla="*/ 28575 w 50006"/>
                <a:gd name="connsiteY3" fmla="*/ 9525 h 19050"/>
                <a:gd name="connsiteX4" fmla="*/ 38100 w 50006"/>
                <a:gd name="connsiteY4" fmla="*/ 14287 h 19050"/>
                <a:gd name="connsiteX5" fmla="*/ 50006 w 50006"/>
                <a:gd name="connsiteY5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06" h="19050">
                  <a:moveTo>
                    <a:pt x="0" y="0"/>
                  </a:moveTo>
                  <a:lnTo>
                    <a:pt x="0" y="0"/>
                  </a:lnTo>
                  <a:cubicBezTo>
                    <a:pt x="7144" y="1587"/>
                    <a:pt x="14489" y="2448"/>
                    <a:pt x="21431" y="4762"/>
                  </a:cubicBezTo>
                  <a:cubicBezTo>
                    <a:pt x="24146" y="5667"/>
                    <a:pt x="26090" y="8105"/>
                    <a:pt x="28575" y="9525"/>
                  </a:cubicBezTo>
                  <a:cubicBezTo>
                    <a:pt x="31657" y="11286"/>
                    <a:pt x="34837" y="12889"/>
                    <a:pt x="38100" y="14287"/>
                  </a:cubicBezTo>
                  <a:cubicBezTo>
                    <a:pt x="58672" y="23103"/>
                    <a:pt x="34691" y="11391"/>
                    <a:pt x="50006" y="19050"/>
                  </a:cubicBezTo>
                </a:path>
              </a:pathLst>
            </a:cu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800257" y="354516"/>
              <a:ext cx="45719" cy="45719"/>
            </a:xfrm>
            <a:prstGeom prst="flowChartConnector">
              <a:avLst/>
            </a:prstGeom>
            <a:grp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72641"/>
      </p:ext>
    </p:extLst>
  </p:cSld>
  <p:clrMapOvr>
    <a:masterClrMapping/>
  </p:clrMapOvr>
  <p:transition spd="slow" advTm="1000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44685" y="113144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9741"/>
            <a:ext cx="8991600" cy="243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/>
          <p:nvPr/>
        </p:nvSpPr>
        <p:spPr>
          <a:xfrm>
            <a:off x="-1143000" y="-1447800"/>
            <a:ext cx="11353800" cy="9144000"/>
          </a:xfrm>
          <a:custGeom>
            <a:avLst/>
            <a:gdLst/>
            <a:ahLst/>
            <a:cxnLst/>
            <a:rect l="l" t="t" r="r" b="b"/>
            <a:pathLst>
              <a:path w="11353800" h="9144000">
                <a:moveTo>
                  <a:pt x="1385689" y="3657600"/>
                </a:moveTo>
                <a:cubicBezTo>
                  <a:pt x="1310320" y="3657600"/>
                  <a:pt x="1249221" y="3718699"/>
                  <a:pt x="1249221" y="3794068"/>
                </a:cubicBezTo>
                <a:lnTo>
                  <a:pt x="1249221" y="5459597"/>
                </a:lnTo>
                <a:cubicBezTo>
                  <a:pt x="1249221" y="5534966"/>
                  <a:pt x="1310320" y="5596065"/>
                  <a:pt x="1385689" y="5596065"/>
                </a:cubicBezTo>
                <a:lnTo>
                  <a:pt x="10028152" y="5596065"/>
                </a:lnTo>
                <a:cubicBezTo>
                  <a:pt x="10103521" y="5596065"/>
                  <a:pt x="10164620" y="5534966"/>
                  <a:pt x="10164620" y="5459597"/>
                </a:cubicBezTo>
                <a:lnTo>
                  <a:pt x="10164620" y="3794068"/>
                </a:lnTo>
                <a:cubicBezTo>
                  <a:pt x="10164620" y="3718699"/>
                  <a:pt x="10103521" y="3657600"/>
                  <a:pt x="10028152" y="3657600"/>
                </a:cubicBez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alpha val="4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ounded Rectangular Callout 10"/>
          <p:cNvSpPr/>
          <p:nvPr/>
        </p:nvSpPr>
        <p:spPr>
          <a:xfrm>
            <a:off x="1981200" y="4648200"/>
            <a:ext cx="3426008" cy="761475"/>
          </a:xfrm>
          <a:prstGeom prst="wedgeRoundRectCallout">
            <a:avLst>
              <a:gd name="adj1" fmla="val -29003"/>
              <a:gd name="adj2" fmla="val -17369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Sample data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that come with new accounts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3352800"/>
            <a:ext cx="7668492" cy="237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59"/>
          <a:stretch/>
        </p:blipFill>
        <p:spPr bwMode="auto">
          <a:xfrm>
            <a:off x="392631" y="762000"/>
            <a:ext cx="754140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79"/>
          <a:stretch/>
        </p:blipFill>
        <p:spPr bwMode="auto">
          <a:xfrm>
            <a:off x="6851721" y="4248728"/>
            <a:ext cx="1987479" cy="551872"/>
          </a:xfrm>
          <a:prstGeom prst="roundRect">
            <a:avLst>
              <a:gd name="adj" fmla="val 6324"/>
            </a:avLst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Flowchart: Extract 4"/>
          <p:cNvSpPr>
            <a:spLocks noChangeAspect="1"/>
          </p:cNvSpPr>
          <p:nvPr/>
        </p:nvSpPr>
        <p:spPr>
          <a:xfrm rot="20042488">
            <a:off x="7618860" y="43582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nut 13"/>
          <p:cNvSpPr/>
          <p:nvPr/>
        </p:nvSpPr>
        <p:spPr>
          <a:xfrm>
            <a:off x="6553199" y="35814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877790" y="5105400"/>
            <a:ext cx="2570018" cy="761475"/>
          </a:xfrm>
          <a:prstGeom prst="wedgeRoundRectCallout">
            <a:avLst>
              <a:gd name="adj1" fmla="val 19355"/>
              <a:gd name="adj2" fmla="val -8924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 comments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students/teams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47118" y="113144"/>
            <a:ext cx="767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Courses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76915"/>
      </p:ext>
    </p:extLst>
  </p:cSld>
  <p:clrMapOvr>
    <a:masterClrMapping/>
  </p:clrMapOvr>
  <p:transition spd="slow" advTm="6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15860" r="1012" b="27995"/>
          <a:stretch/>
        </p:blipFill>
        <p:spPr bwMode="auto">
          <a:xfrm>
            <a:off x="228600" y="1209964"/>
            <a:ext cx="8738002" cy="336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nSlideAnimateShape370be062-fd2a-41d0-a0c2-fb916583ed7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71926" r="1012"/>
          <a:stretch/>
        </p:blipFill>
        <p:spPr bwMode="auto">
          <a:xfrm>
            <a:off x="228600" y="2890887"/>
            <a:ext cx="8738002" cy="16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nSlideAnimateShapecb94e0b7-8827-478d-a446-2deec5928c7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71926" r="1012"/>
          <a:stretch/>
        </p:blipFill>
        <p:spPr bwMode="auto">
          <a:xfrm>
            <a:off x="228600" y="4567287"/>
            <a:ext cx="8738002" cy="16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lowchart: Extract 4"/>
          <p:cNvSpPr>
            <a:spLocks noChangeAspect="1"/>
          </p:cNvSpPr>
          <p:nvPr/>
        </p:nvSpPr>
        <p:spPr>
          <a:xfrm rot="20042488">
            <a:off x="8228461" y="29104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Donut 23"/>
          <p:cNvSpPr/>
          <p:nvPr/>
        </p:nvSpPr>
        <p:spPr>
          <a:xfrm>
            <a:off x="7162800" y="21336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5791200" y="1209964"/>
            <a:ext cx="3019368" cy="761475"/>
          </a:xfrm>
          <a:prstGeom prst="wedgeRoundRectCallout">
            <a:avLst>
              <a:gd name="adj1" fmla="val 38163"/>
              <a:gd name="adj2" fmla="val 871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comments to responses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submitted.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019799" y="4496325"/>
            <a:ext cx="2590801" cy="761475"/>
          </a:xfrm>
          <a:prstGeom prst="wedgeRoundRectCallout">
            <a:avLst>
              <a:gd name="adj1" fmla="val -26383"/>
              <a:gd name="adj2" fmla="val -10570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 comments visible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 others.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81306" y="113144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Sessions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8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0">
        <p:fade/>
      </p:transition>
    </mc:Choice>
    <mc:Fallback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1222222 0 0.1222222 0 0.2444444 E" pathEditMode="relative" ptsTypes="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3190" y="113144"/>
            <a:ext cx="986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Comments</a:t>
            </a:r>
            <a:endParaRPr lang="en-SG" dirty="0">
              <a:solidFill>
                <a:srgbClr val="0070C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28600" y="773690"/>
            <a:ext cx="8686800" cy="7517969"/>
            <a:chOff x="228600" y="773690"/>
            <a:chExt cx="8686800" cy="7517969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773690"/>
              <a:ext cx="8686800" cy="461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" y="5272894"/>
              <a:ext cx="8610904" cy="3018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ounded Rectangular Callout 6"/>
          <p:cNvSpPr/>
          <p:nvPr/>
        </p:nvSpPr>
        <p:spPr>
          <a:xfrm>
            <a:off x="4164462" y="785235"/>
            <a:ext cx="3226937" cy="761475"/>
          </a:xfrm>
          <a:prstGeom prst="wedgeRoundRectCallout">
            <a:avLst>
              <a:gd name="adj1" fmla="val -17404"/>
              <a:gd name="adj2" fmla="val -9600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 all comments </a:t>
            </a:r>
            <a:b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this page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73698" y="1600200"/>
            <a:ext cx="3226937" cy="761475"/>
          </a:xfrm>
          <a:prstGeom prst="wedgeRoundRectCallout">
            <a:avLst>
              <a:gd name="adj1" fmla="val 63884"/>
              <a:gd name="adj2" fmla="val 21652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Email students</a:t>
            </a:r>
            <a:b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about comments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/>
    </mc:Choice>
    <mc:Fallback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0707" y="113143"/>
            <a:ext cx="843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Students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57400" y="2286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filter capability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799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37823" y="3057236"/>
            <a:ext cx="8266113" cy="2436091"/>
            <a:chOff x="337823" y="3057236"/>
            <a:chExt cx="8266113" cy="2436091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396"/>
            <a:stretch/>
          </p:blipFill>
          <p:spPr bwMode="auto">
            <a:xfrm>
              <a:off x="337823" y="3057236"/>
              <a:ext cx="8266113" cy="2436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092" y="4602020"/>
              <a:ext cx="354149" cy="384367"/>
            </a:xfrm>
            <a:prstGeom prst="rect">
              <a:avLst/>
            </a:prstGeom>
            <a:noFill/>
            <a:ln w="9525">
              <a:solidFill>
                <a:srgbClr val="ACC4E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4060707" y="113143"/>
            <a:ext cx="843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Students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55"/>
          <a:stretch/>
        </p:blipFill>
        <p:spPr bwMode="auto">
          <a:xfrm>
            <a:off x="349368" y="1905000"/>
            <a:ext cx="8266113" cy="1124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492" y="6172200"/>
            <a:ext cx="139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Photo: </a:t>
            </a:r>
            <a:b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Brad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Flickinger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@ Flickr</a:t>
            </a:r>
            <a:endParaRPr lang="en-SG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60913" y="762000"/>
            <a:ext cx="3226937" cy="761475"/>
          </a:xfrm>
          <a:prstGeom prst="wedgeRoundRectCallout">
            <a:avLst>
              <a:gd name="adj1" fmla="val -23988"/>
              <a:gd name="adj2" fmla="val 151439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Locate students</a:t>
            </a:r>
            <a:b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using search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Flowchart: Extract 4"/>
          <p:cNvSpPr>
            <a:spLocks noChangeAspect="1"/>
          </p:cNvSpPr>
          <p:nvPr/>
        </p:nvSpPr>
        <p:spPr>
          <a:xfrm rot="20042488">
            <a:off x="8228461" y="26818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Donut 12"/>
          <p:cNvSpPr/>
          <p:nvPr/>
        </p:nvSpPr>
        <p:spPr>
          <a:xfrm>
            <a:off x="7162800" y="19050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939731" y="5874064"/>
            <a:ext cx="3226937" cy="761475"/>
          </a:xfrm>
          <a:prstGeom prst="wedgeRoundRectCallout">
            <a:avLst>
              <a:gd name="adj1" fmla="val 20663"/>
              <a:gd name="adj2" fmla="val -14937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 all details</a:t>
            </a:r>
            <a:b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a student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lowchart: Extract 4"/>
          <p:cNvSpPr>
            <a:spLocks noChangeAspect="1"/>
          </p:cNvSpPr>
          <p:nvPr/>
        </p:nvSpPr>
        <p:spPr>
          <a:xfrm rot="20042488">
            <a:off x="7618861" y="49678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nut 19"/>
          <p:cNvSpPr/>
          <p:nvPr/>
        </p:nvSpPr>
        <p:spPr>
          <a:xfrm>
            <a:off x="6553200" y="41910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21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944" y="48204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7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00">
        <p:fade/>
      </p:transition>
    </mc:Choice>
    <mc:Fallback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800"/>
                            </p:stCondLst>
                            <p:childTnLst>
                              <p:par>
                                <p:cTn id="42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7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2" grpId="0" animBg="1"/>
      <p:bldP spid="12" grpId="1" animBg="1"/>
      <p:bldP spid="13" grpId="0" animBg="1"/>
      <p:bldP spid="13" grpId="1" animBg="1"/>
      <p:bldP spid="16" grpId="0" animBg="1"/>
      <p:bldP spid="19" grpId="0" animBg="1"/>
      <p:bldP spid="19" grpId="1" animBg="1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0707" y="113143"/>
            <a:ext cx="843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Students</a:t>
            </a:r>
            <a:endParaRPr lang="en-SG" dirty="0">
              <a:solidFill>
                <a:srgbClr val="0070C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83707" y="548484"/>
            <a:ext cx="6736293" cy="9109887"/>
            <a:chOff x="883707" y="548484"/>
            <a:chExt cx="6736293" cy="9109887"/>
          </a:xfrm>
        </p:grpSpPr>
        <p:grpSp>
          <p:nvGrpSpPr>
            <p:cNvPr id="2" name="Group 1"/>
            <p:cNvGrpSpPr/>
            <p:nvPr/>
          </p:nvGrpSpPr>
          <p:grpSpPr>
            <a:xfrm>
              <a:off x="883707" y="548484"/>
              <a:ext cx="6736293" cy="9109887"/>
              <a:chOff x="883707" y="548484"/>
              <a:chExt cx="6736293" cy="9109887"/>
            </a:xfrm>
          </p:grpSpPr>
          <p:pic>
            <p:nvPicPr>
              <p:cNvPr id="2765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3707" y="548484"/>
                <a:ext cx="6736293" cy="4023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1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8767" y="4495800"/>
                <a:ext cx="6563762" cy="5162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987" y="1063433"/>
              <a:ext cx="915825" cy="993967"/>
            </a:xfrm>
            <a:prstGeom prst="rect">
              <a:avLst/>
            </a:prstGeom>
            <a:noFill/>
            <a:ln w="9525">
              <a:solidFill>
                <a:srgbClr val="ACC4E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48492" y="6172200"/>
            <a:ext cx="139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Photo: </a:t>
            </a:r>
            <a:b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Brad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Flickinger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b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@ Flickr</a:t>
            </a:r>
            <a:endParaRPr lang="en-SG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410200" y="2189504"/>
            <a:ext cx="3429000" cy="1101994"/>
          </a:xfrm>
          <a:prstGeom prst="wedgeRoundRectCallout">
            <a:avLst>
              <a:gd name="adj1" fmla="val -56508"/>
              <a:gd name="adj2" fmla="val 2895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comments/responses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from/to the student are shown here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2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56"/>
          <a:stretch/>
        </p:blipFill>
        <p:spPr bwMode="auto">
          <a:xfrm>
            <a:off x="0" y="-76199"/>
            <a:ext cx="9143999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2170721" y="679269"/>
            <a:ext cx="2096480" cy="761475"/>
          </a:xfrm>
          <a:prstGeom prst="wedgeRoundRectCallout">
            <a:avLst>
              <a:gd name="adj1" fmla="val -25713"/>
              <a:gd name="adj2" fmla="val -103615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See here for more details.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6200" y="6451381"/>
            <a:ext cx="9372599" cy="42095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l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http://</a:t>
            </a:r>
            <a:r>
              <a:rPr lang="en-US" b="1" dirty="0">
                <a:solidFill>
                  <a:schemeClr val="bg1"/>
                </a:solidFill>
              </a:rPr>
              <a:t>Teammates</a:t>
            </a:r>
            <a:r>
              <a:rPr lang="en-US" dirty="0"/>
              <a:t>Online.info </a:t>
            </a:r>
          </a:p>
        </p:txBody>
      </p:sp>
      <p:pic>
        <p:nvPicPr>
          <p:cNvPr id="6" name="Picture 2" descr="Overview of TEAMMATES - anonymous peer feedback and confidential peer evalu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52" y="2209800"/>
            <a:ext cx="8730744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16764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FF6600"/>
                </a:solidFill>
              </a:rPr>
              <a:t>Student peer evaluations/feedback, </a:t>
            </a:r>
            <a:r>
              <a:rPr lang="en-SG" b="1" dirty="0" smtClean="0">
                <a:solidFill>
                  <a:srgbClr val="FF6600"/>
                </a:solidFill>
              </a:rPr>
              <a:t>shareable </a:t>
            </a:r>
            <a:r>
              <a:rPr lang="en-SG" b="1" dirty="0">
                <a:solidFill>
                  <a:srgbClr val="FF6600"/>
                </a:solidFill>
              </a:rPr>
              <a:t>instructor comments, and more...</a:t>
            </a:r>
            <a:endParaRPr lang="en-SG" b="1" dirty="0">
              <a:solidFill>
                <a:srgbClr val="FF66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8344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6000">
        <p14:shred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72815215433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5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944685" y="113144"/>
            <a:ext cx="630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Home</a:t>
            </a:r>
            <a:endParaRPr lang="en-SG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9741"/>
            <a:ext cx="8991600" cy="243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386704" y="610125"/>
            <a:ext cx="2435408" cy="761475"/>
          </a:xfrm>
          <a:prstGeom prst="wedgeRoundRectCallout">
            <a:avLst>
              <a:gd name="adj1" fmla="val 25142"/>
              <a:gd name="adj2" fmla="val 9190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Create a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course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Flowchart: Extract 4"/>
          <p:cNvSpPr>
            <a:spLocks noChangeAspect="1"/>
          </p:cNvSpPr>
          <p:nvPr/>
        </p:nvSpPr>
        <p:spPr>
          <a:xfrm rot="20042488">
            <a:off x="4224034" y="5196257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onut 7"/>
          <p:cNvSpPr/>
          <p:nvPr/>
        </p:nvSpPr>
        <p:spPr>
          <a:xfrm>
            <a:off x="7696199" y="1298433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9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22" y="2060433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44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12514E-6 L 0.43142 -0.49294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63" y="-24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7118" y="113144"/>
            <a:ext cx="767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Courses</a:t>
            </a:r>
            <a:endParaRPr lang="en-S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6"/>
          <a:stretch/>
        </p:blipFill>
        <p:spPr bwMode="auto">
          <a:xfrm>
            <a:off x="0" y="1971342"/>
            <a:ext cx="9220200" cy="19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460245" y="1818943"/>
            <a:ext cx="3788155" cy="304800"/>
          </a:xfrm>
          <a:prstGeom prst="round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FF99"/>
                </a:solidFill>
              </a:rPr>
              <a:t>Enter a unique ID for the course. E.g., CS101-2013-Sem1</a:t>
            </a:r>
            <a:endParaRPr lang="en-SG" sz="1200" b="1" dirty="0">
              <a:solidFill>
                <a:srgbClr val="FFFF9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7118" y="113144"/>
            <a:ext cx="767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Courses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1" name="Flowchart: Extract 4"/>
          <p:cNvSpPr>
            <a:spLocks noChangeAspect="1"/>
          </p:cNvSpPr>
          <p:nvPr/>
        </p:nvSpPr>
        <p:spPr>
          <a:xfrm rot="20042488">
            <a:off x="4647060" y="2547607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ounded Rectangular Callout 15"/>
          <p:cNvSpPr/>
          <p:nvPr/>
        </p:nvSpPr>
        <p:spPr>
          <a:xfrm>
            <a:off x="3657600" y="734868"/>
            <a:ext cx="2435408" cy="761475"/>
          </a:xfrm>
          <a:prstGeom prst="wedgeRoundRectCallout">
            <a:avLst>
              <a:gd name="adj1" fmla="val -18910"/>
              <a:gd name="adj2" fmla="val 8068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Hover over items to see </a:t>
            </a:r>
            <a:r>
              <a:rPr lang="en-US" sz="2000" dirty="0" smtClean="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helpful tips</a:t>
            </a:r>
            <a:endParaRPr lang="en-SG" sz="2000" dirty="0">
              <a:solidFill>
                <a:srgbClr val="FFFF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4" r="68488" b="80953"/>
          <a:stretch/>
        </p:blipFill>
        <p:spPr bwMode="auto">
          <a:xfrm>
            <a:off x="70232" y="1371600"/>
            <a:ext cx="2393762" cy="41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913398"/>
      </p:ext>
    </p:extLst>
  </p:cSld>
  <p:clrMapOvr>
    <a:masterClrMapping/>
  </p:clrMapOvr>
  <p:transition spd="slow" advTm="5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4809 -0.04004 L -0.01476 0.0268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0.02199 L -0.04809 -0.04005 " pathEditMode="relative" rAng="0" ptsTypes="AA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11" grpId="0" animBg="1"/>
      <p:bldP spid="11" grpId="1" animBg="1"/>
      <p:bldP spid="11" grpId="2" animBg="1"/>
      <p:bldP spid="11" grpId="3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5"/>
          <a:stretch/>
        </p:blipFill>
        <p:spPr bwMode="auto">
          <a:xfrm>
            <a:off x="0" y="1930400"/>
            <a:ext cx="9220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47118" y="113144"/>
            <a:ext cx="767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Courses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0438" y="2255980"/>
            <a:ext cx="1809162" cy="178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ECON101-2013Fall</a:t>
            </a:r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10438" y="2711460"/>
            <a:ext cx="3104562" cy="184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Introduction to Economics</a:t>
            </a:r>
            <a:endParaRPr lang="en-SG" sz="14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lowchart: Extract 4"/>
          <p:cNvSpPr>
            <a:spLocks noChangeAspect="1"/>
          </p:cNvSpPr>
          <p:nvPr/>
        </p:nvSpPr>
        <p:spPr>
          <a:xfrm rot="20042488">
            <a:off x="3656461" y="3520089"/>
            <a:ext cx="120505" cy="178712"/>
          </a:xfrm>
          <a:custGeom>
            <a:avLst/>
            <a:gdLst/>
            <a:ahLst/>
            <a:cxnLst/>
            <a:rect l="l" t="t" r="r" b="b"/>
            <a:pathLst>
              <a:path w="457618" h="678657">
                <a:moveTo>
                  <a:pt x="228809" y="0"/>
                </a:moveTo>
                <a:lnTo>
                  <a:pt x="457618" y="533400"/>
                </a:lnTo>
                <a:lnTo>
                  <a:pt x="283825" y="472061"/>
                </a:lnTo>
                <a:lnTo>
                  <a:pt x="283825" y="678657"/>
                </a:lnTo>
                <a:lnTo>
                  <a:pt x="173793" y="678657"/>
                </a:lnTo>
                <a:lnTo>
                  <a:pt x="173793" y="472061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00"/>
          </a:solidFill>
          <a:ln w="12700" cap="rnd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Donut 9"/>
          <p:cNvSpPr/>
          <p:nvPr/>
        </p:nvSpPr>
        <p:spPr>
          <a:xfrm>
            <a:off x="2590800" y="2743200"/>
            <a:ext cx="1219200" cy="1219200"/>
          </a:xfrm>
          <a:prstGeom prst="donut">
            <a:avLst/>
          </a:prstGeom>
          <a:solidFill>
            <a:srgbClr val="FFFF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13" name="Picture 7" descr="C:\Users\dcsdcr\Downloads\ajax-loader (2)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44" y="3372674"/>
            <a:ext cx="158134" cy="1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3379978" y="705375"/>
            <a:ext cx="2079244" cy="761475"/>
          </a:xfrm>
          <a:prstGeom prst="wedgeRoundRectCallout">
            <a:avLst>
              <a:gd name="adj1" fmla="val -26757"/>
              <a:gd name="adj2" fmla="val 96534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Fill in the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course details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74" r="68488" b="80953"/>
          <a:stretch/>
        </p:blipFill>
        <p:spPr bwMode="auto">
          <a:xfrm>
            <a:off x="70232" y="1371600"/>
            <a:ext cx="2393762" cy="41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66115"/>
      </p:ext>
    </p:extLst>
  </p:cSld>
  <p:clrMapOvr>
    <a:masterClrMapping/>
  </p:clrMapOvr>
  <p:transition spd="slow" advTm="4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1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1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0.04809 -0.04004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1"/>
                            </p:stCondLst>
                            <p:childTnLst>
                              <p:par>
                                <p:cTn id="21" presetID="53" presetClass="entr" presetSubtype="16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01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6"/>
          <a:stretch/>
        </p:blipFill>
        <p:spPr bwMode="auto">
          <a:xfrm>
            <a:off x="76200" y="739140"/>
            <a:ext cx="8885237" cy="5833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547118" y="113144"/>
            <a:ext cx="767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Courses</a:t>
            </a:r>
            <a:endParaRPr lang="en-SG" dirty="0">
              <a:solidFill>
                <a:srgbClr val="0070C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314700" y="4877325"/>
            <a:ext cx="4267200" cy="761475"/>
          </a:xfrm>
          <a:prstGeom prst="wedgeRoundRectCallout">
            <a:avLst>
              <a:gd name="adj1" fmla="val -22625"/>
              <a:gd name="adj2" fmla="val 113281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You can add more instructors, </a:t>
            </a:r>
            <a:b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with desired permission levels</a:t>
            </a:r>
            <a:endParaRPr lang="en-SG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80966"/>
      </p:ext>
    </p:extLst>
  </p:cSld>
  <p:clrMapOvr>
    <a:masterClrMapping/>
  </p:clrMapOvr>
  <p:transition spd="slow" advTm="400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tructor 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udent head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337</Words>
  <Application>Microsoft Office PowerPoint</Application>
  <PresentationFormat>On-screen Show (4:3)</PresentationFormat>
  <Paragraphs>115</Paragraphs>
  <Slides>47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Office Theme</vt:lpstr>
      <vt:lpstr>Instructor header</vt:lpstr>
      <vt:lpstr>Student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133</cp:revision>
  <dcterms:created xsi:type="dcterms:W3CDTF">2006-08-16T00:00:00Z</dcterms:created>
  <dcterms:modified xsi:type="dcterms:W3CDTF">2014-07-28T12:50:40Z</dcterms:modified>
</cp:coreProperties>
</file>