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sldIdLst>
    <p:sldId id="266" r:id="rId2"/>
    <p:sldId id="257" r:id="rId3"/>
    <p:sldId id="261" r:id="rId4"/>
    <p:sldId id="262" r:id="rId5"/>
    <p:sldId id="268" r:id="rId6"/>
    <p:sldId id="269" r:id="rId7"/>
    <p:sldId id="270" r:id="rId8"/>
    <p:sldId id="271" r:id="rId9"/>
    <p:sldId id="265" r:id="rId10"/>
    <p:sldId id="259" r:id="rId11"/>
    <p:sldId id="267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5" autoAdjust="0"/>
    <p:restoredTop sz="94437" autoAdjust="0"/>
  </p:normalViewPr>
  <p:slideViewPr>
    <p:cSldViewPr>
      <p:cViewPr>
        <p:scale>
          <a:sx n="112" d="100"/>
          <a:sy n="112" d="100"/>
        </p:scale>
        <p:origin x="2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06.02.19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296"/>
            <a:ext cx="9144000" cy="798576"/>
          </a:xfrm>
          <a:prstGeom prst="rect">
            <a:avLst/>
          </a:prstGeom>
        </p:spPr>
      </p:pic>
      <p:sp>
        <p:nvSpPr>
          <p:cNvPr id="22" name="Textfeld 21"/>
          <p:cNvSpPr txBox="1"/>
          <p:nvPr userDrawn="1"/>
        </p:nvSpPr>
        <p:spPr>
          <a:xfrm>
            <a:off x="3158872" y="6309320"/>
            <a:ext cx="242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UM Neue Helvetica 55 Regular" pitchFamily="34" charset="0"/>
              </a:rPr>
              <a:t>www.hcr.ei.tum.de</a:t>
            </a: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Betreuer: B. Betreuer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552" y="5301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 Human-centered Assistive Robotics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UM Neue Helvetica 55 Regular" pitchFamily="34" charset="0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11560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dirty="0"/>
              <a:t>Model </a:t>
            </a:r>
            <a:r>
              <a:rPr lang="de-DE" dirty="0" err="1"/>
              <a:t>Based</a:t>
            </a:r>
            <a:r>
              <a:rPr lang="de-DE" dirty="0"/>
              <a:t> Reinforcement Learning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dirty="0"/>
              <a:t>Model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Reinfrocement</a:t>
            </a:r>
            <a:r>
              <a:rPr lang="de-DE" dirty="0"/>
              <a:t> Learning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2" y="6186027"/>
            <a:ext cx="591108" cy="64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Final Presentation (Practical Project)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Supervisor: Matteo </a:t>
            </a:r>
            <a:r>
              <a:rPr lang="en-US" dirty="0" err="1"/>
              <a:t>Saveriano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6972320" cy="1930227"/>
          </a:xfrm>
        </p:spPr>
        <p:txBody>
          <a:bodyPr/>
          <a:lstStyle/>
          <a:p>
            <a:r>
              <a:rPr lang="en-US" dirty="0"/>
              <a:t>Comparison of Reinforcement Learning Algorithms &amp; Optimal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Brüdigam</a:t>
            </a:r>
            <a:r>
              <a:rPr lang="en-US" dirty="0"/>
              <a:t>, J. </a:t>
            </a:r>
            <a:r>
              <a:rPr lang="en-US" dirty="0" err="1"/>
              <a:t>Ströbel</a:t>
            </a:r>
            <a:r>
              <a:rPr lang="en-US" dirty="0"/>
              <a:t>, S. </a:t>
            </a:r>
            <a:r>
              <a:rPr lang="en-US" dirty="0" err="1"/>
              <a:t>Hügler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043608" y="1052736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200" dirty="0" err="1">
                <a:latin typeface="TUM Neue Helvetica 55 Regular" pitchFamily="34" charset="0"/>
              </a:rPr>
              <a:t>Deisenroth</a:t>
            </a:r>
            <a:r>
              <a:rPr lang="de-DE" sz="1200" dirty="0">
                <a:latin typeface="TUM Neue Helvetica 55 Regular" pitchFamily="34" charset="0"/>
              </a:rPr>
              <a:t>, Marc Peter, Dieter Fox, </a:t>
            </a:r>
            <a:r>
              <a:rPr lang="de-DE" sz="1200" dirty="0" err="1">
                <a:latin typeface="TUM Neue Helvetica 55 Regular" pitchFamily="34" charset="0"/>
              </a:rPr>
              <a:t>and</a:t>
            </a:r>
            <a:r>
              <a:rPr lang="de-DE" sz="1200" dirty="0">
                <a:latin typeface="TUM Neue Helvetica 55 Regular" pitchFamily="34" charset="0"/>
              </a:rPr>
              <a:t> Carl Edward Rasmussen </a:t>
            </a:r>
          </a:p>
          <a:p>
            <a:pPr>
              <a:defRPr/>
            </a:pPr>
            <a:r>
              <a:rPr lang="de-DE" sz="1200" b="1" dirty="0">
                <a:latin typeface="TUM Neue Helvetica 55 Regular" pitchFamily="34" charset="0"/>
              </a:rPr>
              <a:t>"</a:t>
            </a:r>
            <a:r>
              <a:rPr lang="de-DE" sz="1200" b="1" dirty="0" err="1">
                <a:latin typeface="TUM Neue Helvetica 55 Regular" pitchFamily="34" charset="0"/>
              </a:rPr>
              <a:t>Gaussian</a:t>
            </a:r>
            <a:r>
              <a:rPr lang="de-DE" sz="1200" b="1" dirty="0">
                <a:latin typeface="TUM Neue Helvetica 55 Regular" pitchFamily="34" charset="0"/>
              </a:rPr>
              <a:t> </a:t>
            </a:r>
            <a:r>
              <a:rPr lang="de-DE" sz="1200" b="1" dirty="0" err="1">
                <a:latin typeface="TUM Neue Helvetica 55 Regular" pitchFamily="34" charset="0"/>
              </a:rPr>
              <a:t>processes</a:t>
            </a:r>
            <a:r>
              <a:rPr lang="de-DE" sz="1200" b="1" dirty="0">
                <a:latin typeface="TUM Neue Helvetica 55 Regular" pitchFamily="34" charset="0"/>
              </a:rPr>
              <a:t> </a:t>
            </a:r>
            <a:r>
              <a:rPr lang="de-DE" sz="1200" b="1" dirty="0" err="1">
                <a:latin typeface="TUM Neue Helvetica 55 Regular" pitchFamily="34" charset="0"/>
              </a:rPr>
              <a:t>for</a:t>
            </a:r>
            <a:r>
              <a:rPr lang="de-DE" sz="1200" b="1" dirty="0">
                <a:latin typeface="TUM Neue Helvetica 55 Regular" pitchFamily="34" charset="0"/>
              </a:rPr>
              <a:t> </a:t>
            </a:r>
            <a:r>
              <a:rPr lang="de-DE" sz="1200" b="1" dirty="0" err="1">
                <a:latin typeface="TUM Neue Helvetica 55 Regular" pitchFamily="34" charset="0"/>
              </a:rPr>
              <a:t>data-efficient</a:t>
            </a:r>
            <a:r>
              <a:rPr lang="de-DE" sz="1200" b="1" dirty="0">
                <a:latin typeface="TUM Neue Helvetica 55 Regular" pitchFamily="34" charset="0"/>
              </a:rPr>
              <a:t> </a:t>
            </a:r>
            <a:r>
              <a:rPr lang="de-DE" sz="1200" b="1" dirty="0" err="1">
                <a:latin typeface="TUM Neue Helvetica 55 Regular" pitchFamily="34" charset="0"/>
              </a:rPr>
              <a:t>learning</a:t>
            </a:r>
            <a:r>
              <a:rPr lang="de-DE" sz="1200" b="1" dirty="0">
                <a:latin typeface="TUM Neue Helvetica 55 Regular" pitchFamily="34" charset="0"/>
              </a:rPr>
              <a:t> in </a:t>
            </a:r>
            <a:r>
              <a:rPr lang="de-DE" sz="1200" b="1" dirty="0" err="1">
                <a:latin typeface="TUM Neue Helvetica 55 Regular" pitchFamily="34" charset="0"/>
              </a:rPr>
              <a:t>robotics</a:t>
            </a:r>
            <a:r>
              <a:rPr lang="de-DE" sz="1200" b="1" dirty="0">
                <a:latin typeface="TUM Neue Helvetica 55 Regular" pitchFamily="34" charset="0"/>
              </a:rPr>
              <a:t> </a:t>
            </a:r>
            <a:r>
              <a:rPr lang="de-DE" sz="1200" b="1" dirty="0" err="1">
                <a:latin typeface="TUM Neue Helvetica 55 Regular" pitchFamily="34" charset="0"/>
              </a:rPr>
              <a:t>and</a:t>
            </a:r>
            <a:r>
              <a:rPr lang="de-DE" sz="1200" b="1" dirty="0">
                <a:latin typeface="TUM Neue Helvetica 55 Regular" pitchFamily="34" charset="0"/>
              </a:rPr>
              <a:t> </a:t>
            </a:r>
            <a:r>
              <a:rPr lang="de-DE" sz="1200" b="1" dirty="0" err="1">
                <a:latin typeface="TUM Neue Helvetica 55 Regular" pitchFamily="34" charset="0"/>
              </a:rPr>
              <a:t>control</a:t>
            </a:r>
            <a:r>
              <a:rPr lang="de-DE" sz="1200" b="1" dirty="0">
                <a:latin typeface="TUM Neue Helvetica 55 Regular" pitchFamily="34" charset="0"/>
              </a:rPr>
              <a:t>."</a:t>
            </a:r>
            <a:br>
              <a:rPr lang="en-US" sz="1200" b="1" dirty="0">
                <a:latin typeface="TUM Neue Helvetica 55 Regular" pitchFamily="34" charset="0"/>
              </a:rPr>
            </a:br>
            <a:r>
              <a: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IEEE Transactions on Pattern Analysis </a:t>
            </a:r>
            <a:r>
              <a:rPr lang="de-DE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and</a:t>
            </a:r>
            <a:r>
              <a: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</a:t>
            </a:r>
            <a:r>
              <a:rPr lang="de-DE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Machine</a:t>
            </a:r>
            <a:r>
              <a: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</a:t>
            </a:r>
            <a:r>
              <a:rPr lang="de-DE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Intelligence</a:t>
            </a:r>
            <a:r>
              <a: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37.2 (2015): 408-423. </a:t>
            </a:r>
          </a:p>
          <a:p>
            <a:pPr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65577"/>
            <a:ext cx="282347" cy="39121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033730" y="1702549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latin typeface="TUM Neue Helvetica 55 Regular" pitchFamily="34" charset="0"/>
              </a:defRPr>
            </a:lvl1pPr>
          </a:lstStyle>
          <a:p>
            <a:r>
              <a:rPr lang="de-DE" dirty="0" err="1"/>
              <a:t>Deisenroth</a:t>
            </a:r>
            <a:r>
              <a:rPr lang="de-DE" dirty="0"/>
              <a:t>, Marc Peter. </a:t>
            </a:r>
            <a:br>
              <a:rPr lang="en-US" dirty="0"/>
            </a:br>
            <a:r>
              <a:rPr lang="de-DE" b="1" dirty="0" err="1"/>
              <a:t>Efficient</a:t>
            </a:r>
            <a:r>
              <a:rPr lang="de-DE" b="1" dirty="0"/>
              <a:t> </a:t>
            </a:r>
            <a:r>
              <a:rPr lang="de-DE" b="1" dirty="0" err="1"/>
              <a:t>reinforcement</a:t>
            </a:r>
            <a:r>
              <a:rPr lang="de-DE" b="1" dirty="0"/>
              <a:t> </a:t>
            </a:r>
            <a:r>
              <a:rPr lang="de-DE" b="1" dirty="0" err="1"/>
              <a:t>learning</a:t>
            </a:r>
            <a:r>
              <a:rPr lang="de-DE" b="1" dirty="0"/>
              <a:t> </a:t>
            </a:r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Gaussian</a:t>
            </a:r>
            <a:r>
              <a:rPr lang="de-DE" b="1" dirty="0"/>
              <a:t> </a:t>
            </a:r>
            <a:r>
              <a:rPr lang="de-DE" b="1" dirty="0" err="1"/>
              <a:t>processes</a:t>
            </a:r>
            <a:r>
              <a:rPr lang="de-DE" b="1" dirty="0"/>
              <a:t>.</a:t>
            </a:r>
          </a:p>
          <a:p>
            <a:r>
              <a:rPr lang="de-D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Vol. 9. KIT Scientific Publishing, 2010. </a:t>
            </a: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13649"/>
            <a:ext cx="282347" cy="391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2708920"/>
            <a:ext cx="6543692" cy="725471"/>
          </a:xfrm>
        </p:spPr>
        <p:txBody>
          <a:bodyPr/>
          <a:lstStyle/>
          <a:p>
            <a:r>
              <a:rPr lang="en-US" dirty="0"/>
              <a:t>Back Up.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38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Model-</a:t>
            </a:r>
            <a:r>
              <a:rPr lang="de-DE" dirty="0" err="1"/>
              <a:t>Based</a:t>
            </a:r>
            <a:r>
              <a:rPr lang="de-DE" dirty="0"/>
              <a:t> Reinforcement Learning – PILCO </a:t>
            </a:r>
          </a:p>
          <a:p>
            <a:pPr lvl="1"/>
            <a:r>
              <a:rPr lang="de-DE" dirty="0"/>
              <a:t>Model-Free Reinforcement Learning – </a:t>
            </a:r>
            <a:r>
              <a:rPr lang="de-DE" dirty="0" err="1"/>
              <a:t>PoWER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Optimal Control – LQR, </a:t>
            </a:r>
            <a:r>
              <a:rPr lang="de-DE" dirty="0" err="1"/>
              <a:t>iLQR</a:t>
            </a:r>
            <a:r>
              <a:rPr lang="de-DE" dirty="0"/>
              <a:t>, MPC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6995120" cy="725471"/>
          </a:xfrm>
        </p:spPr>
        <p:txBody>
          <a:bodyPr/>
          <a:lstStyle/>
          <a:p>
            <a:r>
              <a:rPr lang="de-DE" dirty="0"/>
              <a:t>Model-</a:t>
            </a:r>
            <a:r>
              <a:rPr lang="de-DE" dirty="0" err="1"/>
              <a:t>Based</a:t>
            </a:r>
            <a:r>
              <a:rPr lang="de-DE" dirty="0"/>
              <a:t> Reinforcement Learning – PILCO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Model-</a:t>
            </a:r>
            <a:r>
              <a:rPr lang="de-DE" dirty="0" err="1"/>
              <a:t>Based</a:t>
            </a:r>
            <a:r>
              <a:rPr lang="de-DE" dirty="0"/>
              <a:t> Reinforcement Learning – PILCO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486DD0-5D1E-544F-9721-9F99FCFF25D0}"/>
              </a:ext>
            </a:extLst>
          </p:cNvPr>
          <p:cNvSpPr/>
          <p:nvPr/>
        </p:nvSpPr>
        <p:spPr>
          <a:xfrm>
            <a:off x="8054970" y="2204864"/>
            <a:ext cx="693494" cy="7200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C16CD52-B10F-3C41-925C-13D3A6906117}"/>
                  </a:ext>
                </a:extLst>
              </p:cNvPr>
              <p:cNvSpPr txBox="1"/>
              <p:nvPr/>
            </p:nvSpPr>
            <p:spPr>
              <a:xfrm>
                <a:off x="8740518" y="2279011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C16CD52-B10F-3C41-925C-13D3A69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18" y="2279011"/>
                <a:ext cx="32637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480E407-3B3B-4843-9EE4-35521C083CDD}"/>
                  </a:ext>
                </a:extLst>
              </p:cNvPr>
              <p:cNvSpPr txBox="1"/>
              <p:nvPr/>
            </p:nvSpPr>
            <p:spPr>
              <a:xfrm>
                <a:off x="3707904" y="4365104"/>
                <a:ext cx="3456384" cy="1609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/>
                  <a:t>Gaussian </a:t>
                </a:r>
                <a:r>
                  <a:rPr lang="de-DE" sz="1200" b="1" dirty="0" err="1"/>
                  <a:t>Process</a:t>
                </a:r>
                <a:r>
                  <a:rPr lang="de-DE" sz="1200" b="1" dirty="0"/>
                  <a:t> (Model)</a:t>
                </a:r>
              </a:p>
              <a:p>
                <a:pPr/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de-DE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100" b="0" dirty="0">
                    <a:ea typeface="Cambria Math" panose="02040503050406030204" pitchFamily="18" charset="0"/>
                  </a:rPr>
                  <a:t> </a:t>
                </a:r>
                <a:br>
                  <a:rPr lang="de-DE" sz="11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</m:t>
                      </m:r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200" dirty="0">
                  <a:ea typeface="Cambria Math" panose="02040503050406030204" pitchFamily="18" charset="0"/>
                </a:endParaRPr>
              </a:p>
              <a:p>
                <a:pPr/>
                <a:endParaRPr lang="de-DE" sz="1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acc>
                            <m:accPr>
                              <m:chr m:val="̃"/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ⅆ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de-DE" sz="11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480E407-3B3B-4843-9EE4-35521C083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365104"/>
                <a:ext cx="3456384" cy="1609800"/>
              </a:xfrm>
              <a:prstGeom prst="rect">
                <a:avLst/>
              </a:prstGeom>
              <a:blipFill>
                <a:blip r:embed="rId3"/>
                <a:stretch>
                  <a:fillRect b="-5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3668B41-9704-FF46-81A7-7AD10EC9D2FD}"/>
              </a:ext>
            </a:extLst>
          </p:cNvPr>
          <p:cNvSpPr/>
          <p:nvPr/>
        </p:nvSpPr>
        <p:spPr>
          <a:xfrm>
            <a:off x="7533483" y="4952598"/>
            <a:ext cx="502903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{..}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0499E97F-D30A-914B-83F0-4304E07F0D5A}"/>
              </a:ext>
            </a:extLst>
          </p:cNvPr>
          <p:cNvCxnSpPr>
            <a:cxnSpLocks/>
            <a:stCxn id="6" idx="3"/>
            <a:endCxn id="13" idx="6"/>
          </p:cNvCxnSpPr>
          <p:nvPr/>
        </p:nvCxnSpPr>
        <p:spPr>
          <a:xfrm flipH="1">
            <a:off x="8036386" y="2564905"/>
            <a:ext cx="712078" cy="2603717"/>
          </a:xfrm>
          <a:prstGeom prst="bentConnector3">
            <a:avLst>
              <a:gd name="adj1" fmla="val -32103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4F7943B-8DEE-B746-925A-84DDF2346D07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7164288" y="5168622"/>
            <a:ext cx="369195" cy="138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9A4BCF3-AFE5-ED4C-B9ED-9E468B3BF51B}"/>
                  </a:ext>
                </a:extLst>
              </p:cNvPr>
              <p:cNvSpPr txBox="1"/>
              <p:nvPr/>
            </p:nvSpPr>
            <p:spPr>
              <a:xfrm>
                <a:off x="6571814" y="2279011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9A4BCF3-AFE5-ED4C-B9ED-9E468B3BF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14" y="2279011"/>
                <a:ext cx="3318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0C79036-D397-7C44-B2E1-54A4F86D07F1}"/>
                  </a:ext>
                </a:extLst>
              </p:cNvPr>
              <p:cNvSpPr txBox="1"/>
              <p:nvPr/>
            </p:nvSpPr>
            <p:spPr>
              <a:xfrm>
                <a:off x="7236296" y="4849415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00C79036-D397-7C44-B2E1-54A4F86D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849415"/>
                <a:ext cx="3263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7587B05C-7DD4-5A4F-BC97-26405D24A0CA}"/>
              </a:ext>
            </a:extLst>
          </p:cNvPr>
          <p:cNvCxnSpPr>
            <a:cxnSpLocks/>
            <a:stCxn id="97" idx="3"/>
            <a:endCxn id="13" idx="0"/>
          </p:cNvCxnSpPr>
          <p:nvPr/>
        </p:nvCxnSpPr>
        <p:spPr>
          <a:xfrm>
            <a:off x="6516216" y="2566597"/>
            <a:ext cx="1268719" cy="2386001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6B06428-92A2-B142-A87F-A5C5F41CDF03}"/>
                  </a:ext>
                </a:extLst>
              </p:cNvPr>
              <p:cNvSpPr txBox="1"/>
              <p:nvPr/>
            </p:nvSpPr>
            <p:spPr>
              <a:xfrm>
                <a:off x="3131840" y="5157192"/>
                <a:ext cx="6369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6B06428-92A2-B142-A87F-A5C5F41CD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157192"/>
                <a:ext cx="636906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winkelte Verbindung 31">
            <a:extLst>
              <a:ext uri="{FF2B5EF4-FFF2-40B4-BE49-F238E27FC236}">
                <a16:creationId xmlns:a16="http://schemas.microsoft.com/office/drawing/2014/main" id="{03FD1362-5ADE-7A4C-90BB-B2A99C5A1E4D}"/>
              </a:ext>
            </a:extLst>
          </p:cNvPr>
          <p:cNvCxnSpPr>
            <a:cxnSpLocks/>
            <a:stCxn id="97" idx="3"/>
            <a:endCxn id="6" idx="1"/>
          </p:cNvCxnSpPr>
          <p:nvPr/>
        </p:nvCxnSpPr>
        <p:spPr>
          <a:xfrm flipV="1">
            <a:off x="6516216" y="2564905"/>
            <a:ext cx="1538754" cy="169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>
            <a:extLst>
              <a:ext uri="{FF2B5EF4-FFF2-40B4-BE49-F238E27FC236}">
                <a16:creationId xmlns:a16="http://schemas.microsoft.com/office/drawing/2014/main" id="{6DB9A6C4-8CEA-074D-823D-3CCBF4126710}"/>
              </a:ext>
            </a:extLst>
          </p:cNvPr>
          <p:cNvCxnSpPr>
            <a:cxnSpLocks/>
            <a:stCxn id="12" idx="1"/>
            <a:endCxn id="30" idx="1"/>
          </p:cNvCxnSpPr>
          <p:nvPr/>
        </p:nvCxnSpPr>
        <p:spPr>
          <a:xfrm rot="10800000" flipH="1">
            <a:off x="3707904" y="1439198"/>
            <a:ext cx="327640" cy="3730806"/>
          </a:xfrm>
          <a:prstGeom prst="bentConnector3">
            <a:avLst>
              <a:gd name="adj1" fmla="val -80237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0AB4D739-B5E6-4045-BCE5-718D22BFE96E}"/>
                  </a:ext>
                </a:extLst>
              </p:cNvPr>
              <p:cNvSpPr txBox="1"/>
              <p:nvPr/>
            </p:nvSpPr>
            <p:spPr>
              <a:xfrm>
                <a:off x="243269" y="1196752"/>
                <a:ext cx="2888571" cy="37417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Cost  Evaluation &amp; </a:t>
                </a:r>
              </a:p>
              <a:p>
                <a:r>
                  <a:rPr lang="de-DE" sz="1400" b="1" dirty="0"/>
                  <a:t>Parameter Update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1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de-DE" sz="1400" dirty="0"/>
              </a:p>
              <a:p>
                <a:endParaRPr lang="de-DE" sz="1400" dirty="0"/>
              </a:p>
              <a:p>
                <a:r>
                  <a:rPr lang="de-DE" sz="1400" b="1" dirty="0"/>
                  <a:t>Gradient: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num>
                        <m:den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1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1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05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de-DE" sz="105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05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(</m:t>
                      </m:r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de-DE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05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sz="105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e-DE" sz="1200" b="0" i="0" dirty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de-DE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de-DE" sz="12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12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de-DE" sz="1200" b="0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de-DE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de-DE" sz="1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de-DE" sz="1400" dirty="0"/>
              </a:p>
              <a:p>
                <a:pPr/>
                <a:endParaRPr lang="de-DE" sz="1400" dirty="0"/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0AB4D739-B5E6-4045-BCE5-718D22BF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9" y="1196752"/>
                <a:ext cx="2888571" cy="3741730"/>
              </a:xfrm>
              <a:prstGeom prst="rect">
                <a:avLst/>
              </a:prstGeom>
              <a:blipFill>
                <a:blip r:embed="rId7"/>
                <a:stretch>
                  <a:fillRect l="-1304" t="-7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winkelte Verbindung 62">
            <a:extLst>
              <a:ext uri="{FF2B5EF4-FFF2-40B4-BE49-F238E27FC236}">
                <a16:creationId xmlns:a16="http://schemas.microsoft.com/office/drawing/2014/main" id="{D997E717-6D59-1644-8337-2CB3267AF038}"/>
              </a:ext>
            </a:extLst>
          </p:cNvPr>
          <p:cNvCxnSpPr>
            <a:cxnSpLocks/>
            <a:stCxn id="12" idx="1"/>
            <a:endCxn id="58" idx="2"/>
          </p:cNvCxnSpPr>
          <p:nvPr/>
        </p:nvCxnSpPr>
        <p:spPr>
          <a:xfrm rot="10800000">
            <a:off x="1687556" y="4938482"/>
            <a:ext cx="2020349" cy="231522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BFF313D5-DDDA-D94E-B1DB-43111EB01DD9}"/>
                  </a:ext>
                </a:extLst>
              </p:cNvPr>
              <p:cNvSpPr txBox="1"/>
              <p:nvPr/>
            </p:nvSpPr>
            <p:spPr>
              <a:xfrm>
                <a:off x="4355976" y="2320375"/>
                <a:ext cx="2160240" cy="492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Squashing </a:t>
                </a:r>
                <a:r>
                  <a:rPr lang="de-DE" sz="1400" dirty="0" err="1"/>
                  <a:t>Policy</a:t>
                </a:r>
                <a:endParaRPr lang="de-DE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̃"/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BFF313D5-DDDA-D94E-B1DB-43111EB01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320375"/>
                <a:ext cx="2160240" cy="492443"/>
              </a:xfrm>
              <a:prstGeom prst="rect">
                <a:avLst/>
              </a:prstGeom>
              <a:blipFill>
                <a:blip r:embed="rId8"/>
                <a:stretch>
                  <a:fillRect l="-581" t="-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Gewinkelte Verbindung 101">
            <a:extLst>
              <a:ext uri="{FF2B5EF4-FFF2-40B4-BE49-F238E27FC236}">
                <a16:creationId xmlns:a16="http://schemas.microsoft.com/office/drawing/2014/main" id="{FCB8BF9E-5D1B-9946-A460-9269B6384A1C}"/>
              </a:ext>
            </a:extLst>
          </p:cNvPr>
          <p:cNvCxnSpPr>
            <a:cxnSpLocks/>
            <a:stCxn id="12" idx="1"/>
            <a:endCxn id="267" idx="1"/>
          </p:cNvCxnSpPr>
          <p:nvPr/>
        </p:nvCxnSpPr>
        <p:spPr>
          <a:xfrm rot="10800000" flipH="1">
            <a:off x="3707904" y="3618022"/>
            <a:ext cx="1008112" cy="1551982"/>
          </a:xfrm>
          <a:prstGeom prst="bentConnector3">
            <a:avLst>
              <a:gd name="adj1" fmla="val -26077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C2528EB5-1900-604B-AE72-DC85606EEE40}"/>
              </a:ext>
            </a:extLst>
          </p:cNvPr>
          <p:cNvCxnSpPr>
            <a:cxnSpLocks/>
            <a:stCxn id="97" idx="2"/>
            <a:endCxn id="267" idx="0"/>
          </p:cNvCxnSpPr>
          <p:nvPr/>
        </p:nvCxnSpPr>
        <p:spPr>
          <a:xfrm>
            <a:off x="5436096" y="2812818"/>
            <a:ext cx="0" cy="3281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winkelte Verbindung 149">
            <a:extLst>
              <a:ext uri="{FF2B5EF4-FFF2-40B4-BE49-F238E27FC236}">
                <a16:creationId xmlns:a16="http://schemas.microsoft.com/office/drawing/2014/main" id="{3D0D17AE-81B6-9C45-B165-A09CC1245330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3777864" y="-1037545"/>
            <a:ext cx="143989" cy="4324606"/>
          </a:xfrm>
          <a:prstGeom prst="bentConnector2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0A80D2AD-7D77-9045-850C-61BEB562B70B}"/>
                  </a:ext>
                </a:extLst>
              </p:cNvPr>
              <p:cNvSpPr txBox="1"/>
              <p:nvPr/>
            </p:nvSpPr>
            <p:spPr>
              <a:xfrm>
                <a:off x="4035544" y="1177588"/>
                <a:ext cx="2794992" cy="523220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 err="1"/>
                  <a:t>Policy</a:t>
                </a:r>
                <a:r>
                  <a:rPr lang="de-DE" sz="1400" b="1" dirty="0"/>
                  <a:t> – RBF-Controller</a:t>
                </a: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400" dirty="0"/>
                  <a:t> </a:t>
                </a: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0A80D2AD-7D77-9045-850C-61BEB562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44" y="1177588"/>
                <a:ext cx="2794992" cy="523220"/>
              </a:xfrm>
              <a:prstGeom prst="rect">
                <a:avLst/>
              </a:prstGeom>
              <a:blipFill>
                <a:blip r:embed="rId9"/>
                <a:stretch>
                  <a:fillRect l="-450"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upload.wikimedia.org/wikipedia/commons/thumb/f/f9/Gaussianprocess_posteriorMean.svg/2560px-Gaussianprocess_posteriorMean.svg.png">
            <a:extLst>
              <a:ext uri="{FF2B5EF4-FFF2-40B4-BE49-F238E27FC236}">
                <a16:creationId xmlns:a16="http://schemas.microsoft.com/office/drawing/2014/main" id="{46F5CE03-F6CC-7846-A4E5-774AB15B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240" y="4437112"/>
            <a:ext cx="863032" cy="7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Textfeld 266">
            <a:extLst>
              <a:ext uri="{FF2B5EF4-FFF2-40B4-BE49-F238E27FC236}">
                <a16:creationId xmlns:a16="http://schemas.microsoft.com/office/drawing/2014/main" id="{C68F9101-EC9C-0E45-917F-143FC9E2E675}"/>
              </a:ext>
            </a:extLst>
          </p:cNvPr>
          <p:cNvSpPr txBox="1"/>
          <p:nvPr/>
        </p:nvSpPr>
        <p:spPr>
          <a:xfrm>
            <a:off x="4716016" y="3140968"/>
            <a:ext cx="144016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Joint </a:t>
            </a:r>
            <a:r>
              <a:rPr lang="de-DE" sz="1400" dirty="0" err="1"/>
              <a:t>distribution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B0736F16-7B90-694A-9869-AACCB20D160E}"/>
              </a:ext>
            </a:extLst>
          </p:cNvPr>
          <p:cNvCxnSpPr>
            <a:cxnSpLocks/>
            <a:stCxn id="267" idx="2"/>
            <a:endCxn id="12" idx="0"/>
          </p:cNvCxnSpPr>
          <p:nvPr/>
        </p:nvCxnSpPr>
        <p:spPr>
          <a:xfrm>
            <a:off x="5436096" y="4095075"/>
            <a:ext cx="0" cy="2700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FED8B6E9-2B39-DD42-AB7E-89C5D72BBB47}"/>
              </a:ext>
            </a:extLst>
          </p:cNvPr>
          <p:cNvCxnSpPr>
            <a:cxnSpLocks/>
            <a:stCxn id="30" idx="2"/>
            <a:endCxn id="97" idx="0"/>
          </p:cNvCxnSpPr>
          <p:nvPr/>
        </p:nvCxnSpPr>
        <p:spPr>
          <a:xfrm>
            <a:off x="5433040" y="1700808"/>
            <a:ext cx="3056" cy="619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5872A2-A90C-2743-A02E-3E38DBBFB385}"/>
              </a:ext>
            </a:extLst>
          </p:cNvPr>
          <p:cNvCxnSpPr>
            <a:cxnSpLocks/>
          </p:cNvCxnSpPr>
          <p:nvPr/>
        </p:nvCxnSpPr>
        <p:spPr>
          <a:xfrm>
            <a:off x="6012160" y="1052736"/>
            <a:ext cx="1008112" cy="792088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" name="Grafik 3175">
            <a:extLst>
              <a:ext uri="{FF2B5EF4-FFF2-40B4-BE49-F238E27FC236}">
                <a16:creationId xmlns:a16="http://schemas.microsoft.com/office/drawing/2014/main" id="{1D7FB5EB-027D-B444-8724-A1125899A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916" y="3429000"/>
            <a:ext cx="836228" cy="602898"/>
          </a:xfrm>
          <a:prstGeom prst="rect">
            <a:avLst/>
          </a:prstGeom>
        </p:spPr>
      </p:pic>
      <p:pic>
        <p:nvPicPr>
          <p:cNvPr id="3178" name="Grafik 3177">
            <a:extLst>
              <a:ext uri="{FF2B5EF4-FFF2-40B4-BE49-F238E27FC236}">
                <a16:creationId xmlns:a16="http://schemas.microsoft.com/office/drawing/2014/main" id="{846267F6-C356-9749-A182-26D2C1B6C4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91" y="5301208"/>
            <a:ext cx="780974" cy="668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6049FD31-F11A-4349-8BFC-4917DDADC23E}"/>
                  </a:ext>
                </a:extLst>
              </p:cNvPr>
              <p:cNvSpPr txBox="1"/>
              <p:nvPr/>
            </p:nvSpPr>
            <p:spPr>
              <a:xfrm>
                <a:off x="5436096" y="4077072"/>
                <a:ext cx="1214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6049FD31-F11A-4349-8BFC-4917DDADC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077072"/>
                <a:ext cx="1214820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434E94F1-3A09-A045-B262-31816CA2C3A1}"/>
                  </a:ext>
                </a:extLst>
              </p:cNvPr>
              <p:cNvSpPr txBox="1"/>
              <p:nvPr/>
            </p:nvSpPr>
            <p:spPr>
              <a:xfrm>
                <a:off x="5508104" y="2833191"/>
                <a:ext cx="6450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434E94F1-3A09-A045-B262-31816CA2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833191"/>
                <a:ext cx="645048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11F23CA3-A430-EA4C-80FB-D2DE8E04C636}"/>
                  </a:ext>
                </a:extLst>
              </p:cNvPr>
              <p:cNvSpPr txBox="1"/>
              <p:nvPr/>
            </p:nvSpPr>
            <p:spPr>
              <a:xfrm>
                <a:off x="5500290" y="1916832"/>
                <a:ext cx="894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11F23CA3-A430-EA4C-80FB-D2DE8E04C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290" y="1916832"/>
                <a:ext cx="894027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A9507CDD-D163-B145-B24D-457E112D8C56}"/>
                  </a:ext>
                </a:extLst>
              </p:cNvPr>
              <p:cNvSpPr txBox="1"/>
              <p:nvPr/>
            </p:nvSpPr>
            <p:spPr>
              <a:xfrm>
                <a:off x="1380697" y="836712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A9507CDD-D163-B145-B24D-457E112D8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97" y="836712"/>
                <a:ext cx="33098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87208" cy="725471"/>
          </a:xfrm>
        </p:spPr>
        <p:txBody>
          <a:bodyPr/>
          <a:lstStyle/>
          <a:p>
            <a:r>
              <a:rPr lang="de-DE" dirty="0"/>
              <a:t>Model-</a:t>
            </a:r>
            <a:r>
              <a:rPr lang="de-DE" dirty="0" err="1"/>
              <a:t>Based</a:t>
            </a:r>
            <a:r>
              <a:rPr lang="de-DE" dirty="0"/>
              <a:t> Reinforcement Learning – PILCO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Model-</a:t>
            </a:r>
            <a:r>
              <a:rPr lang="de-DE" dirty="0" err="1"/>
              <a:t>Based</a:t>
            </a:r>
            <a:r>
              <a:rPr lang="de-DE" dirty="0"/>
              <a:t> Reinforcement Learning – PILCO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D84A4C-3F78-E248-A8C6-319C6531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68760"/>
            <a:ext cx="3817043" cy="26642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0EF430-8655-6D4D-B654-A1EBCAB67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7" y="1268760"/>
            <a:ext cx="3770917" cy="26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87208" cy="725471"/>
          </a:xfrm>
        </p:spPr>
        <p:txBody>
          <a:bodyPr/>
          <a:lstStyle/>
          <a:p>
            <a:r>
              <a:rPr lang="de-DE" dirty="0"/>
              <a:t>Model-Free Reinforcement Learning – </a:t>
            </a:r>
            <a:r>
              <a:rPr lang="de-DE" dirty="0" err="1"/>
              <a:t>PoWER</a:t>
            </a:r>
            <a:r>
              <a:rPr lang="de-DE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Model-</a:t>
            </a:r>
            <a:r>
              <a:rPr lang="de-DE" dirty="0" err="1"/>
              <a:t>Based</a:t>
            </a:r>
            <a:r>
              <a:rPr lang="de-DE" dirty="0"/>
              <a:t> Reinforcement Learning – PILCO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0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87208" cy="725471"/>
          </a:xfrm>
        </p:spPr>
        <p:txBody>
          <a:bodyPr/>
          <a:lstStyle/>
          <a:p>
            <a:r>
              <a:rPr lang="de-DE" dirty="0"/>
              <a:t>Model-Free Reinforcement Learning – </a:t>
            </a:r>
            <a:r>
              <a:rPr lang="de-DE" dirty="0" err="1"/>
              <a:t>PoWER</a:t>
            </a:r>
            <a:r>
              <a:rPr lang="de-DE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Model-Free Reinforcement Learning – </a:t>
            </a:r>
            <a:r>
              <a:rPr lang="de-DE" dirty="0" err="1"/>
              <a:t>PoWER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2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87208" cy="725471"/>
          </a:xfrm>
        </p:spPr>
        <p:txBody>
          <a:bodyPr/>
          <a:lstStyle/>
          <a:p>
            <a:r>
              <a:rPr lang="de-DE" dirty="0"/>
              <a:t>Optimal Control – LQR, </a:t>
            </a:r>
            <a:r>
              <a:rPr lang="de-DE" dirty="0" err="1"/>
              <a:t>iLQR</a:t>
            </a:r>
            <a:r>
              <a:rPr lang="de-DE" dirty="0"/>
              <a:t>, MPC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Optimal Control – LQR, </a:t>
            </a:r>
            <a:r>
              <a:rPr lang="de-DE" dirty="0" err="1"/>
              <a:t>iLQR</a:t>
            </a:r>
            <a:r>
              <a:rPr lang="de-DE" dirty="0"/>
              <a:t>, MPC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49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87208" cy="725471"/>
          </a:xfrm>
        </p:spPr>
        <p:txBody>
          <a:bodyPr/>
          <a:lstStyle/>
          <a:p>
            <a:r>
              <a:rPr lang="de-DE" dirty="0"/>
              <a:t>Optimal Control – LQR, </a:t>
            </a:r>
            <a:r>
              <a:rPr lang="de-DE" dirty="0" err="1"/>
              <a:t>iLQR</a:t>
            </a:r>
            <a:r>
              <a:rPr lang="de-DE" dirty="0"/>
              <a:t>, MPC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Optimal Control – LQR, </a:t>
            </a:r>
            <a:r>
              <a:rPr lang="de-DE" dirty="0" err="1"/>
              <a:t>iLQR</a:t>
            </a:r>
            <a:r>
              <a:rPr lang="de-DE" dirty="0"/>
              <a:t>, MPC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11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&amp;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743274"/>
      </p:ext>
    </p:extLst>
  </p:cSld>
  <p:clrMapOvr>
    <a:masterClrMapping/>
  </p:clrMapOvr>
</p:sld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Macintosh PowerPoint</Application>
  <PresentationFormat>Bildschirmpräsentation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CMU Sans Serif</vt:lpstr>
      <vt:lpstr>Cambria Math</vt:lpstr>
      <vt:lpstr>Calibri</vt:lpstr>
      <vt:lpstr>TUM Neue Helvetica 55 Regular</vt:lpstr>
      <vt:lpstr>Wingdings</vt:lpstr>
      <vt:lpstr>Arial</vt:lpstr>
      <vt:lpstr>LSR_VorlageTUMci</vt:lpstr>
      <vt:lpstr>Comparison of Reinforcement Learning Algorithms &amp; Optimal Control</vt:lpstr>
      <vt:lpstr>Motivation</vt:lpstr>
      <vt:lpstr>Model-Based Reinforcement Learning – PILCO </vt:lpstr>
      <vt:lpstr>Model-Based Reinforcement Learning – PILCO </vt:lpstr>
      <vt:lpstr>Model-Free Reinforcement Learning – PoWER </vt:lpstr>
      <vt:lpstr>Model-Free Reinforcement Learning – PoWER </vt:lpstr>
      <vt:lpstr>Optimal Control – LQR, iLQR, MPC</vt:lpstr>
      <vt:lpstr>Optimal Control – LQR, iLQR, MPC</vt:lpstr>
      <vt:lpstr>Conclusion &amp; Discussion</vt:lpstr>
      <vt:lpstr>References</vt:lpstr>
      <vt:lpstr>Back Up.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ga53hip</cp:lastModifiedBy>
  <cp:revision>77</cp:revision>
  <dcterms:created xsi:type="dcterms:W3CDTF">2013-06-24T08:16:35Z</dcterms:created>
  <dcterms:modified xsi:type="dcterms:W3CDTF">2019-02-09T21:12:40Z</dcterms:modified>
</cp:coreProperties>
</file>