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1" r:id="rId4"/>
    <p:sldId id="258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59" r:id="rId13"/>
    <p:sldId id="287" r:id="rId14"/>
    <p:sldId id="260" r:id="rId15"/>
    <p:sldId id="261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staehle" initials="d" lastIdx="1" clrIdx="0">
    <p:extLst>
      <p:ext uri="{19B8F6BF-5375-455C-9EA6-DF929625EA0E}">
        <p15:presenceInfo xmlns:p15="http://schemas.microsoft.com/office/powerpoint/2012/main" userId="dstaeh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B0AB"/>
    <a:srgbClr val="153943"/>
    <a:srgbClr val="99D0DF"/>
    <a:srgbClr val="1F5463"/>
    <a:srgbClr val="003300"/>
    <a:srgbClr val="FF0000"/>
    <a:srgbClr val="0000FF"/>
    <a:srgbClr val="DCE6F2"/>
    <a:srgbClr val="001836"/>
    <a:srgbClr val="2F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9691" autoAdjust="0"/>
  </p:normalViewPr>
  <p:slideViewPr>
    <p:cSldViewPr>
      <p:cViewPr varScale="1">
        <p:scale>
          <a:sx n="101" d="100"/>
          <a:sy n="101" d="100"/>
        </p:scale>
        <p:origin x="177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842EA-4C6E-4AAA-A6C7-8E8DDF3AD65B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F257E-AFBB-4EC9-96C4-1B266E7F9A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34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F257E-AFBB-4EC9-96C4-1B266E7F9A3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30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62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772816"/>
            <a:ext cx="4392488" cy="468052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4"/>
          </p:nvPr>
        </p:nvSpPr>
        <p:spPr>
          <a:xfrm>
            <a:off x="179512" y="1772816"/>
            <a:ext cx="4248472" cy="468052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70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1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24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4244280" cy="547260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244280" cy="547260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01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47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257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531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148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804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56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68863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Prof. Dr. Dirk Staehle - Kommunikationstechnik - Introduction to XBee 3 802.25.4 RF modules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C1EAD6-D19C-4254-A90D-11B1767124E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596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36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68052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266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86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2094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764704"/>
            <a:ext cx="4392488" cy="568863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72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764704"/>
            <a:ext cx="4392488" cy="568863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28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772816"/>
            <a:ext cx="4392488" cy="468052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2953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772816"/>
            <a:ext cx="4392488" cy="468052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915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4186" y="58614"/>
            <a:ext cx="849694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712968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4848" y="6592267"/>
            <a:ext cx="7295584" cy="265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Prof. Dr. Dirk Staehle - Kommunikationstechnik - Introduction to XBee 3 802.25.4 RF modules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2440" y="6592267"/>
            <a:ext cx="576064" cy="265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C1EAD6-D19C-4254-A90D-11B1767124E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10753" b="8057"/>
          <a:stretch/>
        </p:blipFill>
        <p:spPr>
          <a:xfrm>
            <a:off x="35496" y="22502"/>
            <a:ext cx="654195" cy="64807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t="13977" r="35361" b="62208"/>
          <a:stretch/>
        </p:blipFill>
        <p:spPr>
          <a:xfrm>
            <a:off x="-21882" y="6592267"/>
            <a:ext cx="1152128" cy="288032"/>
          </a:xfrm>
          <a:prstGeom prst="rect">
            <a:avLst/>
          </a:prstGeom>
        </p:spPr>
      </p:pic>
      <p:cxnSp>
        <p:nvCxnSpPr>
          <p:cNvPr id="8" name="Gerader Verbinder 7"/>
          <p:cNvCxnSpPr/>
          <p:nvPr userDrawn="1"/>
        </p:nvCxnSpPr>
        <p:spPr>
          <a:xfrm flipH="1">
            <a:off x="0" y="720000"/>
            <a:ext cx="9144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7B0AB"/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rgbClr val="153943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 flipH="1">
            <a:off x="0" y="6588000"/>
            <a:ext cx="9144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7B0AB"/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rgbClr val="153943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08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4" r:id="rId6"/>
    <p:sldLayoutId id="2147483667" r:id="rId7"/>
    <p:sldLayoutId id="2147483665" r:id="rId8"/>
    <p:sldLayoutId id="2147483668" r:id="rId9"/>
    <p:sldLayoutId id="2147483666" r:id="rId10"/>
    <p:sldLayoutId id="2147483651" r:id="rId11"/>
    <p:sldLayoutId id="2147483652" r:id="rId12"/>
    <p:sldLayoutId id="2147483663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python.org/en/latest/library/machine.Pi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de-de/pycharm/" TargetMode="External"/><Relationship Id="rId2" Type="http://schemas.openxmlformats.org/officeDocument/2006/relationships/hyperlink" Target="https://www.digi.com/products/embedded-systems/digi-xbee/digi-xbee-tools/xct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dotcom/xbee-micropython" TargetMode="External"/><Relationship Id="rId2" Type="http://schemas.openxmlformats.org/officeDocument/2006/relationships/hyperlink" Target="https://xbplib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python.org/en/latest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Digi</a:t>
            </a:r>
            <a:r>
              <a:rPr lang="de-DE" dirty="0"/>
              <a:t> </a:t>
            </a:r>
            <a:r>
              <a:rPr lang="de-DE" dirty="0" err="1"/>
              <a:t>XBee</a:t>
            </a:r>
            <a:r>
              <a:rPr lang="de-DE" dirty="0"/>
              <a:t> 3 802.15.4 RF Radio Modules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MicroPython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41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EE7BDF9-0528-4673-A49C-76A05C1F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XBee3 – </a:t>
            </a:r>
            <a:r>
              <a:rPr lang="de-DE" dirty="0" err="1"/>
              <a:t>MicroPython</a:t>
            </a:r>
            <a:r>
              <a:rPr lang="de-DE" dirty="0"/>
              <a:t> via </a:t>
            </a:r>
            <a:r>
              <a:rPr lang="de-DE" dirty="0" err="1"/>
              <a:t>PyCharm</a:t>
            </a:r>
            <a:r>
              <a:rPr lang="de-DE" dirty="0"/>
              <a:t> </a:t>
            </a:r>
            <a:r>
              <a:rPr lang="de-DE" dirty="0" err="1"/>
              <a:t>PlugIn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10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7C95B1-8009-4A58-8C0A-A916FD80532F}"/>
              </a:ext>
            </a:extLst>
          </p:cNvPr>
          <p:cNvSpPr/>
          <p:nvPr/>
        </p:nvSpPr>
        <p:spPr>
          <a:xfrm>
            <a:off x="2411760" y="1770441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 err="1">
                <a:cs typeface="Courier New" panose="02070309020205020404" pitchFamily="49" charset="0"/>
              </a:rPr>
              <a:t>XBee</a:t>
            </a:r>
            <a:endParaRPr lang="de-DE" dirty="0">
              <a:cs typeface="Courier New" panose="02070309020205020404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F890D1-040A-44AA-9981-8D4FD8A8D087}"/>
              </a:ext>
            </a:extLst>
          </p:cNvPr>
          <p:cNvSpPr/>
          <p:nvPr/>
        </p:nvSpPr>
        <p:spPr>
          <a:xfrm>
            <a:off x="5817328" y="1770441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 err="1">
                <a:cs typeface="Courier New" panose="02070309020205020404" pitchFamily="49" charset="0"/>
              </a:rPr>
              <a:t>XBee</a:t>
            </a:r>
            <a:endParaRPr lang="de-DE" dirty="0">
              <a:cs typeface="Courier New" panose="02070309020205020404" pitchFamily="49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0046124-D817-4856-AE8C-67EDE37CA60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326160" y="2051478"/>
            <a:ext cx="24911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676A171B-D0D5-4A73-9A75-2AD550F786B3}"/>
              </a:ext>
            </a:extLst>
          </p:cNvPr>
          <p:cNvSpPr txBox="1"/>
          <p:nvPr/>
        </p:nvSpPr>
        <p:spPr>
          <a:xfrm>
            <a:off x="3464063" y="1629339"/>
            <a:ext cx="22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802.15.4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6734A-6D14-4875-945B-FB7EA55CB6EF}"/>
              </a:ext>
            </a:extLst>
          </p:cNvPr>
          <p:cNvSpPr/>
          <p:nvPr/>
        </p:nvSpPr>
        <p:spPr>
          <a:xfrm>
            <a:off x="146986" y="1770441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>
                <a:cs typeface="Courier New" panose="02070309020205020404" pitchFamily="49" charset="0"/>
              </a:rPr>
              <a:t>PC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E74C961-B785-4523-A400-D49770023DE5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1061386" y="2051478"/>
            <a:ext cx="13503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64D85CB2-9A62-4843-B2EB-63C1116495B0}"/>
              </a:ext>
            </a:extLst>
          </p:cNvPr>
          <p:cNvSpPr txBox="1"/>
          <p:nvPr/>
        </p:nvSpPr>
        <p:spPr>
          <a:xfrm>
            <a:off x="1153435" y="1700173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(UART)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5C8476A-6EBE-4B73-A0FA-92C3F64DA7E0}"/>
              </a:ext>
            </a:extLst>
          </p:cNvPr>
          <p:cNvSpPr/>
          <p:nvPr/>
        </p:nvSpPr>
        <p:spPr>
          <a:xfrm>
            <a:off x="8075240" y="1770441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>
                <a:cs typeface="Courier New" panose="02070309020205020404" pitchFamily="49" charset="0"/>
              </a:rPr>
              <a:t>PC</a:t>
            </a:r>
          </a:p>
          <a:p>
            <a:pPr marL="0" algn="ctr"/>
            <a:r>
              <a:rPr lang="de-DE" dirty="0">
                <a:cs typeface="Courier New" panose="02070309020205020404" pitchFamily="49" charset="0"/>
              </a:rPr>
              <a:t>(XCTU)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E45D3F5-E8EB-4D18-962B-090370949145}"/>
              </a:ext>
            </a:extLst>
          </p:cNvPr>
          <p:cNvCxnSpPr>
            <a:cxnSpLocks/>
            <a:stCxn id="8" idx="3"/>
            <a:endCxn id="44" idx="1"/>
          </p:cNvCxnSpPr>
          <p:nvPr/>
        </p:nvCxnSpPr>
        <p:spPr>
          <a:xfrm>
            <a:off x="6731728" y="2051478"/>
            <a:ext cx="1343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7ED7C961-4A55-4AEA-BD7A-EA37345DAF9A}"/>
              </a:ext>
            </a:extLst>
          </p:cNvPr>
          <p:cNvSpPr txBox="1"/>
          <p:nvPr/>
        </p:nvSpPr>
        <p:spPr>
          <a:xfrm>
            <a:off x="6743932" y="1701113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(UART)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39B9DA2-59F9-49AB-89D5-A5DC5DECF7D8}"/>
              </a:ext>
            </a:extLst>
          </p:cNvPr>
          <p:cNvSpPr txBox="1"/>
          <p:nvPr/>
        </p:nvSpPr>
        <p:spPr>
          <a:xfrm>
            <a:off x="146987" y="2921353"/>
            <a:ext cx="1472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  <a:cs typeface="Courier New" panose="020703090202050204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 err="1"/>
              <a:t>PyCharm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DE922E5-5E76-46A3-BC89-886C2FCC8C5A}"/>
              </a:ext>
            </a:extLst>
          </p:cNvPr>
          <p:cNvSpPr txBox="1"/>
          <p:nvPr/>
        </p:nvSpPr>
        <p:spPr>
          <a:xfrm>
            <a:off x="2339465" y="2921353"/>
            <a:ext cx="147268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  <a:cs typeface="Courier New" panose="020703090202050204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Execute Python Code 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EDE965D-9830-4476-B525-C59B48054CD7}"/>
              </a:ext>
            </a:extLst>
          </p:cNvPr>
          <p:cNvCxnSpPr>
            <a:cxnSpLocks/>
          </p:cNvCxnSpPr>
          <p:nvPr/>
        </p:nvCxnSpPr>
        <p:spPr>
          <a:xfrm>
            <a:off x="755576" y="2846985"/>
            <a:ext cx="22396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87999954-56FD-4CB3-8F68-B4BF8BE1441E}"/>
              </a:ext>
            </a:extLst>
          </p:cNvPr>
          <p:cNvSpPr txBox="1"/>
          <p:nvPr/>
        </p:nvSpPr>
        <p:spPr>
          <a:xfrm>
            <a:off x="914258" y="2243707"/>
            <a:ext cx="192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Upload</a:t>
            </a:r>
          </a:p>
          <a:p>
            <a:pPr algn="ctr"/>
            <a:r>
              <a:rPr lang="de-DE" dirty="0"/>
              <a:t>Python Code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1F2B984-87A6-4E8E-A8B7-5C5EFAA198E1}"/>
              </a:ext>
            </a:extLst>
          </p:cNvPr>
          <p:cNvSpPr txBox="1"/>
          <p:nvPr/>
        </p:nvSpPr>
        <p:spPr>
          <a:xfrm>
            <a:off x="7997815" y="3007322"/>
            <a:ext cx="10692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  <a:cs typeface="Courier New" panose="020703090202050204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 err="1"/>
              <a:t>PyCharm</a:t>
            </a:r>
            <a:endParaRPr lang="de-DE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922BFA5-C2F3-4B5D-9B41-A3C1459B96D2}"/>
              </a:ext>
            </a:extLst>
          </p:cNvPr>
          <p:cNvSpPr txBox="1"/>
          <p:nvPr/>
        </p:nvSpPr>
        <p:spPr>
          <a:xfrm>
            <a:off x="5168640" y="2923371"/>
            <a:ext cx="147268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  <a:cs typeface="Courier New" panose="020703090202050204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Execute Python Code 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E29ACB84-951F-4E93-8891-086971CBC698}"/>
              </a:ext>
            </a:extLst>
          </p:cNvPr>
          <p:cNvCxnSpPr>
            <a:cxnSpLocks/>
          </p:cNvCxnSpPr>
          <p:nvPr/>
        </p:nvCxnSpPr>
        <p:spPr>
          <a:xfrm flipH="1">
            <a:off x="6123937" y="2861516"/>
            <a:ext cx="22396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5F936605-B6FF-4D29-9AFE-EF03370012A5}"/>
              </a:ext>
            </a:extLst>
          </p:cNvPr>
          <p:cNvSpPr txBox="1"/>
          <p:nvPr/>
        </p:nvSpPr>
        <p:spPr>
          <a:xfrm>
            <a:off x="6357812" y="2266364"/>
            <a:ext cx="192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Upload </a:t>
            </a:r>
          </a:p>
          <a:p>
            <a:pPr algn="ctr"/>
            <a:r>
              <a:rPr lang="de-DE" dirty="0"/>
              <a:t>Python Code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0A2326F-D428-4660-8799-41477CD20936}"/>
              </a:ext>
            </a:extLst>
          </p:cNvPr>
          <p:cNvCxnSpPr>
            <a:cxnSpLocks/>
          </p:cNvCxnSpPr>
          <p:nvPr/>
        </p:nvCxnSpPr>
        <p:spPr>
          <a:xfrm flipH="1">
            <a:off x="748202" y="3654223"/>
            <a:ext cx="22396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C1A788DB-233F-48A5-84BF-4C23E8DBE324}"/>
              </a:ext>
            </a:extLst>
          </p:cNvPr>
          <p:cNvSpPr txBox="1"/>
          <p:nvPr/>
        </p:nvSpPr>
        <p:spPr>
          <a:xfrm>
            <a:off x="1478209" y="377974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STDOUT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CDF9391E-B127-4C71-AFAC-1B0F12894890}"/>
              </a:ext>
            </a:extLst>
          </p:cNvPr>
          <p:cNvCxnSpPr>
            <a:cxnSpLocks/>
          </p:cNvCxnSpPr>
          <p:nvPr/>
        </p:nvCxnSpPr>
        <p:spPr>
          <a:xfrm>
            <a:off x="6123937" y="3657761"/>
            <a:ext cx="22396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BEEA828D-DB05-431D-9AE2-DCC8D5C419E4}"/>
              </a:ext>
            </a:extLst>
          </p:cNvPr>
          <p:cNvSpPr txBox="1"/>
          <p:nvPr/>
        </p:nvSpPr>
        <p:spPr>
          <a:xfrm>
            <a:off x="6841084" y="377974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STDOUT</a:t>
            </a:r>
          </a:p>
        </p:txBody>
      </p:sp>
    </p:spTree>
    <p:extLst>
      <p:ext uri="{BB962C8B-B14F-4D97-AF65-F5344CB8AC3E}">
        <p14:creationId xmlns:p14="http://schemas.microsoft.com/office/powerpoint/2010/main" val="256023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EE7BDF9-0528-4673-A49C-76A05C1F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XBee3 – Python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11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7C95B1-8009-4A58-8C0A-A916FD80532F}"/>
              </a:ext>
            </a:extLst>
          </p:cNvPr>
          <p:cNvSpPr/>
          <p:nvPr/>
        </p:nvSpPr>
        <p:spPr>
          <a:xfrm>
            <a:off x="2411760" y="969154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 err="1">
                <a:cs typeface="Courier New" panose="02070309020205020404" pitchFamily="49" charset="0"/>
              </a:rPr>
              <a:t>XBee</a:t>
            </a:r>
            <a:endParaRPr lang="de-DE" dirty="0">
              <a:cs typeface="Courier New" panose="02070309020205020404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F890D1-040A-44AA-9981-8D4FD8A8D087}"/>
              </a:ext>
            </a:extLst>
          </p:cNvPr>
          <p:cNvSpPr/>
          <p:nvPr/>
        </p:nvSpPr>
        <p:spPr>
          <a:xfrm>
            <a:off x="5817328" y="969154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 err="1">
                <a:cs typeface="Courier New" panose="02070309020205020404" pitchFamily="49" charset="0"/>
              </a:rPr>
              <a:t>XBee</a:t>
            </a:r>
            <a:endParaRPr lang="de-DE" dirty="0">
              <a:cs typeface="Courier New" panose="02070309020205020404" pitchFamily="49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0046124-D817-4856-AE8C-67EDE37CA60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326160" y="1250191"/>
            <a:ext cx="24911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676A171B-D0D5-4A73-9A75-2AD550F786B3}"/>
              </a:ext>
            </a:extLst>
          </p:cNvPr>
          <p:cNvSpPr txBox="1"/>
          <p:nvPr/>
        </p:nvSpPr>
        <p:spPr>
          <a:xfrm>
            <a:off x="3453425" y="836712"/>
            <a:ext cx="22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802.15.4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6734A-6D14-4875-945B-FB7EA55CB6EF}"/>
              </a:ext>
            </a:extLst>
          </p:cNvPr>
          <p:cNvSpPr/>
          <p:nvPr/>
        </p:nvSpPr>
        <p:spPr>
          <a:xfrm>
            <a:off x="146986" y="969154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>
                <a:cs typeface="Courier New" panose="02070309020205020404" pitchFamily="49" charset="0"/>
              </a:rPr>
              <a:t>PC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E74C961-B785-4523-A400-D49770023DE5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1061386" y="1250191"/>
            <a:ext cx="13503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64D85CB2-9A62-4843-B2EB-63C1116495B0}"/>
              </a:ext>
            </a:extLst>
          </p:cNvPr>
          <p:cNvSpPr txBox="1"/>
          <p:nvPr/>
        </p:nvSpPr>
        <p:spPr>
          <a:xfrm>
            <a:off x="1153435" y="898886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(UART)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5C8476A-6EBE-4B73-A0FA-92C3F64DA7E0}"/>
              </a:ext>
            </a:extLst>
          </p:cNvPr>
          <p:cNvSpPr/>
          <p:nvPr/>
        </p:nvSpPr>
        <p:spPr>
          <a:xfrm>
            <a:off x="8075240" y="969154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>
                <a:cs typeface="Courier New" panose="02070309020205020404" pitchFamily="49" charset="0"/>
              </a:rPr>
              <a:t>PC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E45D3F5-E8EB-4D18-962B-090370949145}"/>
              </a:ext>
            </a:extLst>
          </p:cNvPr>
          <p:cNvCxnSpPr>
            <a:cxnSpLocks/>
            <a:stCxn id="8" idx="3"/>
            <a:endCxn id="44" idx="1"/>
          </p:cNvCxnSpPr>
          <p:nvPr/>
        </p:nvCxnSpPr>
        <p:spPr>
          <a:xfrm>
            <a:off x="6731728" y="1250191"/>
            <a:ext cx="1343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7ED7C961-4A55-4AEA-BD7A-EA37345DAF9A}"/>
              </a:ext>
            </a:extLst>
          </p:cNvPr>
          <p:cNvSpPr txBox="1"/>
          <p:nvPr/>
        </p:nvSpPr>
        <p:spPr>
          <a:xfrm>
            <a:off x="6743932" y="899826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(UART)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146F9D3-D040-4B2A-A682-B0A89211C23B}"/>
              </a:ext>
            </a:extLst>
          </p:cNvPr>
          <p:cNvCxnSpPr>
            <a:cxnSpLocks/>
          </p:cNvCxnSpPr>
          <p:nvPr/>
        </p:nvCxnSpPr>
        <p:spPr>
          <a:xfrm>
            <a:off x="604186" y="1747252"/>
            <a:ext cx="22396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602A4244-48D4-4F2D-99BB-A7F5BF4C508E}"/>
              </a:ext>
            </a:extLst>
          </p:cNvPr>
          <p:cNvSpPr txBox="1"/>
          <p:nvPr/>
        </p:nvSpPr>
        <p:spPr>
          <a:xfrm>
            <a:off x="598601" y="1968861"/>
            <a:ext cx="33299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API </a:t>
            </a:r>
            <a:r>
              <a:rPr lang="de-DE" dirty="0" err="1"/>
              <a:t>frame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type </a:t>
            </a:r>
            <a:r>
              <a:rPr lang="de-DE" dirty="0" err="1"/>
              <a:t>to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transmit</a:t>
            </a:r>
            <a:r>
              <a:rPr lang="de-DE" dirty="0"/>
              <a:t> 802.15.4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frame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send AT </a:t>
            </a:r>
            <a:r>
              <a:rPr lang="de-DE" dirty="0" err="1"/>
              <a:t>command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8FDCF1C-4422-486D-964A-4FC341563D62}"/>
              </a:ext>
            </a:extLst>
          </p:cNvPr>
          <p:cNvCxnSpPr>
            <a:cxnSpLocks/>
          </p:cNvCxnSpPr>
          <p:nvPr/>
        </p:nvCxnSpPr>
        <p:spPr>
          <a:xfrm>
            <a:off x="6305777" y="1747252"/>
            <a:ext cx="22396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A2C86883-6534-4CCD-86F5-69AB3A588B61}"/>
              </a:ext>
            </a:extLst>
          </p:cNvPr>
          <p:cNvSpPr txBox="1"/>
          <p:nvPr/>
        </p:nvSpPr>
        <p:spPr>
          <a:xfrm>
            <a:off x="5778553" y="1968861"/>
            <a:ext cx="32004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API </a:t>
            </a:r>
            <a:r>
              <a:rPr lang="de-DE" dirty="0" err="1"/>
              <a:t>frame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type </a:t>
            </a:r>
            <a:r>
              <a:rPr lang="de-DE" dirty="0" err="1"/>
              <a:t>to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receive</a:t>
            </a:r>
            <a:r>
              <a:rPr lang="de-DE" dirty="0"/>
              <a:t> 802.15.4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frame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AT </a:t>
            </a:r>
            <a:r>
              <a:rPr lang="de-DE" dirty="0" err="1"/>
              <a:t>command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8A1C87E-D074-4177-8530-FCBEB351E8E3}"/>
              </a:ext>
            </a:extLst>
          </p:cNvPr>
          <p:cNvSpPr/>
          <p:nvPr/>
        </p:nvSpPr>
        <p:spPr>
          <a:xfrm>
            <a:off x="2404026" y="3803030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 err="1">
                <a:cs typeface="Courier New" panose="02070309020205020404" pitchFamily="49" charset="0"/>
              </a:rPr>
              <a:t>XBee</a:t>
            </a:r>
            <a:endParaRPr lang="de-DE" dirty="0">
              <a:cs typeface="Courier New" panose="02070309020205020404" pitchFamily="49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FA820A2-52AB-4510-8CB1-96CC8A0878B2}"/>
              </a:ext>
            </a:extLst>
          </p:cNvPr>
          <p:cNvSpPr/>
          <p:nvPr/>
        </p:nvSpPr>
        <p:spPr>
          <a:xfrm>
            <a:off x="5809594" y="3803030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 err="1">
                <a:cs typeface="Courier New" panose="02070309020205020404" pitchFamily="49" charset="0"/>
              </a:rPr>
              <a:t>XBee</a:t>
            </a:r>
            <a:endParaRPr lang="de-DE" dirty="0">
              <a:cs typeface="Courier New" panose="02070309020205020404" pitchFamily="49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C5EE261-0FE8-492D-94D0-8AB8DCAE92E0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3318426" y="4084067"/>
            <a:ext cx="24911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2BDC95A7-0F4E-4CAA-8A83-CF2E9A2CE626}"/>
              </a:ext>
            </a:extLst>
          </p:cNvPr>
          <p:cNvSpPr txBox="1"/>
          <p:nvPr/>
        </p:nvSpPr>
        <p:spPr>
          <a:xfrm>
            <a:off x="3445691" y="3670588"/>
            <a:ext cx="22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802.15.4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3F0F15B-D451-4A22-BD56-DB0F7FF5BF4F}"/>
              </a:ext>
            </a:extLst>
          </p:cNvPr>
          <p:cNvSpPr/>
          <p:nvPr/>
        </p:nvSpPr>
        <p:spPr>
          <a:xfrm>
            <a:off x="139252" y="3803030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>
                <a:cs typeface="Courier New" panose="02070309020205020404" pitchFamily="49" charset="0"/>
              </a:rPr>
              <a:t>PC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21AC1B3-B923-40D6-BBCD-8D82CCC42A79}"/>
              </a:ext>
            </a:extLst>
          </p:cNvPr>
          <p:cNvCxnSpPr>
            <a:cxnSpLocks/>
            <a:stCxn id="29" idx="3"/>
            <a:endCxn id="24" idx="1"/>
          </p:cNvCxnSpPr>
          <p:nvPr/>
        </p:nvCxnSpPr>
        <p:spPr>
          <a:xfrm>
            <a:off x="1053652" y="4084067"/>
            <a:ext cx="13503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3FD836B-6922-436C-AB3D-1329D445223C}"/>
              </a:ext>
            </a:extLst>
          </p:cNvPr>
          <p:cNvSpPr txBox="1"/>
          <p:nvPr/>
        </p:nvSpPr>
        <p:spPr>
          <a:xfrm>
            <a:off x="1145701" y="3732762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(UART)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3AECFCB-A22D-4147-8B7B-F768873A532A}"/>
              </a:ext>
            </a:extLst>
          </p:cNvPr>
          <p:cNvSpPr/>
          <p:nvPr/>
        </p:nvSpPr>
        <p:spPr>
          <a:xfrm>
            <a:off x="8067506" y="3803030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>
                <a:cs typeface="Courier New" panose="02070309020205020404" pitchFamily="49" charset="0"/>
              </a:rPr>
              <a:t>PC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BD796BA-4032-4C37-9B05-7AE103283745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>
            <a:off x="6723994" y="4084067"/>
            <a:ext cx="1343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7544A4F-B5EA-4D0B-927D-933B48EEFE62}"/>
              </a:ext>
            </a:extLst>
          </p:cNvPr>
          <p:cNvSpPr txBox="1"/>
          <p:nvPr/>
        </p:nvSpPr>
        <p:spPr>
          <a:xfrm>
            <a:off x="6736198" y="3733702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(UART)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C5786B0-239A-4E83-825B-1BE580126B84}"/>
              </a:ext>
            </a:extLst>
          </p:cNvPr>
          <p:cNvSpPr txBox="1"/>
          <p:nvPr/>
        </p:nvSpPr>
        <p:spPr>
          <a:xfrm>
            <a:off x="596452" y="4721742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Tx</a:t>
            </a:r>
            <a:r>
              <a:rPr lang="de-DE" dirty="0"/>
              <a:t> Request API </a:t>
            </a:r>
            <a:r>
              <a:rPr lang="de-DE" dirty="0" err="1"/>
              <a:t>frame</a:t>
            </a:r>
            <a:endParaRPr lang="de-DE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FBD59AC-66A0-4E79-B74F-C073496E2EB0}"/>
              </a:ext>
            </a:extLst>
          </p:cNvPr>
          <p:cNvCxnSpPr>
            <a:cxnSpLocks/>
          </p:cNvCxnSpPr>
          <p:nvPr/>
        </p:nvCxnSpPr>
        <p:spPr>
          <a:xfrm>
            <a:off x="3131840" y="4581128"/>
            <a:ext cx="295232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907767F-D2EC-49D7-940C-9D72F51C33FE}"/>
              </a:ext>
            </a:extLst>
          </p:cNvPr>
          <p:cNvSpPr txBox="1"/>
          <p:nvPr/>
        </p:nvSpPr>
        <p:spPr>
          <a:xfrm>
            <a:off x="3445691" y="4612487"/>
            <a:ext cx="214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802.15.4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frame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001C838-6A80-4491-976C-C316B20E4435}"/>
              </a:ext>
            </a:extLst>
          </p:cNvPr>
          <p:cNvSpPr txBox="1"/>
          <p:nvPr/>
        </p:nvSpPr>
        <p:spPr>
          <a:xfrm>
            <a:off x="139252" y="5764598"/>
            <a:ext cx="914400" cy="553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  <a:cs typeface="Courier New" panose="020703090202050204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Python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DE789CE-78FD-4B1A-A0FB-AAC709FEBD5A}"/>
              </a:ext>
            </a:extLst>
          </p:cNvPr>
          <p:cNvSpPr/>
          <p:nvPr/>
        </p:nvSpPr>
        <p:spPr>
          <a:xfrm>
            <a:off x="1118063" y="5707789"/>
            <a:ext cx="2327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send_data_16</a:t>
            </a:r>
          </a:p>
          <a:p>
            <a:r>
              <a:rPr lang="en-US" dirty="0"/>
              <a:t>(destination, payload)</a:t>
            </a:r>
            <a:endParaRPr lang="de-DE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0A45081-D231-4A9C-BD2D-18A97DE5D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972" y="5595219"/>
            <a:ext cx="2727231" cy="10064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800" dirty="0" err="1">
                <a:latin typeface="+mn-lt"/>
              </a:rPr>
              <a:t>xbee_message</a:t>
            </a:r>
            <a:r>
              <a:rPr lang="de-DE" altLang="de-DE" sz="1800" dirty="0">
                <a:latin typeface="+mn-lt"/>
              </a:rPr>
              <a:t> = </a:t>
            </a:r>
            <a:r>
              <a:rPr lang="de-DE" altLang="de-DE" sz="1800" dirty="0" err="1">
                <a:latin typeface="+mn-lt"/>
              </a:rPr>
              <a:t>device.read_data</a:t>
            </a:r>
            <a:r>
              <a:rPr lang="de-DE" altLang="de-DE" sz="1800" dirty="0">
                <a:latin typeface="+mn-lt"/>
              </a:rPr>
              <a:t>()</a:t>
            </a:r>
          </a:p>
          <a:p>
            <a:r>
              <a:rPr lang="de-DE" altLang="de-DE" sz="1800" dirty="0">
                <a:latin typeface="+mn-lt"/>
              </a:rPr>
              <a:t>(</a:t>
            </a:r>
            <a:r>
              <a:rPr lang="de-DE" altLang="de-DE" sz="1800" dirty="0" err="1">
                <a:latin typeface="+mn-lt"/>
              </a:rPr>
              <a:t>from</a:t>
            </a:r>
            <a:r>
              <a:rPr lang="de-DE" altLang="de-DE" sz="1800" dirty="0">
                <a:latin typeface="+mn-lt"/>
              </a:rPr>
              <a:t> UART) 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D5BFA69-BBA4-40CC-9992-5A220318D16D}"/>
              </a:ext>
            </a:extLst>
          </p:cNvPr>
          <p:cNvSpPr txBox="1"/>
          <p:nvPr/>
        </p:nvSpPr>
        <p:spPr>
          <a:xfrm>
            <a:off x="8067506" y="5800581"/>
            <a:ext cx="914400" cy="553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  <a:cs typeface="Courier New" panose="020703090202050204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Python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652E5CC-8F26-456A-8E0E-EBFF09362E14}"/>
              </a:ext>
            </a:extLst>
          </p:cNvPr>
          <p:cNvSpPr/>
          <p:nvPr/>
        </p:nvSpPr>
        <p:spPr>
          <a:xfrm>
            <a:off x="323528" y="4581127"/>
            <a:ext cx="2520280" cy="1183467"/>
          </a:xfrm>
          <a:custGeom>
            <a:avLst/>
            <a:gdLst>
              <a:gd name="connsiteX0" fmla="*/ 0 w 2520280"/>
              <a:gd name="connsiteY0" fmla="*/ 0 h 1183467"/>
              <a:gd name="connsiteX1" fmla="*/ 2520280 w 2520280"/>
              <a:gd name="connsiteY1" fmla="*/ 0 h 1183467"/>
              <a:gd name="connsiteX2" fmla="*/ 2520280 w 2520280"/>
              <a:gd name="connsiteY2" fmla="*/ 1183467 h 1183467"/>
              <a:gd name="connsiteX3" fmla="*/ 0 w 2520280"/>
              <a:gd name="connsiteY3" fmla="*/ 1183467 h 1183467"/>
              <a:gd name="connsiteX4" fmla="*/ 0 w 2520280"/>
              <a:gd name="connsiteY4" fmla="*/ 0 h 1183467"/>
              <a:gd name="connsiteX0" fmla="*/ 0 w 2520280"/>
              <a:gd name="connsiteY0" fmla="*/ 0 h 1183467"/>
              <a:gd name="connsiteX1" fmla="*/ 2520280 w 2520280"/>
              <a:gd name="connsiteY1" fmla="*/ 0 h 1183467"/>
              <a:gd name="connsiteX2" fmla="*/ 0 w 2520280"/>
              <a:gd name="connsiteY2" fmla="*/ 1183467 h 1183467"/>
              <a:gd name="connsiteX3" fmla="*/ 0 w 2520280"/>
              <a:gd name="connsiteY3" fmla="*/ 0 h 1183467"/>
              <a:gd name="connsiteX0" fmla="*/ 0 w 2520280"/>
              <a:gd name="connsiteY0" fmla="*/ 1183467 h 1274907"/>
              <a:gd name="connsiteX1" fmla="*/ 0 w 2520280"/>
              <a:gd name="connsiteY1" fmla="*/ 0 h 1274907"/>
              <a:gd name="connsiteX2" fmla="*/ 2520280 w 2520280"/>
              <a:gd name="connsiteY2" fmla="*/ 0 h 1274907"/>
              <a:gd name="connsiteX3" fmla="*/ 91440 w 2520280"/>
              <a:gd name="connsiteY3" fmla="*/ 1274907 h 1274907"/>
              <a:gd name="connsiteX0" fmla="*/ 0 w 2520280"/>
              <a:gd name="connsiteY0" fmla="*/ 1183467 h 1183467"/>
              <a:gd name="connsiteX1" fmla="*/ 0 w 2520280"/>
              <a:gd name="connsiteY1" fmla="*/ 0 h 1183467"/>
              <a:gd name="connsiteX2" fmla="*/ 2520280 w 2520280"/>
              <a:gd name="connsiteY2" fmla="*/ 0 h 118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280" h="1183467">
                <a:moveTo>
                  <a:pt x="0" y="1183467"/>
                </a:moveTo>
                <a:lnTo>
                  <a:pt x="0" y="0"/>
                </a:lnTo>
                <a:lnTo>
                  <a:pt x="2520280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/>
            <a:endParaRPr lang="de-DE" dirty="0" err="1">
              <a:cs typeface="Courier New" panose="02070309020205020404" pitchFamily="49" charset="0"/>
            </a:endParaRPr>
          </a:p>
        </p:txBody>
      </p:sp>
      <p:sp>
        <p:nvSpPr>
          <p:cNvPr id="50" name="Rechteck 14">
            <a:extLst>
              <a:ext uri="{FF2B5EF4-FFF2-40B4-BE49-F238E27FC236}">
                <a16:creationId xmlns:a16="http://schemas.microsoft.com/office/drawing/2014/main" id="{ABBC4BA7-C7B0-47AF-A83F-FD050ED26AFD}"/>
              </a:ext>
            </a:extLst>
          </p:cNvPr>
          <p:cNvSpPr/>
          <p:nvPr/>
        </p:nvSpPr>
        <p:spPr>
          <a:xfrm flipH="1">
            <a:off x="6300191" y="4581127"/>
            <a:ext cx="2385533" cy="1219454"/>
          </a:xfrm>
          <a:custGeom>
            <a:avLst/>
            <a:gdLst>
              <a:gd name="connsiteX0" fmla="*/ 0 w 2520280"/>
              <a:gd name="connsiteY0" fmla="*/ 0 h 1183467"/>
              <a:gd name="connsiteX1" fmla="*/ 2520280 w 2520280"/>
              <a:gd name="connsiteY1" fmla="*/ 0 h 1183467"/>
              <a:gd name="connsiteX2" fmla="*/ 2520280 w 2520280"/>
              <a:gd name="connsiteY2" fmla="*/ 1183467 h 1183467"/>
              <a:gd name="connsiteX3" fmla="*/ 0 w 2520280"/>
              <a:gd name="connsiteY3" fmla="*/ 1183467 h 1183467"/>
              <a:gd name="connsiteX4" fmla="*/ 0 w 2520280"/>
              <a:gd name="connsiteY4" fmla="*/ 0 h 1183467"/>
              <a:gd name="connsiteX0" fmla="*/ 0 w 2520280"/>
              <a:gd name="connsiteY0" fmla="*/ 0 h 1183467"/>
              <a:gd name="connsiteX1" fmla="*/ 2520280 w 2520280"/>
              <a:gd name="connsiteY1" fmla="*/ 0 h 1183467"/>
              <a:gd name="connsiteX2" fmla="*/ 0 w 2520280"/>
              <a:gd name="connsiteY2" fmla="*/ 1183467 h 1183467"/>
              <a:gd name="connsiteX3" fmla="*/ 0 w 2520280"/>
              <a:gd name="connsiteY3" fmla="*/ 0 h 1183467"/>
              <a:gd name="connsiteX0" fmla="*/ 0 w 2520280"/>
              <a:gd name="connsiteY0" fmla="*/ 1183467 h 1274907"/>
              <a:gd name="connsiteX1" fmla="*/ 0 w 2520280"/>
              <a:gd name="connsiteY1" fmla="*/ 0 h 1274907"/>
              <a:gd name="connsiteX2" fmla="*/ 2520280 w 2520280"/>
              <a:gd name="connsiteY2" fmla="*/ 0 h 1274907"/>
              <a:gd name="connsiteX3" fmla="*/ 91440 w 2520280"/>
              <a:gd name="connsiteY3" fmla="*/ 1274907 h 1274907"/>
              <a:gd name="connsiteX0" fmla="*/ 0 w 2520280"/>
              <a:gd name="connsiteY0" fmla="*/ 1183467 h 1183467"/>
              <a:gd name="connsiteX1" fmla="*/ 0 w 2520280"/>
              <a:gd name="connsiteY1" fmla="*/ 0 h 1183467"/>
              <a:gd name="connsiteX2" fmla="*/ 2520280 w 2520280"/>
              <a:gd name="connsiteY2" fmla="*/ 0 h 118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280" h="1183467">
                <a:moveTo>
                  <a:pt x="0" y="1183467"/>
                </a:moveTo>
                <a:lnTo>
                  <a:pt x="0" y="0"/>
                </a:lnTo>
                <a:lnTo>
                  <a:pt x="2520280" y="0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/>
            <a:endParaRPr lang="de-DE" dirty="0" err="1">
              <a:cs typeface="Courier New" panose="02070309020205020404" pitchFamily="49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EFB217F-DCE2-4E81-9555-A3441AFC66BA}"/>
              </a:ext>
            </a:extLst>
          </p:cNvPr>
          <p:cNvSpPr txBox="1"/>
          <p:nvPr/>
        </p:nvSpPr>
        <p:spPr>
          <a:xfrm>
            <a:off x="6374027" y="4646141"/>
            <a:ext cx="20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Rx</a:t>
            </a:r>
            <a:r>
              <a:rPr lang="de-DE" dirty="0"/>
              <a:t> Packet API </a:t>
            </a:r>
            <a:r>
              <a:rPr lang="de-DE" dirty="0" err="1"/>
              <a:t>frame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58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XCTU – First Configuration and First Communication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the three </a:t>
            </a:r>
            <a:r>
              <a:rPr lang="en-US" dirty="0" err="1"/>
              <a:t>XBee</a:t>
            </a:r>
            <a:r>
              <a:rPr lang="en-US" dirty="0"/>
              <a:t> modules to the PC</a:t>
            </a:r>
          </a:p>
          <a:p>
            <a:r>
              <a:rPr lang="en-US" dirty="0"/>
              <a:t>upload the newest firmware</a:t>
            </a:r>
          </a:p>
          <a:p>
            <a:r>
              <a:rPr lang="en-US" dirty="0"/>
              <a:t>configure all devices to API mode</a:t>
            </a:r>
          </a:p>
          <a:p>
            <a:r>
              <a:rPr lang="en-US" dirty="0"/>
              <a:t>configure one device as coordinator (forming network), the others as router/end device (joining network)</a:t>
            </a:r>
          </a:p>
          <a:p>
            <a:r>
              <a:rPr lang="en-US" dirty="0"/>
              <a:t>configure the intended PAN ID</a:t>
            </a:r>
          </a:p>
          <a:p>
            <a:r>
              <a:rPr lang="en-US" dirty="0"/>
              <a:t>check "Operating Network Parameters" until association is successful</a:t>
            </a:r>
          </a:p>
          <a:p>
            <a:r>
              <a:rPr lang="en-US" dirty="0"/>
              <a:t>go to console and try sending packets </a:t>
            </a:r>
          </a:p>
          <a:p>
            <a:pPr lvl="1"/>
            <a:r>
              <a:rPr lang="en-US" dirty="0"/>
              <a:t>send broadcast packets (64-bit=00 00 00 00 00 00 FF </a:t>
            </a:r>
            <a:r>
              <a:rPr lang="en-US" dirty="0" err="1"/>
              <a:t>FF</a:t>
            </a:r>
            <a:r>
              <a:rPr lang="en-US" dirty="0"/>
              <a:t>, 16-bit=FF FE)</a:t>
            </a:r>
          </a:p>
          <a:p>
            <a:pPr lvl="1"/>
            <a:r>
              <a:rPr lang="en-US" dirty="0"/>
              <a:t>send direct packets (set 64-bit and 16-bit address)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11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BB1B4-1876-4121-A0BA-A2C2FBDF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XCTU </a:t>
            </a:r>
            <a:r>
              <a:rPr lang="de-DE" dirty="0" err="1"/>
              <a:t>Configuration</a:t>
            </a:r>
            <a:r>
              <a:rPr lang="de-DE" dirty="0"/>
              <a:t> Parameters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2B4A8-8F08-46D8-8442-1D27AB5A0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MM (MAC Mode):</a:t>
            </a:r>
          </a:p>
          <a:p>
            <a:pPr lvl="1"/>
            <a:r>
              <a:rPr lang="de-DE" dirty="0"/>
              <a:t>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other‘s</a:t>
            </a:r>
            <a:r>
              <a:rPr lang="de-DE" dirty="0"/>
              <a:t> </a:t>
            </a:r>
            <a:r>
              <a:rPr lang="de-DE" dirty="0" err="1"/>
              <a:t>frame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 </a:t>
            </a:r>
            <a:r>
              <a:rPr lang="de-DE" dirty="0" err="1"/>
              <a:t>difference</a:t>
            </a:r>
            <a:r>
              <a:rPr lang="de-DE" dirty="0"/>
              <a:t>, XCTU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Digi</a:t>
            </a:r>
            <a:r>
              <a:rPr lang="de-DE" dirty="0"/>
              <a:t> </a:t>
            </a:r>
            <a:r>
              <a:rPr lang="de-DE" dirty="0" err="1"/>
              <a:t>header</a:t>
            </a:r>
            <a:endParaRPr lang="de-DE" dirty="0"/>
          </a:p>
          <a:p>
            <a:r>
              <a:rPr lang="de-DE" dirty="0"/>
              <a:t>PS (</a:t>
            </a:r>
            <a:r>
              <a:rPr lang="de-DE" dirty="0" err="1"/>
              <a:t>MicroPython</a:t>
            </a:r>
            <a:r>
              <a:rPr lang="de-DE" dirty="0"/>
              <a:t> Auto Start): </a:t>
            </a:r>
          </a:p>
          <a:p>
            <a:pPr lvl="1"/>
            <a:r>
              <a:rPr lang="de-DE" dirty="0" err="1"/>
              <a:t>specifies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MicroPython</a:t>
            </a:r>
            <a:r>
              <a:rPr lang="de-DE" dirty="0"/>
              <a:t> code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after </a:t>
            </a:r>
            <a:r>
              <a:rPr lang="de-DE" dirty="0" err="1"/>
              <a:t>start-up</a:t>
            </a:r>
            <a:endParaRPr lang="de-DE" dirty="0"/>
          </a:p>
          <a:p>
            <a:pPr lvl="1"/>
            <a:r>
              <a:rPr lang="de-DE" dirty="0"/>
              <a:t>turn off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do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PyCharm</a:t>
            </a:r>
            <a:r>
              <a:rPr lang="de-DE" dirty="0"/>
              <a:t>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turn on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remotely</a:t>
            </a:r>
            <a:r>
              <a:rPr lang="de-DE" dirty="0"/>
              <a:t> i.e. not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computer</a:t>
            </a:r>
            <a:endParaRPr lang="de-DE" dirty="0"/>
          </a:p>
          <a:p>
            <a:r>
              <a:rPr lang="de-DE" dirty="0"/>
              <a:t>BD (UART Baud Rate):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Baud rate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USB</a:t>
            </a:r>
          </a:p>
          <a:p>
            <a:pPr lvl="1"/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9600 Baud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rate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radio</a:t>
            </a:r>
            <a:r>
              <a:rPr lang="de-DE" dirty="0"/>
              <a:t> interface and </a:t>
            </a:r>
            <a:r>
              <a:rPr lang="de-DE" dirty="0" err="1"/>
              <a:t>thus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bottleneck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but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careful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connecting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  <a:p>
            <a:r>
              <a:rPr lang="de-DE" dirty="0"/>
              <a:t>D4: User LED</a:t>
            </a:r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LED </a:t>
            </a:r>
            <a:r>
              <a:rPr lang="de-DE" dirty="0" err="1"/>
              <a:t>examples</a:t>
            </a:r>
            <a:endParaRPr lang="de-DE" dirty="0"/>
          </a:p>
          <a:p>
            <a:r>
              <a:rPr lang="de-DE" dirty="0"/>
              <a:t>DB (Last Packet RSSI): not </a:t>
            </a:r>
            <a:r>
              <a:rPr lang="de-DE" dirty="0" err="1"/>
              <a:t>configuration</a:t>
            </a:r>
            <a:r>
              <a:rPr lang="de-DE" dirty="0"/>
              <a:t> but </a:t>
            </a:r>
            <a:r>
              <a:rPr lang="de-DE" dirty="0" err="1"/>
              <a:t>information</a:t>
            </a:r>
            <a:endParaRPr lang="de-DE" dirty="0"/>
          </a:p>
          <a:p>
            <a:pPr lvl="1"/>
            <a:r>
              <a:rPr lang="de-DE" dirty="0" err="1"/>
              <a:t>yields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RSSI (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strength</a:t>
            </a:r>
            <a:r>
              <a:rPr lang="de-DE" dirty="0"/>
              <a:t> </a:t>
            </a:r>
            <a:r>
              <a:rPr lang="de-DE" dirty="0" err="1"/>
              <a:t>indicator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packet</a:t>
            </a:r>
          </a:p>
          <a:p>
            <a:pPr lvl="1"/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own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FD5D83-7426-40D1-8CF9-477482E7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F3C45E-25E3-4CD3-93C1-0CF283E3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545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XCTU - </a:t>
            </a:r>
            <a:r>
              <a:rPr lang="en-US" dirty="0" err="1"/>
              <a:t>MicroPython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</a:t>
            </a:r>
            <a:r>
              <a:rPr lang="en-US" dirty="0" err="1"/>
              <a:t>MicroPython</a:t>
            </a:r>
            <a:r>
              <a:rPr lang="en-US" dirty="0"/>
              <a:t> mode (configure AP parameter)</a:t>
            </a:r>
          </a:p>
          <a:p>
            <a:r>
              <a:rPr lang="en-US" dirty="0"/>
              <a:t>start </a:t>
            </a:r>
            <a:r>
              <a:rPr lang="en-US" dirty="0" err="1"/>
              <a:t>MicroPython</a:t>
            </a:r>
            <a:r>
              <a:rPr lang="en-US" dirty="0"/>
              <a:t> terminal (under Tools), press return and the Python prompt should appear</a:t>
            </a:r>
          </a:p>
          <a:p>
            <a:r>
              <a:rPr lang="en-US" dirty="0"/>
              <a:t>try some small commands</a:t>
            </a:r>
          </a:p>
          <a:p>
            <a:pPr lvl="1"/>
            <a:r>
              <a:rPr lang="en-US" dirty="0"/>
              <a:t>print something</a:t>
            </a:r>
          </a:p>
          <a:p>
            <a:pPr lvl="1"/>
            <a:r>
              <a:rPr lang="en-US" dirty="0"/>
              <a:t>blink the user LED (GPIO 4/Pin 4)</a:t>
            </a:r>
          </a:p>
          <a:p>
            <a:pPr lvl="2"/>
            <a:r>
              <a:rPr lang="en-US" dirty="0">
                <a:hlinkClick r:id="rId2"/>
              </a:rPr>
              <a:t>https://docs.micropython.org/en/latest/library/machine.Pin.html</a:t>
            </a:r>
            <a:endParaRPr lang="en-US" dirty="0"/>
          </a:p>
          <a:p>
            <a:pPr lvl="2"/>
            <a:r>
              <a:rPr lang="en-US" dirty="0"/>
              <a:t>"</a:t>
            </a:r>
            <a:r>
              <a:rPr lang="en-US" dirty="0" err="1"/>
              <a:t>MicroPython</a:t>
            </a:r>
            <a:r>
              <a:rPr lang="en-US" dirty="0"/>
              <a:t> Modules" in </a:t>
            </a:r>
            <a:r>
              <a:rPr lang="en-US" dirty="0" err="1"/>
              <a:t>MicroPython</a:t>
            </a:r>
            <a:r>
              <a:rPr lang="en-US" dirty="0"/>
              <a:t> Guide</a:t>
            </a:r>
          </a:p>
          <a:p>
            <a:pPr lvl="1"/>
            <a:r>
              <a:rPr lang="en-US" dirty="0"/>
              <a:t>transmit a frame and display it by XCTU</a:t>
            </a:r>
          </a:p>
          <a:p>
            <a:pPr lvl="2"/>
            <a:r>
              <a:rPr lang="en-US" dirty="0"/>
              <a:t>"Get started with </a:t>
            </a:r>
            <a:r>
              <a:rPr lang="en-US" dirty="0" err="1"/>
              <a:t>MicroPython</a:t>
            </a:r>
            <a:r>
              <a:rPr lang="en-US" dirty="0"/>
              <a:t>" section in the XBee3 ZigBee RF Module User Guide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XBee</a:t>
            </a:r>
            <a:r>
              <a:rPr lang="en-US" dirty="0"/>
              <a:t> device examples" in the </a:t>
            </a:r>
            <a:r>
              <a:rPr lang="en-US" dirty="0" err="1"/>
              <a:t>MicroPython</a:t>
            </a:r>
            <a:r>
              <a:rPr lang="en-US" dirty="0"/>
              <a:t> Guide</a:t>
            </a:r>
          </a:p>
          <a:p>
            <a:pPr lvl="1"/>
            <a:r>
              <a:rPr lang="en-US" dirty="0"/>
              <a:t>receive a frame transmitted by XCTU</a:t>
            </a:r>
          </a:p>
          <a:p>
            <a:pPr lvl="2"/>
            <a:r>
              <a:rPr lang="en-US" dirty="0"/>
              <a:t>"Get started with </a:t>
            </a:r>
            <a:r>
              <a:rPr lang="en-US" dirty="0" err="1"/>
              <a:t>MicroPython</a:t>
            </a:r>
            <a:r>
              <a:rPr lang="en-US" dirty="0"/>
              <a:t>" section in the XBee3 ZigBee RF Module User Guide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86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</a:t>
            </a:r>
            <a:r>
              <a:rPr lang="en-US" dirty="0" err="1"/>
              <a:t>MicroPython</a:t>
            </a:r>
            <a:r>
              <a:rPr lang="en-US" dirty="0"/>
              <a:t> – </a:t>
            </a:r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en-US" dirty="0" err="1"/>
              <a:t>PlugIn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PyCharm</a:t>
            </a:r>
            <a:r>
              <a:rPr lang="en-US" dirty="0"/>
              <a:t> and </a:t>
            </a:r>
            <a:r>
              <a:rPr lang="en-US" dirty="0" err="1"/>
              <a:t>XBee</a:t>
            </a:r>
            <a:r>
              <a:rPr lang="en-US" dirty="0"/>
              <a:t> </a:t>
            </a:r>
            <a:r>
              <a:rPr lang="en-US" dirty="0" err="1"/>
              <a:t>MicroPython</a:t>
            </a:r>
            <a:r>
              <a:rPr lang="en-US" dirty="0"/>
              <a:t> </a:t>
            </a:r>
            <a:r>
              <a:rPr lang="en-US" dirty="0" err="1"/>
              <a:t>PlugIn</a:t>
            </a:r>
            <a:endParaRPr lang="en-US" dirty="0"/>
          </a:p>
          <a:p>
            <a:pPr lvl="1"/>
            <a:r>
              <a:rPr lang="en-US" dirty="0"/>
              <a:t>"Use the </a:t>
            </a:r>
            <a:r>
              <a:rPr lang="en-US" dirty="0" err="1"/>
              <a:t>PyCharm</a:t>
            </a:r>
            <a:r>
              <a:rPr lang="en-US" dirty="0"/>
              <a:t> plugin" in the </a:t>
            </a:r>
            <a:r>
              <a:rPr lang="en-US" dirty="0" err="1"/>
              <a:t>MicroPython</a:t>
            </a:r>
            <a:r>
              <a:rPr lang="en-US" dirty="0"/>
              <a:t> guide</a:t>
            </a:r>
          </a:p>
          <a:p>
            <a:r>
              <a:rPr lang="en-US" dirty="0"/>
              <a:t>repeat the three examples from before</a:t>
            </a:r>
          </a:p>
          <a:p>
            <a:pPr lvl="1"/>
            <a:r>
              <a:rPr lang="en-US" dirty="0"/>
              <a:t>use the existing </a:t>
            </a:r>
            <a:r>
              <a:rPr lang="en-US" dirty="0" err="1"/>
              <a:t>XBee</a:t>
            </a:r>
            <a:r>
              <a:rPr lang="en-US" dirty="0"/>
              <a:t> </a:t>
            </a:r>
            <a:r>
              <a:rPr lang="en-US" dirty="0" err="1"/>
              <a:t>MicroPython</a:t>
            </a:r>
            <a:r>
              <a:rPr lang="en-US" dirty="0"/>
              <a:t> sample projects</a:t>
            </a:r>
          </a:p>
          <a:p>
            <a:r>
              <a:rPr lang="en-US" dirty="0"/>
              <a:t>combine the examples and control the blinking frequency of the user LED by sending messages from XCTU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3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 XBee3 ZigBee Mesh Kit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4744"/>
            <a:ext cx="6130348" cy="532574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067944" y="982961"/>
            <a:ext cx="46532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XBee3 ZigBee SMT RF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XBee3 SMT Grove Development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USB cables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Antennas</a:t>
            </a:r>
          </a:p>
          <a:p>
            <a:r>
              <a:rPr lang="en-US" dirty="0"/>
              <a:t>SMT=Surface Mount (form factor of RF module)</a:t>
            </a:r>
          </a:p>
        </p:txBody>
      </p:sp>
    </p:spTree>
    <p:extLst>
      <p:ext uri="{BB962C8B-B14F-4D97-AF65-F5344CB8AC3E}">
        <p14:creationId xmlns:p14="http://schemas.microsoft.com/office/powerpoint/2010/main" val="301495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EDAC8-588F-4BB2-8539-5B84F8DC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für die Laborübungen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EB3264-1662-4007-BDEC-A7EDEFE9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XCTU: </a:t>
            </a:r>
            <a:r>
              <a:rPr lang="de-DE" dirty="0">
                <a:hlinkClick r:id="rId2"/>
              </a:rPr>
              <a:t>https://www.digi.com/products/embedded-systems/digi-xbee/digi-xbee-tools/xctu </a:t>
            </a:r>
            <a:endParaRPr lang="de-DE" dirty="0"/>
          </a:p>
          <a:p>
            <a:r>
              <a:rPr lang="de-DE" dirty="0" err="1"/>
              <a:t>PyCarm</a:t>
            </a:r>
            <a:r>
              <a:rPr lang="de-DE" dirty="0"/>
              <a:t> mit </a:t>
            </a:r>
            <a:r>
              <a:rPr lang="de-DE" dirty="0" err="1"/>
              <a:t>XBee</a:t>
            </a:r>
            <a:r>
              <a:rPr lang="de-DE" dirty="0"/>
              <a:t> </a:t>
            </a:r>
            <a:r>
              <a:rPr lang="de-DE" dirty="0" err="1"/>
              <a:t>MicroPython</a:t>
            </a:r>
            <a:r>
              <a:rPr lang="de-DE" dirty="0"/>
              <a:t> </a:t>
            </a:r>
            <a:r>
              <a:rPr lang="de-DE" dirty="0" err="1"/>
              <a:t>PlugIn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https://www.jetbrains.com/de-de/pycharm/ </a:t>
            </a:r>
            <a:endParaRPr lang="de-DE" dirty="0"/>
          </a:p>
          <a:p>
            <a:r>
              <a:rPr lang="de-DE" dirty="0"/>
              <a:t>Python: </a:t>
            </a:r>
            <a:r>
              <a:rPr lang="de-DE" dirty="0">
                <a:hlinkClick r:id="rId4"/>
              </a:rPr>
              <a:t>https://www.python.org/downloads/</a:t>
            </a:r>
            <a:r>
              <a:rPr lang="de-DE" dirty="0"/>
              <a:t> mit </a:t>
            </a:r>
            <a:r>
              <a:rPr lang="de-DE" dirty="0" err="1"/>
              <a:t>XBee</a:t>
            </a:r>
            <a:r>
              <a:rPr lang="de-DE" dirty="0"/>
              <a:t> Python </a:t>
            </a:r>
            <a:r>
              <a:rPr lang="de-DE" dirty="0" err="1"/>
              <a:t>library</a:t>
            </a:r>
            <a:r>
              <a:rPr lang="de-DE" dirty="0"/>
              <a:t> "</a:t>
            </a:r>
            <a:r>
              <a:rPr lang="de-DE" dirty="0" err="1"/>
              <a:t>digi-xbee</a:t>
            </a:r>
            <a:r>
              <a:rPr lang="de-DE" dirty="0"/>
              <a:t>"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E68D6C-6CC8-4175-8849-9019EB51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CFB121-B6B0-41D2-82CB-48209D83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16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PDFs on Moodle:</a:t>
            </a:r>
          </a:p>
          <a:p>
            <a:pPr lvl="1"/>
            <a:r>
              <a:rPr lang="en-US" dirty="0"/>
              <a:t>Digi XBee3 ZigBee RF Module User Guide</a:t>
            </a:r>
          </a:p>
          <a:p>
            <a:pPr lvl="2"/>
            <a:r>
              <a:rPr lang="en-US" dirty="0"/>
              <a:t>your first reference</a:t>
            </a:r>
          </a:p>
          <a:p>
            <a:pPr lvl="2"/>
            <a:r>
              <a:rPr lang="en-US" dirty="0"/>
              <a:t>covers all aspects regarding the XBee3 ZigBee module</a:t>
            </a:r>
          </a:p>
          <a:p>
            <a:pPr lvl="1"/>
            <a:r>
              <a:rPr lang="en-US" dirty="0"/>
              <a:t>Digi </a:t>
            </a:r>
            <a:r>
              <a:rPr lang="en-US" dirty="0" err="1"/>
              <a:t>MicroPython</a:t>
            </a:r>
            <a:r>
              <a:rPr lang="en-US" dirty="0"/>
              <a:t> Programming Guide</a:t>
            </a:r>
          </a:p>
          <a:p>
            <a:pPr lvl="2"/>
            <a:r>
              <a:rPr lang="en-US" dirty="0"/>
              <a:t>intro to </a:t>
            </a:r>
            <a:r>
              <a:rPr lang="en-US" dirty="0" err="1"/>
              <a:t>MicroPython</a:t>
            </a:r>
            <a:r>
              <a:rPr lang="en-US" dirty="0"/>
              <a:t> for XBee3 (not only for ZigBee)</a:t>
            </a:r>
          </a:p>
          <a:p>
            <a:pPr lvl="1"/>
            <a:r>
              <a:rPr lang="en-US" dirty="0"/>
              <a:t>Digi XBee3 802.15.4 RF Module User Guide</a:t>
            </a:r>
          </a:p>
          <a:p>
            <a:pPr lvl="2"/>
            <a:r>
              <a:rPr lang="en-US" dirty="0"/>
              <a:t>only if you use the </a:t>
            </a:r>
            <a:r>
              <a:rPr lang="en-US" dirty="0" err="1"/>
              <a:t>XBee</a:t>
            </a:r>
            <a:r>
              <a:rPr lang="en-US" dirty="0"/>
              <a:t> 3 as 802.15.4 module (labs one and two)</a:t>
            </a:r>
          </a:p>
          <a:p>
            <a:pPr lvl="1"/>
            <a:r>
              <a:rPr lang="en-US" dirty="0"/>
              <a:t>Digi XBee3 RF Module Hardware Reference Manual</a:t>
            </a:r>
          </a:p>
          <a:p>
            <a:pPr lvl="2"/>
            <a:r>
              <a:rPr lang="en-US" dirty="0"/>
              <a:t>information on hardware layout and pins</a:t>
            </a:r>
          </a:p>
          <a:p>
            <a:pPr lvl="1"/>
            <a:r>
              <a:rPr lang="en-US" dirty="0"/>
              <a:t>Digi </a:t>
            </a:r>
            <a:r>
              <a:rPr lang="en-US" dirty="0" err="1"/>
              <a:t>XBee</a:t>
            </a:r>
            <a:r>
              <a:rPr lang="en-US" dirty="0"/>
              <a:t> Grove Development Board User Guide</a:t>
            </a:r>
          </a:p>
          <a:p>
            <a:pPr lvl="2"/>
            <a:r>
              <a:rPr lang="en-US" dirty="0"/>
              <a:t>information on connectors of the development board</a:t>
            </a:r>
          </a:p>
          <a:p>
            <a:pPr lvl="2"/>
            <a:r>
              <a:rPr lang="en-US" dirty="0"/>
              <a:t>pins</a:t>
            </a:r>
          </a:p>
          <a:p>
            <a:r>
              <a:rPr lang="en-US" dirty="0"/>
              <a:t>Web Pages</a:t>
            </a:r>
          </a:p>
          <a:p>
            <a:pPr lvl="1"/>
            <a:r>
              <a:rPr lang="en-US" dirty="0">
                <a:hlinkClick r:id="rId2"/>
              </a:rPr>
              <a:t>https://www.digi.com/resources/documentation/digidocs/90002219/default.htm</a:t>
            </a:r>
          </a:p>
          <a:p>
            <a:pPr lvl="1"/>
            <a:r>
              <a:rPr lang="en-US">
                <a:hlinkClick r:id="rId2"/>
              </a:rPr>
              <a:t>https://xbplib.readthedocs.io/en/latest/index.html</a:t>
            </a:r>
            <a:endParaRPr lang="en-US"/>
          </a:p>
          <a:p>
            <a:pPr lvl="1"/>
            <a:r>
              <a:rPr lang="en-US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://github.com/digidotcom/xbee-micropython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https://docs.micropython.org/en/latest/index.html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90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A462E77-CD3F-4FED-BB53-D846830336E9}"/>
              </a:ext>
            </a:extLst>
          </p:cNvPr>
          <p:cNvSpPr/>
          <p:nvPr/>
        </p:nvSpPr>
        <p:spPr>
          <a:xfrm>
            <a:off x="42870" y="2256653"/>
            <a:ext cx="9058260" cy="42686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EE7BDF9-0528-4673-A49C-76A05C1F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XBee3 – Operating Mode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AADD391-2643-4852-A5A5-F6DA144CA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149194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The Operating Mode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XBee3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communicates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PC via UART via USB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802.15.4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  <a:p>
            <a:pPr lvl="1"/>
            <a:r>
              <a:rPr lang="de-DE" dirty="0" err="1"/>
              <a:t>communicating</a:t>
            </a:r>
            <a:r>
              <a:rPr lang="de-DE" dirty="0"/>
              <a:t> XBee3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different Operating Modes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5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7C95B1-8009-4A58-8C0A-A916FD80532F}"/>
              </a:ext>
            </a:extLst>
          </p:cNvPr>
          <p:cNvSpPr/>
          <p:nvPr/>
        </p:nvSpPr>
        <p:spPr>
          <a:xfrm>
            <a:off x="2411760" y="4320309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 err="1">
                <a:cs typeface="Courier New" panose="02070309020205020404" pitchFamily="49" charset="0"/>
              </a:rPr>
              <a:t>XBee</a:t>
            </a:r>
            <a:endParaRPr lang="de-DE" dirty="0">
              <a:cs typeface="Courier New" panose="02070309020205020404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F890D1-040A-44AA-9981-8D4FD8A8D087}"/>
              </a:ext>
            </a:extLst>
          </p:cNvPr>
          <p:cNvSpPr/>
          <p:nvPr/>
        </p:nvSpPr>
        <p:spPr>
          <a:xfrm>
            <a:off x="5817328" y="4320309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 err="1">
                <a:cs typeface="Courier New" panose="02070309020205020404" pitchFamily="49" charset="0"/>
              </a:rPr>
              <a:t>XBee</a:t>
            </a:r>
            <a:endParaRPr lang="de-DE" dirty="0">
              <a:cs typeface="Courier New" panose="02070309020205020404" pitchFamily="49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0046124-D817-4856-AE8C-67EDE37CA60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326160" y="4601346"/>
            <a:ext cx="24911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676A171B-D0D5-4A73-9A75-2AD550F786B3}"/>
              </a:ext>
            </a:extLst>
          </p:cNvPr>
          <p:cNvSpPr txBox="1"/>
          <p:nvPr/>
        </p:nvSpPr>
        <p:spPr>
          <a:xfrm>
            <a:off x="3453425" y="4187867"/>
            <a:ext cx="22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802.15.4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6734A-6D14-4875-945B-FB7EA55CB6EF}"/>
              </a:ext>
            </a:extLst>
          </p:cNvPr>
          <p:cNvSpPr/>
          <p:nvPr/>
        </p:nvSpPr>
        <p:spPr>
          <a:xfrm>
            <a:off x="146986" y="4320309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>
                <a:cs typeface="Courier New" panose="02070309020205020404" pitchFamily="49" charset="0"/>
              </a:rPr>
              <a:t>PC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E74C961-B785-4523-A400-D49770023DE5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1061386" y="4601346"/>
            <a:ext cx="13503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64D85CB2-9A62-4843-B2EB-63C1116495B0}"/>
              </a:ext>
            </a:extLst>
          </p:cNvPr>
          <p:cNvSpPr txBox="1"/>
          <p:nvPr/>
        </p:nvSpPr>
        <p:spPr>
          <a:xfrm>
            <a:off x="1153435" y="4250041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(UART)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5C8476A-6EBE-4B73-A0FA-92C3F64DA7E0}"/>
              </a:ext>
            </a:extLst>
          </p:cNvPr>
          <p:cNvSpPr/>
          <p:nvPr/>
        </p:nvSpPr>
        <p:spPr>
          <a:xfrm>
            <a:off x="8075240" y="4320309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>
                <a:cs typeface="Courier New" panose="02070309020205020404" pitchFamily="49" charset="0"/>
              </a:rPr>
              <a:t>PC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E45D3F5-E8EB-4D18-962B-090370949145}"/>
              </a:ext>
            </a:extLst>
          </p:cNvPr>
          <p:cNvCxnSpPr>
            <a:cxnSpLocks/>
            <a:stCxn id="8" idx="3"/>
            <a:endCxn id="44" idx="1"/>
          </p:cNvCxnSpPr>
          <p:nvPr/>
        </p:nvCxnSpPr>
        <p:spPr>
          <a:xfrm>
            <a:off x="6731728" y="4601346"/>
            <a:ext cx="1343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7ED7C961-4A55-4AEA-BD7A-EA37345DAF9A}"/>
              </a:ext>
            </a:extLst>
          </p:cNvPr>
          <p:cNvSpPr txBox="1"/>
          <p:nvPr/>
        </p:nvSpPr>
        <p:spPr>
          <a:xfrm>
            <a:off x="6743932" y="4250981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(UART)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B28A4F-DFA5-45E7-90A8-178313C5214A}"/>
              </a:ext>
            </a:extLst>
          </p:cNvPr>
          <p:cNvSpPr txBox="1"/>
          <p:nvPr/>
        </p:nvSpPr>
        <p:spPr>
          <a:xfrm>
            <a:off x="493671" y="2324935"/>
            <a:ext cx="2586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transparent </a:t>
            </a:r>
            <a:r>
              <a:rPr lang="de-DE" dirty="0" err="1"/>
              <a:t>mode</a:t>
            </a:r>
            <a:r>
              <a:rPr lang="de-DE" dirty="0"/>
              <a:t> (AT)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API </a:t>
            </a:r>
            <a:r>
              <a:rPr lang="de-DE" dirty="0" err="1"/>
              <a:t>mode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MicroPython</a:t>
            </a:r>
            <a:endParaRPr lang="de-DE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65866B0-EB5E-434F-B1B1-822F905E03FC}"/>
              </a:ext>
            </a:extLst>
          </p:cNvPr>
          <p:cNvCxnSpPr>
            <a:cxnSpLocks/>
            <a:stCxn id="49" idx="2"/>
            <a:endCxn id="43" idx="0"/>
          </p:cNvCxnSpPr>
          <p:nvPr/>
        </p:nvCxnSpPr>
        <p:spPr>
          <a:xfrm flipH="1">
            <a:off x="1787134" y="3802263"/>
            <a:ext cx="1" cy="447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E5C646C-DF20-4494-A5B1-962F01818E6E}"/>
              </a:ext>
            </a:extLst>
          </p:cNvPr>
          <p:cNvCxnSpPr>
            <a:cxnSpLocks/>
            <a:stCxn id="62" idx="2"/>
            <a:endCxn id="48" idx="0"/>
          </p:cNvCxnSpPr>
          <p:nvPr/>
        </p:nvCxnSpPr>
        <p:spPr>
          <a:xfrm flipH="1">
            <a:off x="7377631" y="3778278"/>
            <a:ext cx="1" cy="472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339B9DA2-59F9-49AB-89D5-A5DC5DECF7D8}"/>
              </a:ext>
            </a:extLst>
          </p:cNvPr>
          <p:cNvSpPr txBox="1"/>
          <p:nvPr/>
        </p:nvSpPr>
        <p:spPr>
          <a:xfrm>
            <a:off x="146986" y="5271403"/>
            <a:ext cx="1140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XCTU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Putty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B9F6C09-3DD2-49A8-B3B7-E2CBC1F242AB}"/>
              </a:ext>
            </a:extLst>
          </p:cNvPr>
          <p:cNvSpPr txBox="1"/>
          <p:nvPr/>
        </p:nvSpPr>
        <p:spPr>
          <a:xfrm>
            <a:off x="7848687" y="5325015"/>
            <a:ext cx="1140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XCTU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Putty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C06A00E1-1691-424E-8F79-344FF55677C1}"/>
              </a:ext>
            </a:extLst>
          </p:cNvPr>
          <p:cNvSpPr txBox="1"/>
          <p:nvPr/>
        </p:nvSpPr>
        <p:spPr>
          <a:xfrm>
            <a:off x="5690063" y="5051192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802.15.4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ZigBee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8685F23-9849-4FAB-99DC-73FFC394C9B1}"/>
              </a:ext>
            </a:extLst>
          </p:cNvPr>
          <p:cNvSpPr txBox="1"/>
          <p:nvPr/>
        </p:nvSpPr>
        <p:spPr>
          <a:xfrm>
            <a:off x="2198263" y="5083191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802.15.4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ZigBee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43C9D500-E858-42D2-A6AA-D383EAA48D70}"/>
              </a:ext>
            </a:extLst>
          </p:cNvPr>
          <p:cNvSpPr txBox="1"/>
          <p:nvPr/>
        </p:nvSpPr>
        <p:spPr>
          <a:xfrm>
            <a:off x="6084168" y="2300950"/>
            <a:ext cx="2586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transparent </a:t>
            </a:r>
            <a:r>
              <a:rPr lang="de-DE" dirty="0" err="1"/>
              <a:t>mode</a:t>
            </a:r>
            <a:r>
              <a:rPr lang="de-DE" dirty="0"/>
              <a:t> (AT)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API </a:t>
            </a:r>
            <a:r>
              <a:rPr lang="de-DE" dirty="0" err="1"/>
              <a:t>mode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MicroPython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D202FA-FFD0-49E7-852C-B7CF8C20DD03}"/>
              </a:ext>
            </a:extLst>
          </p:cNvPr>
          <p:cNvSpPr txBox="1"/>
          <p:nvPr/>
        </p:nvSpPr>
        <p:spPr>
          <a:xfrm>
            <a:off x="3851920" y="2813867"/>
            <a:ext cx="12961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Operating Modes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B06C149-6313-4CAE-9B00-2571EB677CC1}"/>
              </a:ext>
            </a:extLst>
          </p:cNvPr>
          <p:cNvSpPr/>
          <p:nvPr/>
        </p:nvSpPr>
        <p:spPr>
          <a:xfrm>
            <a:off x="5287639" y="2959015"/>
            <a:ext cx="724521" cy="31332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6C0F61B7-0DBD-4076-9ED5-8EB3773782FE}"/>
              </a:ext>
            </a:extLst>
          </p:cNvPr>
          <p:cNvSpPr/>
          <p:nvPr/>
        </p:nvSpPr>
        <p:spPr>
          <a:xfrm flipH="1">
            <a:off x="2983382" y="2954382"/>
            <a:ext cx="724521" cy="31332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8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EE7BDF9-0528-4673-A49C-76A05C1F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XBee3 – Transparent Mode (AT) – Data Mode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6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7C95B1-8009-4A58-8C0A-A916FD80532F}"/>
              </a:ext>
            </a:extLst>
          </p:cNvPr>
          <p:cNvSpPr/>
          <p:nvPr/>
        </p:nvSpPr>
        <p:spPr>
          <a:xfrm>
            <a:off x="2411760" y="2938934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en-US">
                <a:cs typeface="Courier New" panose="02070309020205020404" pitchFamily="49" charset="0"/>
              </a:rPr>
              <a:t>XBee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F890D1-040A-44AA-9981-8D4FD8A8D087}"/>
              </a:ext>
            </a:extLst>
          </p:cNvPr>
          <p:cNvSpPr/>
          <p:nvPr/>
        </p:nvSpPr>
        <p:spPr>
          <a:xfrm>
            <a:off x="5817328" y="2938934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en-US">
                <a:cs typeface="Courier New" panose="02070309020205020404" pitchFamily="49" charset="0"/>
              </a:rPr>
              <a:t>XBee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0046124-D817-4856-AE8C-67EDE37CA60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326160" y="3219971"/>
            <a:ext cx="24911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676A171B-D0D5-4A73-9A75-2AD550F786B3}"/>
              </a:ext>
            </a:extLst>
          </p:cNvPr>
          <p:cNvSpPr txBox="1"/>
          <p:nvPr/>
        </p:nvSpPr>
        <p:spPr>
          <a:xfrm>
            <a:off x="3453425" y="2806492"/>
            <a:ext cx="22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802.15.4 radio frames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6734A-6D14-4875-945B-FB7EA55CB6EF}"/>
              </a:ext>
            </a:extLst>
          </p:cNvPr>
          <p:cNvSpPr/>
          <p:nvPr/>
        </p:nvSpPr>
        <p:spPr>
          <a:xfrm>
            <a:off x="146986" y="2938934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en-US">
                <a:cs typeface="Courier New" panose="02070309020205020404" pitchFamily="49" charset="0"/>
              </a:rPr>
              <a:t>PC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E74C961-B785-4523-A400-D49770023DE5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1061386" y="3219971"/>
            <a:ext cx="13503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64D85CB2-9A62-4843-B2EB-63C1116495B0}"/>
              </a:ext>
            </a:extLst>
          </p:cNvPr>
          <p:cNvSpPr txBox="1"/>
          <p:nvPr/>
        </p:nvSpPr>
        <p:spPr>
          <a:xfrm>
            <a:off x="1153435" y="2868666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USB (UART)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5C8476A-6EBE-4B73-A0FA-92C3F64DA7E0}"/>
              </a:ext>
            </a:extLst>
          </p:cNvPr>
          <p:cNvSpPr/>
          <p:nvPr/>
        </p:nvSpPr>
        <p:spPr>
          <a:xfrm>
            <a:off x="8075240" y="2938934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en-US">
                <a:cs typeface="Courier New" panose="02070309020205020404" pitchFamily="49" charset="0"/>
              </a:rPr>
              <a:t>PC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E45D3F5-E8EB-4D18-962B-090370949145}"/>
              </a:ext>
            </a:extLst>
          </p:cNvPr>
          <p:cNvCxnSpPr>
            <a:cxnSpLocks/>
            <a:stCxn id="8" idx="3"/>
            <a:endCxn id="44" idx="1"/>
          </p:cNvCxnSpPr>
          <p:nvPr/>
        </p:nvCxnSpPr>
        <p:spPr>
          <a:xfrm>
            <a:off x="6731728" y="3219971"/>
            <a:ext cx="1343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7ED7C961-4A55-4AEA-BD7A-EA37345DAF9A}"/>
              </a:ext>
            </a:extLst>
          </p:cNvPr>
          <p:cNvSpPr txBox="1"/>
          <p:nvPr/>
        </p:nvSpPr>
        <p:spPr>
          <a:xfrm>
            <a:off x="6743932" y="2869606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USB (UART)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146F9D3-D040-4B2A-A682-B0A89211C23B}"/>
              </a:ext>
            </a:extLst>
          </p:cNvPr>
          <p:cNvCxnSpPr/>
          <p:nvPr/>
        </p:nvCxnSpPr>
        <p:spPr>
          <a:xfrm>
            <a:off x="604186" y="3717032"/>
            <a:ext cx="79282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59ED4D90-ABD1-4289-96FA-CEAA8E9EF029}"/>
              </a:ext>
            </a:extLst>
          </p:cNvPr>
          <p:cNvSpPr txBox="1"/>
          <p:nvPr/>
        </p:nvSpPr>
        <p:spPr>
          <a:xfrm>
            <a:off x="3727682" y="3874165"/>
            <a:ext cx="20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UART over 802.15.4</a:t>
            </a: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E9EF0B6D-70D8-4097-899D-B0D6559DC52D}"/>
              </a:ext>
            </a:extLst>
          </p:cNvPr>
          <p:cNvSpPr/>
          <p:nvPr/>
        </p:nvSpPr>
        <p:spPr>
          <a:xfrm>
            <a:off x="2178551" y="1775005"/>
            <a:ext cx="2032975" cy="846209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/>
            <a:r>
              <a:rPr lang="en-US" dirty="0">
                <a:cs typeface="Courier New" panose="02070309020205020404" pitchFamily="49" charset="0"/>
              </a:rPr>
              <a:t>Bytes are buffered and packed into radio frames</a:t>
            </a:r>
          </a:p>
        </p:txBody>
      </p:sp>
      <p:sp>
        <p:nvSpPr>
          <p:cNvPr id="28" name="Sprechblase: rechteckig 27">
            <a:extLst>
              <a:ext uri="{FF2B5EF4-FFF2-40B4-BE49-F238E27FC236}">
                <a16:creationId xmlns:a16="http://schemas.microsoft.com/office/drawing/2014/main" id="{D83DAB0D-9062-4671-9875-84695377510E}"/>
              </a:ext>
            </a:extLst>
          </p:cNvPr>
          <p:cNvSpPr/>
          <p:nvPr/>
        </p:nvSpPr>
        <p:spPr>
          <a:xfrm>
            <a:off x="5580112" y="1783880"/>
            <a:ext cx="2032975" cy="846209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/>
            <a:r>
              <a:rPr lang="en-US">
                <a:cs typeface="Courier New" panose="02070309020205020404" pitchFamily="49" charset="0"/>
              </a:rPr>
              <a:t>Payload of radio frames goes to Serial interface</a:t>
            </a:r>
          </a:p>
        </p:txBody>
      </p:sp>
      <p:sp>
        <p:nvSpPr>
          <p:cNvPr id="3" name="Pfeil: nach oben 2">
            <a:extLst>
              <a:ext uri="{FF2B5EF4-FFF2-40B4-BE49-F238E27FC236}">
                <a16:creationId xmlns:a16="http://schemas.microsoft.com/office/drawing/2014/main" id="{BDEC1A4E-6940-485F-95A7-F3609654DE3B}"/>
              </a:ext>
            </a:extLst>
          </p:cNvPr>
          <p:cNvSpPr/>
          <p:nvPr/>
        </p:nvSpPr>
        <p:spPr>
          <a:xfrm>
            <a:off x="395536" y="4077072"/>
            <a:ext cx="360040" cy="720079"/>
          </a:xfrm>
          <a:prstGeom prst="up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804B84-D229-4056-82BC-FF70469617FF}"/>
              </a:ext>
            </a:extLst>
          </p:cNvPr>
          <p:cNvSpPr txBox="1"/>
          <p:nvPr/>
        </p:nvSpPr>
        <p:spPr>
          <a:xfrm>
            <a:off x="0" y="4922411"/>
            <a:ext cx="122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XCTU: just type chars</a:t>
            </a:r>
          </a:p>
        </p:txBody>
      </p:sp>
      <p:sp>
        <p:nvSpPr>
          <p:cNvPr id="22" name="Pfeil: nach oben 21">
            <a:extLst>
              <a:ext uri="{FF2B5EF4-FFF2-40B4-BE49-F238E27FC236}">
                <a16:creationId xmlns:a16="http://schemas.microsoft.com/office/drawing/2014/main" id="{FCD2D1E2-CC36-4015-B139-FC5076C7AC47}"/>
              </a:ext>
            </a:extLst>
          </p:cNvPr>
          <p:cNvSpPr/>
          <p:nvPr/>
        </p:nvSpPr>
        <p:spPr>
          <a:xfrm flipV="1">
            <a:off x="8352420" y="3930720"/>
            <a:ext cx="360040" cy="720079"/>
          </a:xfrm>
          <a:prstGeom prst="up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54FD129-ECD2-47BA-AD7F-145EDDB0334C}"/>
              </a:ext>
            </a:extLst>
          </p:cNvPr>
          <p:cNvSpPr txBox="1"/>
          <p:nvPr/>
        </p:nvSpPr>
        <p:spPr>
          <a:xfrm>
            <a:off x="7956884" y="4776059"/>
            <a:ext cx="1225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XCTU: displays</a:t>
            </a:r>
          </a:p>
          <a:p>
            <a:pPr algn="ctr"/>
            <a:r>
              <a:rPr lang="en-US" dirty="0"/>
              <a:t>chars</a:t>
            </a:r>
          </a:p>
        </p:txBody>
      </p:sp>
    </p:spTree>
    <p:extLst>
      <p:ext uri="{BB962C8B-B14F-4D97-AF65-F5344CB8AC3E}">
        <p14:creationId xmlns:p14="http://schemas.microsoft.com/office/powerpoint/2010/main" val="360837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EE7BDF9-0528-4673-A49C-76A05C1F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XBee3 – Transparent Mode (AT) – Command Mode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7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7C95B1-8009-4A58-8C0A-A916FD80532F}"/>
              </a:ext>
            </a:extLst>
          </p:cNvPr>
          <p:cNvSpPr/>
          <p:nvPr/>
        </p:nvSpPr>
        <p:spPr>
          <a:xfrm>
            <a:off x="2411760" y="1617226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 err="1">
                <a:cs typeface="Courier New" panose="02070309020205020404" pitchFamily="49" charset="0"/>
              </a:rPr>
              <a:t>XBee</a:t>
            </a:r>
            <a:endParaRPr lang="de-DE" dirty="0">
              <a:cs typeface="Courier New" panose="02070309020205020404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F890D1-040A-44AA-9981-8D4FD8A8D087}"/>
              </a:ext>
            </a:extLst>
          </p:cNvPr>
          <p:cNvSpPr/>
          <p:nvPr/>
        </p:nvSpPr>
        <p:spPr>
          <a:xfrm>
            <a:off x="5817328" y="1617226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 err="1">
                <a:cs typeface="Courier New" panose="02070309020205020404" pitchFamily="49" charset="0"/>
              </a:rPr>
              <a:t>XBee</a:t>
            </a:r>
            <a:endParaRPr lang="de-DE" dirty="0">
              <a:cs typeface="Courier New" panose="02070309020205020404" pitchFamily="49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0046124-D817-4856-AE8C-67EDE37CA60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326160" y="1898263"/>
            <a:ext cx="24911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676A171B-D0D5-4A73-9A75-2AD550F786B3}"/>
              </a:ext>
            </a:extLst>
          </p:cNvPr>
          <p:cNvSpPr txBox="1"/>
          <p:nvPr/>
        </p:nvSpPr>
        <p:spPr>
          <a:xfrm>
            <a:off x="3453425" y="1484784"/>
            <a:ext cx="22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802.15.4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6734A-6D14-4875-945B-FB7EA55CB6EF}"/>
              </a:ext>
            </a:extLst>
          </p:cNvPr>
          <p:cNvSpPr/>
          <p:nvPr/>
        </p:nvSpPr>
        <p:spPr>
          <a:xfrm>
            <a:off x="146986" y="1617226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>
                <a:cs typeface="Courier New" panose="02070309020205020404" pitchFamily="49" charset="0"/>
              </a:rPr>
              <a:t>PC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E74C961-B785-4523-A400-D49770023DE5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1061386" y="1898263"/>
            <a:ext cx="13503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64D85CB2-9A62-4843-B2EB-63C1116495B0}"/>
              </a:ext>
            </a:extLst>
          </p:cNvPr>
          <p:cNvSpPr txBox="1"/>
          <p:nvPr/>
        </p:nvSpPr>
        <p:spPr>
          <a:xfrm>
            <a:off x="1153435" y="1546958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(UART)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5C8476A-6EBE-4B73-A0FA-92C3F64DA7E0}"/>
              </a:ext>
            </a:extLst>
          </p:cNvPr>
          <p:cNvSpPr/>
          <p:nvPr/>
        </p:nvSpPr>
        <p:spPr>
          <a:xfrm>
            <a:off x="8075240" y="1617226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>
                <a:cs typeface="Courier New" panose="02070309020205020404" pitchFamily="49" charset="0"/>
              </a:rPr>
              <a:t>PC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E45D3F5-E8EB-4D18-962B-090370949145}"/>
              </a:ext>
            </a:extLst>
          </p:cNvPr>
          <p:cNvCxnSpPr>
            <a:cxnSpLocks/>
            <a:stCxn id="8" idx="3"/>
            <a:endCxn id="44" idx="1"/>
          </p:cNvCxnSpPr>
          <p:nvPr/>
        </p:nvCxnSpPr>
        <p:spPr>
          <a:xfrm>
            <a:off x="6731728" y="1898263"/>
            <a:ext cx="1343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7ED7C961-4A55-4AEA-BD7A-EA37345DAF9A}"/>
              </a:ext>
            </a:extLst>
          </p:cNvPr>
          <p:cNvSpPr txBox="1"/>
          <p:nvPr/>
        </p:nvSpPr>
        <p:spPr>
          <a:xfrm>
            <a:off x="6743932" y="1547898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(UART)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146F9D3-D040-4B2A-A682-B0A89211C23B}"/>
              </a:ext>
            </a:extLst>
          </p:cNvPr>
          <p:cNvCxnSpPr>
            <a:cxnSpLocks/>
          </p:cNvCxnSpPr>
          <p:nvPr/>
        </p:nvCxnSpPr>
        <p:spPr>
          <a:xfrm>
            <a:off x="604186" y="2395324"/>
            <a:ext cx="22396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DBC1E8B6-A241-4A83-97BA-59AC07BE1BCC}"/>
              </a:ext>
            </a:extLst>
          </p:cNvPr>
          <p:cNvSpPr txBox="1"/>
          <p:nvPr/>
        </p:nvSpPr>
        <p:spPr>
          <a:xfrm>
            <a:off x="604186" y="2611349"/>
            <a:ext cx="2971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AT </a:t>
            </a:r>
            <a:r>
              <a:rPr lang="de-DE" dirty="0" err="1"/>
              <a:t>commmands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read</a:t>
            </a:r>
            <a:r>
              <a:rPr lang="de-DE" dirty="0"/>
              <a:t> and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actions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2639F3E-104B-4B60-B49F-8E75A2EC2AD2}"/>
              </a:ext>
            </a:extLst>
          </p:cNvPr>
          <p:cNvSpPr txBox="1"/>
          <p:nvPr/>
        </p:nvSpPr>
        <p:spPr>
          <a:xfrm>
            <a:off x="395536" y="4143123"/>
            <a:ext cx="5143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„+++“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after </a:t>
            </a:r>
            <a:r>
              <a:rPr lang="de-DE" dirty="0" err="1"/>
              <a:t>period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silence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AT </a:t>
            </a:r>
            <a:r>
              <a:rPr lang="de-DE" dirty="0" err="1"/>
              <a:t>commands</a:t>
            </a:r>
            <a:r>
              <a:rPr lang="de-DE" dirty="0"/>
              <a:t> in </a:t>
            </a:r>
            <a:r>
              <a:rPr lang="de-DE" b="1" dirty="0" err="1"/>
              <a:t>Digi</a:t>
            </a:r>
            <a:r>
              <a:rPr lang="de-DE" b="1" dirty="0"/>
              <a:t> </a:t>
            </a:r>
            <a:r>
              <a:rPr lang="de-DE" b="1" dirty="0" err="1"/>
              <a:t>XBee</a:t>
            </a:r>
            <a:r>
              <a:rPr lang="de-DE" b="1" dirty="0"/>
              <a:t>® 3 </a:t>
            </a:r>
            <a:r>
              <a:rPr lang="de-DE" b="1" dirty="0" err="1"/>
              <a:t>Zigbee</a:t>
            </a:r>
            <a:r>
              <a:rPr lang="de-DE" b="1" dirty="0"/>
              <a:t>® RF Module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32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EE7BDF9-0528-4673-A49C-76A05C1F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XBee3 – API Mode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8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7C95B1-8009-4A58-8C0A-A916FD80532F}"/>
              </a:ext>
            </a:extLst>
          </p:cNvPr>
          <p:cNvSpPr/>
          <p:nvPr/>
        </p:nvSpPr>
        <p:spPr>
          <a:xfrm>
            <a:off x="2411760" y="969154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 err="1">
                <a:cs typeface="Courier New" panose="02070309020205020404" pitchFamily="49" charset="0"/>
              </a:rPr>
              <a:t>XBee</a:t>
            </a:r>
            <a:endParaRPr lang="de-DE" dirty="0">
              <a:cs typeface="Courier New" panose="02070309020205020404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F890D1-040A-44AA-9981-8D4FD8A8D087}"/>
              </a:ext>
            </a:extLst>
          </p:cNvPr>
          <p:cNvSpPr/>
          <p:nvPr/>
        </p:nvSpPr>
        <p:spPr>
          <a:xfrm>
            <a:off x="5817328" y="969154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 err="1">
                <a:cs typeface="Courier New" panose="02070309020205020404" pitchFamily="49" charset="0"/>
              </a:rPr>
              <a:t>XBee</a:t>
            </a:r>
            <a:endParaRPr lang="de-DE" dirty="0">
              <a:cs typeface="Courier New" panose="02070309020205020404" pitchFamily="49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0046124-D817-4856-AE8C-67EDE37CA60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326160" y="1250191"/>
            <a:ext cx="24911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676A171B-D0D5-4A73-9A75-2AD550F786B3}"/>
              </a:ext>
            </a:extLst>
          </p:cNvPr>
          <p:cNvSpPr txBox="1"/>
          <p:nvPr/>
        </p:nvSpPr>
        <p:spPr>
          <a:xfrm>
            <a:off x="3453425" y="836712"/>
            <a:ext cx="22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802.15.4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6734A-6D14-4875-945B-FB7EA55CB6EF}"/>
              </a:ext>
            </a:extLst>
          </p:cNvPr>
          <p:cNvSpPr/>
          <p:nvPr/>
        </p:nvSpPr>
        <p:spPr>
          <a:xfrm>
            <a:off x="146986" y="969154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>
                <a:cs typeface="Courier New" panose="02070309020205020404" pitchFamily="49" charset="0"/>
              </a:rPr>
              <a:t>PC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E74C961-B785-4523-A400-D49770023DE5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1061386" y="1250191"/>
            <a:ext cx="13503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64D85CB2-9A62-4843-B2EB-63C1116495B0}"/>
              </a:ext>
            </a:extLst>
          </p:cNvPr>
          <p:cNvSpPr txBox="1"/>
          <p:nvPr/>
        </p:nvSpPr>
        <p:spPr>
          <a:xfrm>
            <a:off x="1153435" y="898886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(UART)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5C8476A-6EBE-4B73-A0FA-92C3F64DA7E0}"/>
              </a:ext>
            </a:extLst>
          </p:cNvPr>
          <p:cNvSpPr/>
          <p:nvPr/>
        </p:nvSpPr>
        <p:spPr>
          <a:xfrm>
            <a:off x="8075240" y="969154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>
                <a:cs typeface="Courier New" panose="02070309020205020404" pitchFamily="49" charset="0"/>
              </a:rPr>
              <a:t>PC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E45D3F5-E8EB-4D18-962B-090370949145}"/>
              </a:ext>
            </a:extLst>
          </p:cNvPr>
          <p:cNvCxnSpPr>
            <a:cxnSpLocks/>
            <a:stCxn id="8" idx="3"/>
            <a:endCxn id="44" idx="1"/>
          </p:cNvCxnSpPr>
          <p:nvPr/>
        </p:nvCxnSpPr>
        <p:spPr>
          <a:xfrm>
            <a:off x="6731728" y="1250191"/>
            <a:ext cx="1343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7ED7C961-4A55-4AEA-BD7A-EA37345DAF9A}"/>
              </a:ext>
            </a:extLst>
          </p:cNvPr>
          <p:cNvSpPr txBox="1"/>
          <p:nvPr/>
        </p:nvSpPr>
        <p:spPr>
          <a:xfrm>
            <a:off x="6743932" y="899826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(UART)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146F9D3-D040-4B2A-A682-B0A89211C23B}"/>
              </a:ext>
            </a:extLst>
          </p:cNvPr>
          <p:cNvCxnSpPr>
            <a:cxnSpLocks/>
          </p:cNvCxnSpPr>
          <p:nvPr/>
        </p:nvCxnSpPr>
        <p:spPr>
          <a:xfrm>
            <a:off x="604186" y="1747252"/>
            <a:ext cx="22396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602A4244-48D4-4F2D-99BB-A7F5BF4C508E}"/>
              </a:ext>
            </a:extLst>
          </p:cNvPr>
          <p:cNvSpPr txBox="1"/>
          <p:nvPr/>
        </p:nvSpPr>
        <p:spPr>
          <a:xfrm>
            <a:off x="598601" y="1968861"/>
            <a:ext cx="33299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API </a:t>
            </a:r>
            <a:r>
              <a:rPr lang="de-DE" dirty="0" err="1"/>
              <a:t>frame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type </a:t>
            </a:r>
            <a:r>
              <a:rPr lang="de-DE" dirty="0" err="1"/>
              <a:t>to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transmit</a:t>
            </a:r>
            <a:r>
              <a:rPr lang="de-DE" dirty="0"/>
              <a:t> 802.15.4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frame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send AT </a:t>
            </a:r>
            <a:r>
              <a:rPr lang="de-DE" dirty="0" err="1"/>
              <a:t>command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8FDCF1C-4422-486D-964A-4FC341563D62}"/>
              </a:ext>
            </a:extLst>
          </p:cNvPr>
          <p:cNvCxnSpPr>
            <a:cxnSpLocks/>
          </p:cNvCxnSpPr>
          <p:nvPr/>
        </p:nvCxnSpPr>
        <p:spPr>
          <a:xfrm>
            <a:off x="6305777" y="1747252"/>
            <a:ext cx="22396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A2C86883-6534-4CCD-86F5-69AB3A588B61}"/>
              </a:ext>
            </a:extLst>
          </p:cNvPr>
          <p:cNvSpPr txBox="1"/>
          <p:nvPr/>
        </p:nvSpPr>
        <p:spPr>
          <a:xfrm>
            <a:off x="5778553" y="1968861"/>
            <a:ext cx="32004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API </a:t>
            </a:r>
            <a:r>
              <a:rPr lang="de-DE" dirty="0" err="1"/>
              <a:t>frame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type </a:t>
            </a:r>
            <a:r>
              <a:rPr lang="de-DE" dirty="0" err="1"/>
              <a:t>to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receive</a:t>
            </a:r>
            <a:r>
              <a:rPr lang="de-DE" dirty="0"/>
              <a:t> 802.15.4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frame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AT </a:t>
            </a:r>
            <a:r>
              <a:rPr lang="de-DE" dirty="0" err="1"/>
              <a:t>command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8A1C87E-D074-4177-8530-FCBEB351E8E3}"/>
              </a:ext>
            </a:extLst>
          </p:cNvPr>
          <p:cNvSpPr/>
          <p:nvPr/>
        </p:nvSpPr>
        <p:spPr>
          <a:xfrm>
            <a:off x="2404026" y="3417426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 err="1">
                <a:cs typeface="Courier New" panose="02070309020205020404" pitchFamily="49" charset="0"/>
              </a:rPr>
              <a:t>XBee</a:t>
            </a:r>
            <a:endParaRPr lang="de-DE" dirty="0">
              <a:cs typeface="Courier New" panose="02070309020205020404" pitchFamily="49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FA820A2-52AB-4510-8CB1-96CC8A0878B2}"/>
              </a:ext>
            </a:extLst>
          </p:cNvPr>
          <p:cNvSpPr/>
          <p:nvPr/>
        </p:nvSpPr>
        <p:spPr>
          <a:xfrm>
            <a:off x="5809594" y="3417426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 err="1">
                <a:cs typeface="Courier New" panose="02070309020205020404" pitchFamily="49" charset="0"/>
              </a:rPr>
              <a:t>XBee</a:t>
            </a:r>
            <a:endParaRPr lang="de-DE" dirty="0">
              <a:cs typeface="Courier New" panose="02070309020205020404" pitchFamily="49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C5EE261-0FE8-492D-94D0-8AB8DCAE92E0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3318426" y="3698463"/>
            <a:ext cx="24911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2BDC95A7-0F4E-4CAA-8A83-CF2E9A2CE626}"/>
              </a:ext>
            </a:extLst>
          </p:cNvPr>
          <p:cNvSpPr txBox="1"/>
          <p:nvPr/>
        </p:nvSpPr>
        <p:spPr>
          <a:xfrm>
            <a:off x="3445691" y="3284984"/>
            <a:ext cx="22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802.15.4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3F0F15B-D451-4A22-BD56-DB0F7FF5BF4F}"/>
              </a:ext>
            </a:extLst>
          </p:cNvPr>
          <p:cNvSpPr/>
          <p:nvPr/>
        </p:nvSpPr>
        <p:spPr>
          <a:xfrm>
            <a:off x="139252" y="3417426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>
                <a:cs typeface="Courier New" panose="02070309020205020404" pitchFamily="49" charset="0"/>
              </a:rPr>
              <a:t>PC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21AC1B3-B923-40D6-BBCD-8D82CCC42A79}"/>
              </a:ext>
            </a:extLst>
          </p:cNvPr>
          <p:cNvCxnSpPr>
            <a:cxnSpLocks/>
            <a:stCxn id="29" idx="3"/>
            <a:endCxn id="24" idx="1"/>
          </p:cNvCxnSpPr>
          <p:nvPr/>
        </p:nvCxnSpPr>
        <p:spPr>
          <a:xfrm>
            <a:off x="1053652" y="3698463"/>
            <a:ext cx="13503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3FD836B-6922-436C-AB3D-1329D445223C}"/>
              </a:ext>
            </a:extLst>
          </p:cNvPr>
          <p:cNvSpPr txBox="1"/>
          <p:nvPr/>
        </p:nvSpPr>
        <p:spPr>
          <a:xfrm>
            <a:off x="1145701" y="3347158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(UART)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3AECFCB-A22D-4147-8B7B-F768873A532A}"/>
              </a:ext>
            </a:extLst>
          </p:cNvPr>
          <p:cNvSpPr/>
          <p:nvPr/>
        </p:nvSpPr>
        <p:spPr>
          <a:xfrm>
            <a:off x="8067506" y="3417426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>
                <a:cs typeface="Courier New" panose="02070309020205020404" pitchFamily="49" charset="0"/>
              </a:rPr>
              <a:t>PC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BD796BA-4032-4C37-9B05-7AE103283745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>
            <a:off x="6723994" y="3698463"/>
            <a:ext cx="1343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7544A4F-B5EA-4D0B-927D-933B48EEFE62}"/>
              </a:ext>
            </a:extLst>
          </p:cNvPr>
          <p:cNvSpPr txBox="1"/>
          <p:nvPr/>
        </p:nvSpPr>
        <p:spPr>
          <a:xfrm>
            <a:off x="6736198" y="3348098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(UART)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D600265-0077-4202-9AC8-5B34FFA923F7}"/>
              </a:ext>
            </a:extLst>
          </p:cNvPr>
          <p:cNvCxnSpPr>
            <a:cxnSpLocks/>
          </p:cNvCxnSpPr>
          <p:nvPr/>
        </p:nvCxnSpPr>
        <p:spPr>
          <a:xfrm>
            <a:off x="596452" y="4195524"/>
            <a:ext cx="22396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761E0F4-8363-466C-80C1-DB153C4C7164}"/>
              </a:ext>
            </a:extLst>
          </p:cNvPr>
          <p:cNvCxnSpPr>
            <a:cxnSpLocks/>
          </p:cNvCxnSpPr>
          <p:nvPr/>
        </p:nvCxnSpPr>
        <p:spPr>
          <a:xfrm>
            <a:off x="6298043" y="4195524"/>
            <a:ext cx="22396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C5786B0-239A-4E83-825B-1BE580126B84}"/>
              </a:ext>
            </a:extLst>
          </p:cNvPr>
          <p:cNvSpPr txBox="1"/>
          <p:nvPr/>
        </p:nvSpPr>
        <p:spPr>
          <a:xfrm>
            <a:off x="395536" y="4458534"/>
            <a:ext cx="327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Tx</a:t>
            </a:r>
            <a:r>
              <a:rPr lang="de-DE" dirty="0"/>
              <a:t> Request API </a:t>
            </a:r>
            <a:r>
              <a:rPr lang="de-DE" dirty="0" err="1"/>
              <a:t>frame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contains</a:t>
            </a:r>
            <a:r>
              <a:rPr lang="de-DE" dirty="0"/>
              <a:t> 802.15.4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frame</a:t>
            </a:r>
            <a:endParaRPr lang="de-DE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FBD59AC-66A0-4E79-B74F-C073496E2EB0}"/>
              </a:ext>
            </a:extLst>
          </p:cNvPr>
          <p:cNvCxnSpPr>
            <a:cxnSpLocks/>
          </p:cNvCxnSpPr>
          <p:nvPr/>
        </p:nvCxnSpPr>
        <p:spPr>
          <a:xfrm>
            <a:off x="3131840" y="4195524"/>
            <a:ext cx="295232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907767F-D2EC-49D7-940C-9D72F51C33FE}"/>
              </a:ext>
            </a:extLst>
          </p:cNvPr>
          <p:cNvSpPr txBox="1"/>
          <p:nvPr/>
        </p:nvSpPr>
        <p:spPr>
          <a:xfrm>
            <a:off x="3445691" y="4226883"/>
            <a:ext cx="214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802.15.4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frame</a:t>
            </a:r>
            <a:endParaRPr lang="de-DE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139FC65-74C1-41C0-9DCD-190D16093C5B}"/>
              </a:ext>
            </a:extLst>
          </p:cNvPr>
          <p:cNvSpPr txBox="1"/>
          <p:nvPr/>
        </p:nvSpPr>
        <p:spPr>
          <a:xfrm>
            <a:off x="5826195" y="4496062"/>
            <a:ext cx="327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Rx</a:t>
            </a:r>
            <a:r>
              <a:rPr lang="de-DE" dirty="0"/>
              <a:t> Packet API </a:t>
            </a:r>
            <a:r>
              <a:rPr lang="de-DE" dirty="0" err="1"/>
              <a:t>frame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contains</a:t>
            </a:r>
            <a:r>
              <a:rPr lang="de-DE" dirty="0"/>
              <a:t> 802.15.4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frame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02B87C9-0B80-4D47-8313-828AF68F94D5}"/>
              </a:ext>
            </a:extLst>
          </p:cNvPr>
          <p:cNvSpPr txBox="1"/>
          <p:nvPr/>
        </p:nvSpPr>
        <p:spPr>
          <a:xfrm>
            <a:off x="395536" y="5589240"/>
            <a:ext cx="337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</a:t>
            </a:r>
            <a:r>
              <a:rPr lang="de-DE" b="1" dirty="0"/>
              <a:t>XCTU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frame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tool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25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EE7BDF9-0528-4673-A49C-76A05C1F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XBee3 – </a:t>
            </a:r>
            <a:r>
              <a:rPr lang="de-DE" dirty="0" err="1"/>
              <a:t>MicroPython</a:t>
            </a:r>
            <a:r>
              <a:rPr lang="de-DE" dirty="0"/>
              <a:t> via XCTU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Dirk Staehle - Kommunikationstechnik - Introduction to XBee 3 802.25.4 RF modules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9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7C95B1-8009-4A58-8C0A-A916FD80532F}"/>
              </a:ext>
            </a:extLst>
          </p:cNvPr>
          <p:cNvSpPr/>
          <p:nvPr/>
        </p:nvSpPr>
        <p:spPr>
          <a:xfrm>
            <a:off x="2411760" y="969154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 err="1">
                <a:cs typeface="Courier New" panose="02070309020205020404" pitchFamily="49" charset="0"/>
              </a:rPr>
              <a:t>XBee</a:t>
            </a:r>
            <a:endParaRPr lang="de-DE" dirty="0">
              <a:cs typeface="Courier New" panose="02070309020205020404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F890D1-040A-44AA-9981-8D4FD8A8D087}"/>
              </a:ext>
            </a:extLst>
          </p:cNvPr>
          <p:cNvSpPr/>
          <p:nvPr/>
        </p:nvSpPr>
        <p:spPr>
          <a:xfrm>
            <a:off x="5817328" y="969154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 err="1">
                <a:cs typeface="Courier New" panose="02070309020205020404" pitchFamily="49" charset="0"/>
              </a:rPr>
              <a:t>XBee</a:t>
            </a:r>
            <a:endParaRPr lang="de-DE" dirty="0">
              <a:cs typeface="Courier New" panose="02070309020205020404" pitchFamily="49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0046124-D817-4856-AE8C-67EDE37CA60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326160" y="1250191"/>
            <a:ext cx="24911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676A171B-D0D5-4A73-9A75-2AD550F786B3}"/>
              </a:ext>
            </a:extLst>
          </p:cNvPr>
          <p:cNvSpPr txBox="1"/>
          <p:nvPr/>
        </p:nvSpPr>
        <p:spPr>
          <a:xfrm>
            <a:off x="3453425" y="836712"/>
            <a:ext cx="22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802.15.4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6734A-6D14-4875-945B-FB7EA55CB6EF}"/>
              </a:ext>
            </a:extLst>
          </p:cNvPr>
          <p:cNvSpPr/>
          <p:nvPr/>
        </p:nvSpPr>
        <p:spPr>
          <a:xfrm>
            <a:off x="146986" y="969154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>
                <a:cs typeface="Courier New" panose="02070309020205020404" pitchFamily="49" charset="0"/>
              </a:rPr>
              <a:t>PC</a:t>
            </a:r>
          </a:p>
          <a:p>
            <a:pPr marL="0" algn="ctr"/>
            <a:r>
              <a:rPr lang="de-DE" dirty="0">
                <a:cs typeface="Courier New" panose="02070309020205020404" pitchFamily="49" charset="0"/>
              </a:rPr>
              <a:t>(XCTU)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E74C961-B785-4523-A400-D49770023DE5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1061386" y="1250191"/>
            <a:ext cx="13503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64D85CB2-9A62-4843-B2EB-63C1116495B0}"/>
              </a:ext>
            </a:extLst>
          </p:cNvPr>
          <p:cNvSpPr txBox="1"/>
          <p:nvPr/>
        </p:nvSpPr>
        <p:spPr>
          <a:xfrm>
            <a:off x="1153435" y="898886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(UART)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5C8476A-6EBE-4B73-A0FA-92C3F64DA7E0}"/>
              </a:ext>
            </a:extLst>
          </p:cNvPr>
          <p:cNvSpPr/>
          <p:nvPr/>
        </p:nvSpPr>
        <p:spPr>
          <a:xfrm>
            <a:off x="8075240" y="969154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>
                <a:cs typeface="Courier New" panose="02070309020205020404" pitchFamily="49" charset="0"/>
              </a:rPr>
              <a:t>PC</a:t>
            </a:r>
          </a:p>
          <a:p>
            <a:pPr marL="0" algn="ctr"/>
            <a:r>
              <a:rPr lang="de-DE" dirty="0">
                <a:cs typeface="Courier New" panose="02070309020205020404" pitchFamily="49" charset="0"/>
              </a:rPr>
              <a:t>(XCTU)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E45D3F5-E8EB-4D18-962B-090370949145}"/>
              </a:ext>
            </a:extLst>
          </p:cNvPr>
          <p:cNvCxnSpPr>
            <a:cxnSpLocks/>
            <a:stCxn id="8" idx="3"/>
            <a:endCxn id="44" idx="1"/>
          </p:cNvCxnSpPr>
          <p:nvPr/>
        </p:nvCxnSpPr>
        <p:spPr>
          <a:xfrm>
            <a:off x="6731728" y="1250191"/>
            <a:ext cx="1343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7ED7C961-4A55-4AEA-BD7A-EA37345DAF9A}"/>
              </a:ext>
            </a:extLst>
          </p:cNvPr>
          <p:cNvSpPr txBox="1"/>
          <p:nvPr/>
        </p:nvSpPr>
        <p:spPr>
          <a:xfrm>
            <a:off x="6743932" y="899826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(UART)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39B9DA2-59F9-49AB-89D5-A5DC5DECF7D8}"/>
              </a:ext>
            </a:extLst>
          </p:cNvPr>
          <p:cNvSpPr txBox="1"/>
          <p:nvPr/>
        </p:nvSpPr>
        <p:spPr>
          <a:xfrm>
            <a:off x="146987" y="2120066"/>
            <a:ext cx="147268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  <a:cs typeface="Courier New" panose="020703090202050204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 err="1"/>
              <a:t>MicroPython</a:t>
            </a:r>
            <a:r>
              <a:rPr lang="de-DE" dirty="0"/>
              <a:t> Terminal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DE922E5-5E76-46A3-BC89-886C2FCC8C5A}"/>
              </a:ext>
            </a:extLst>
          </p:cNvPr>
          <p:cNvSpPr txBox="1"/>
          <p:nvPr/>
        </p:nvSpPr>
        <p:spPr>
          <a:xfrm>
            <a:off x="2133772" y="2120066"/>
            <a:ext cx="147268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cs typeface="Courier New" panose="020703090202050204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 err="1"/>
              <a:t>MicroPython</a:t>
            </a:r>
            <a:r>
              <a:rPr lang="de-DE" dirty="0"/>
              <a:t> Interpreter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EDE965D-9830-4476-B525-C59B48054CD7}"/>
              </a:ext>
            </a:extLst>
          </p:cNvPr>
          <p:cNvCxnSpPr>
            <a:cxnSpLocks/>
          </p:cNvCxnSpPr>
          <p:nvPr/>
        </p:nvCxnSpPr>
        <p:spPr>
          <a:xfrm>
            <a:off x="755576" y="2045698"/>
            <a:ext cx="22396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F339F63-AD17-4A83-9EF9-11545EC34C2B}"/>
              </a:ext>
            </a:extLst>
          </p:cNvPr>
          <p:cNvSpPr txBox="1"/>
          <p:nvPr/>
        </p:nvSpPr>
        <p:spPr>
          <a:xfrm>
            <a:off x="5580112" y="2120066"/>
            <a:ext cx="147268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  <a:cs typeface="Courier New" panose="020703090202050204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 err="1"/>
              <a:t>MicroPython</a:t>
            </a:r>
            <a:r>
              <a:rPr lang="de-DE" dirty="0"/>
              <a:t> Interpreter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D42D08B-1370-480D-9981-9251E37F80E2}"/>
              </a:ext>
            </a:extLst>
          </p:cNvPr>
          <p:cNvSpPr txBox="1"/>
          <p:nvPr/>
        </p:nvSpPr>
        <p:spPr>
          <a:xfrm>
            <a:off x="7596336" y="2120066"/>
            <a:ext cx="147268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  <a:cs typeface="Courier New" panose="020703090202050204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 err="1"/>
              <a:t>MicroPython</a:t>
            </a:r>
            <a:r>
              <a:rPr lang="de-DE" dirty="0"/>
              <a:t> Terminal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999954-56FD-4CB3-8F68-B4BF8BE1441E}"/>
              </a:ext>
            </a:extLst>
          </p:cNvPr>
          <p:cNvSpPr txBox="1"/>
          <p:nvPr/>
        </p:nvSpPr>
        <p:spPr>
          <a:xfrm>
            <a:off x="903949" y="1665952"/>
            <a:ext cx="192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Instruction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186AE6F-6E4A-417A-8F54-B5BE8D4DF5F8}"/>
              </a:ext>
            </a:extLst>
          </p:cNvPr>
          <p:cNvCxnSpPr>
            <a:cxnSpLocks/>
          </p:cNvCxnSpPr>
          <p:nvPr/>
        </p:nvCxnSpPr>
        <p:spPr>
          <a:xfrm flipH="1">
            <a:off x="755576" y="2852936"/>
            <a:ext cx="22396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3FEE782-D2A1-4601-A074-AC262B3A4268}"/>
              </a:ext>
            </a:extLst>
          </p:cNvPr>
          <p:cNvSpPr txBox="1"/>
          <p:nvPr/>
        </p:nvSpPr>
        <p:spPr>
          <a:xfrm>
            <a:off x="1257766" y="2852936"/>
            <a:ext cx="151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71E7E60-7A4E-41C7-85DC-06573BE13A4C}"/>
              </a:ext>
            </a:extLst>
          </p:cNvPr>
          <p:cNvCxnSpPr>
            <a:cxnSpLocks/>
          </p:cNvCxnSpPr>
          <p:nvPr/>
        </p:nvCxnSpPr>
        <p:spPr>
          <a:xfrm flipH="1">
            <a:off x="6076794" y="2045698"/>
            <a:ext cx="22396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D96EF70E-A712-4662-9563-3F1F030F0105}"/>
              </a:ext>
            </a:extLst>
          </p:cNvPr>
          <p:cNvSpPr txBox="1"/>
          <p:nvPr/>
        </p:nvSpPr>
        <p:spPr>
          <a:xfrm>
            <a:off x="6225167" y="1665952"/>
            <a:ext cx="192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Instruction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ECF4CD1-0F14-4948-9427-84CD431F62DA}"/>
              </a:ext>
            </a:extLst>
          </p:cNvPr>
          <p:cNvCxnSpPr>
            <a:cxnSpLocks/>
          </p:cNvCxnSpPr>
          <p:nvPr/>
        </p:nvCxnSpPr>
        <p:spPr>
          <a:xfrm>
            <a:off x="6076794" y="2852936"/>
            <a:ext cx="22396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251B9BCF-5944-4E5C-B3A5-579484CCDBC3}"/>
              </a:ext>
            </a:extLst>
          </p:cNvPr>
          <p:cNvSpPr txBox="1"/>
          <p:nvPr/>
        </p:nvSpPr>
        <p:spPr>
          <a:xfrm>
            <a:off x="6578984" y="2852936"/>
            <a:ext cx="156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3926884-B286-416D-8080-4A1015A40F1A}"/>
              </a:ext>
            </a:extLst>
          </p:cNvPr>
          <p:cNvSpPr/>
          <p:nvPr/>
        </p:nvSpPr>
        <p:spPr>
          <a:xfrm>
            <a:off x="2412915" y="4307086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 err="1">
                <a:cs typeface="Courier New" panose="02070309020205020404" pitchFamily="49" charset="0"/>
              </a:rPr>
              <a:t>XBee</a:t>
            </a:r>
            <a:endParaRPr lang="de-DE" dirty="0">
              <a:cs typeface="Courier New" panose="02070309020205020404" pitchFamily="49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9902415-F1DA-4D5E-BED3-5FA79A6CEA31}"/>
              </a:ext>
            </a:extLst>
          </p:cNvPr>
          <p:cNvSpPr/>
          <p:nvPr/>
        </p:nvSpPr>
        <p:spPr>
          <a:xfrm>
            <a:off x="5818483" y="4307086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 err="1">
                <a:cs typeface="Courier New" panose="02070309020205020404" pitchFamily="49" charset="0"/>
              </a:rPr>
              <a:t>XBee</a:t>
            </a:r>
            <a:endParaRPr lang="de-DE" dirty="0">
              <a:cs typeface="Courier New" panose="02070309020205020404" pitchFamily="49" charset="0"/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FE5436A-F6BA-4826-AC00-DB15FC314B6E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3327315" y="4588123"/>
            <a:ext cx="24911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9A02DE5-0EBA-469A-B9F4-6278D72399FF}"/>
              </a:ext>
            </a:extLst>
          </p:cNvPr>
          <p:cNvSpPr txBox="1"/>
          <p:nvPr/>
        </p:nvSpPr>
        <p:spPr>
          <a:xfrm>
            <a:off x="3454580" y="4174644"/>
            <a:ext cx="22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802.15.4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5FD06B-6DE3-4526-A735-82D234F627DD}"/>
              </a:ext>
            </a:extLst>
          </p:cNvPr>
          <p:cNvSpPr/>
          <p:nvPr/>
        </p:nvSpPr>
        <p:spPr>
          <a:xfrm>
            <a:off x="148141" y="4307086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>
                <a:cs typeface="Courier New" panose="02070309020205020404" pitchFamily="49" charset="0"/>
              </a:rPr>
              <a:t>PC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C297152-E17F-42FE-8378-BCA2441E47E1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>
            <a:off x="1062541" y="4588123"/>
            <a:ext cx="13503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0BAD6D57-F2BF-4051-985A-973BD272B820}"/>
              </a:ext>
            </a:extLst>
          </p:cNvPr>
          <p:cNvSpPr txBox="1"/>
          <p:nvPr/>
        </p:nvSpPr>
        <p:spPr>
          <a:xfrm>
            <a:off x="1154590" y="4236818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(UART)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49ECB04-569B-4F2B-A51C-69513C0AF35A}"/>
              </a:ext>
            </a:extLst>
          </p:cNvPr>
          <p:cNvSpPr/>
          <p:nvPr/>
        </p:nvSpPr>
        <p:spPr>
          <a:xfrm>
            <a:off x="8076395" y="4307086"/>
            <a:ext cx="91440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de-DE" dirty="0">
                <a:cs typeface="Courier New" panose="02070309020205020404" pitchFamily="49" charset="0"/>
              </a:rPr>
              <a:t>PC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4DA4F4A-A6D6-463F-B65E-EF441CDC33C9}"/>
              </a:ext>
            </a:extLst>
          </p:cNvPr>
          <p:cNvCxnSpPr>
            <a:cxnSpLocks/>
            <a:stCxn id="42" idx="3"/>
            <a:endCxn id="55" idx="1"/>
          </p:cNvCxnSpPr>
          <p:nvPr/>
        </p:nvCxnSpPr>
        <p:spPr>
          <a:xfrm>
            <a:off x="6732883" y="4588123"/>
            <a:ext cx="1343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1E1BF2F-2792-4B7C-A9CD-BE9ACDCBCDA3}"/>
              </a:ext>
            </a:extLst>
          </p:cNvPr>
          <p:cNvSpPr txBox="1"/>
          <p:nvPr/>
        </p:nvSpPr>
        <p:spPr>
          <a:xfrm>
            <a:off x="6745087" y="4237758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(UART)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FAE6535-547E-4B5B-A6BC-D5A5CFED489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59489" y="5698122"/>
            <a:ext cx="106071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91DA794B-3407-493B-ABAC-CF0D2AB3CE60}"/>
              </a:ext>
            </a:extLst>
          </p:cNvPr>
          <p:cNvSpPr txBox="1"/>
          <p:nvPr/>
        </p:nvSpPr>
        <p:spPr>
          <a:xfrm>
            <a:off x="551098" y="4863354"/>
            <a:ext cx="222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xbee.transmit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destination,payload</a:t>
            </a:r>
            <a:r>
              <a:rPr lang="de-DE" dirty="0"/>
              <a:t>)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FC3FADF5-09A2-493C-994F-CB48B74B134F}"/>
              </a:ext>
            </a:extLst>
          </p:cNvPr>
          <p:cNvCxnSpPr>
            <a:cxnSpLocks/>
          </p:cNvCxnSpPr>
          <p:nvPr/>
        </p:nvCxnSpPr>
        <p:spPr>
          <a:xfrm flipH="1">
            <a:off x="7031329" y="5589239"/>
            <a:ext cx="95953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FA23D336-2640-4B48-B2EE-715F0C2D1A93}"/>
              </a:ext>
            </a:extLst>
          </p:cNvPr>
          <p:cNvSpPr txBox="1"/>
          <p:nvPr/>
        </p:nvSpPr>
        <p:spPr>
          <a:xfrm>
            <a:off x="6743932" y="5127143"/>
            <a:ext cx="156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xbee.receive</a:t>
            </a:r>
            <a:r>
              <a:rPr lang="de-DE" dirty="0"/>
              <a:t>()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B8EA7EFF-C0A9-4288-8878-3638D1D93B5A}"/>
              </a:ext>
            </a:extLst>
          </p:cNvPr>
          <p:cNvCxnSpPr>
            <a:cxnSpLocks/>
          </p:cNvCxnSpPr>
          <p:nvPr/>
        </p:nvCxnSpPr>
        <p:spPr>
          <a:xfrm>
            <a:off x="7052798" y="5871760"/>
            <a:ext cx="95853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5A197A28-CAB6-449F-873F-0392A88A8AB6}"/>
              </a:ext>
            </a:extLst>
          </p:cNvPr>
          <p:cNvSpPr txBox="1"/>
          <p:nvPr/>
        </p:nvSpPr>
        <p:spPr>
          <a:xfrm>
            <a:off x="6661343" y="5932648"/>
            <a:ext cx="174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source, </a:t>
            </a:r>
            <a:r>
              <a:rPr lang="de-DE" dirty="0" err="1"/>
              <a:t>payload</a:t>
            </a:r>
            <a:endParaRPr lang="de-DE" dirty="0"/>
          </a:p>
          <a:p>
            <a:pPr algn="ctr"/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dictionary</a:t>
            </a:r>
            <a:endParaRPr lang="de-DE" dirty="0"/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CD7E75E-7272-4A82-9A70-7028DD1BE78F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>
            <a:off x="3812151" y="5698123"/>
            <a:ext cx="152722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1B79B4EC-91EB-4896-80A5-A195A2120542}"/>
              </a:ext>
            </a:extLst>
          </p:cNvPr>
          <p:cNvSpPr txBox="1"/>
          <p:nvPr/>
        </p:nvSpPr>
        <p:spPr>
          <a:xfrm>
            <a:off x="2120199" y="5374957"/>
            <a:ext cx="16919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  <a:cs typeface="Courier New" panose="020703090202050204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Interpreter</a:t>
            </a:r>
          </a:p>
          <a:p>
            <a:r>
              <a:rPr lang="de-DE" dirty="0"/>
              <a:t>+ </a:t>
            </a:r>
            <a:r>
              <a:rPr lang="de-DE" dirty="0" err="1"/>
              <a:t>XBee</a:t>
            </a:r>
            <a:r>
              <a:rPr lang="de-DE" dirty="0"/>
              <a:t> Libraries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9F4F7761-23E8-4239-B2AB-DF362673C0D4}"/>
              </a:ext>
            </a:extLst>
          </p:cNvPr>
          <p:cNvSpPr txBox="1"/>
          <p:nvPr/>
        </p:nvSpPr>
        <p:spPr>
          <a:xfrm>
            <a:off x="53168" y="5513456"/>
            <a:ext cx="10063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  <a:cs typeface="Courier New" panose="020703090202050204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Terminal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A5B73A9-CD84-44B2-97F5-79A88B25F665}"/>
              </a:ext>
            </a:extLst>
          </p:cNvPr>
          <p:cNvSpPr txBox="1"/>
          <p:nvPr/>
        </p:nvSpPr>
        <p:spPr>
          <a:xfrm>
            <a:off x="5339377" y="5374957"/>
            <a:ext cx="16919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  <a:cs typeface="Courier New" panose="020703090202050204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Interpreter</a:t>
            </a:r>
          </a:p>
          <a:p>
            <a:r>
              <a:rPr lang="de-DE" dirty="0"/>
              <a:t>+ </a:t>
            </a:r>
            <a:r>
              <a:rPr lang="de-DE" dirty="0" err="1"/>
              <a:t>XBee</a:t>
            </a:r>
            <a:r>
              <a:rPr lang="de-DE" dirty="0"/>
              <a:t> Libraries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778F89B-0BA8-43A6-A9EC-68E3EF4C821D}"/>
              </a:ext>
            </a:extLst>
          </p:cNvPr>
          <p:cNvSpPr txBox="1"/>
          <p:nvPr/>
        </p:nvSpPr>
        <p:spPr>
          <a:xfrm>
            <a:off x="7990868" y="5513456"/>
            <a:ext cx="998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  <a:cs typeface="Courier New" panose="020703090202050204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Terminal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FA6032A-F92C-48F1-9FC6-E75D4DF784D3}"/>
              </a:ext>
            </a:extLst>
          </p:cNvPr>
          <p:cNvSpPr txBox="1"/>
          <p:nvPr/>
        </p:nvSpPr>
        <p:spPr>
          <a:xfrm>
            <a:off x="3883774" y="4981541"/>
            <a:ext cx="146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802.15.4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9942391"/>
      </p:ext>
    </p:extLst>
  </p:cSld>
  <p:clrMapOvr>
    <a:masterClrMapping/>
  </p:clrMapOvr>
</p:sld>
</file>

<file path=ppt/theme/theme1.xml><?xml version="1.0" encoding="utf-8"?>
<a:theme xmlns:a="http://schemas.openxmlformats.org/drawingml/2006/main" name="HTWG-Staehl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marL="0">
          <a:defRPr dirty="0">
            <a:latin typeface="Courier New" panose="02070309020205020404" pitchFamily="49" charset="0"/>
            <a:cs typeface="Courier New" panose="02070309020205020404" pitchFamily="49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HTWG Vorlesung Neu.potx" id="{F8569438-79B3-4034-B77E-79A14C961687}" vid="{1F02435D-940E-4CD9-89E6-0F60A61FDD3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HTWG Vorlesung Neu</Template>
  <TotalTime>0</TotalTime>
  <Words>1472</Words>
  <Application>Microsoft Office PowerPoint</Application>
  <PresentationFormat>Bildschirmpräsentation (4:3)</PresentationFormat>
  <Paragraphs>286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HTWG-Staehle</vt:lpstr>
      <vt:lpstr>Digi XBee 3 802.15.4 RF Radio Modules with MicroPython</vt:lpstr>
      <vt:lpstr>Digi XBee3 ZigBee Mesh Kit</vt:lpstr>
      <vt:lpstr>Software für die Laborübungen</vt:lpstr>
      <vt:lpstr>Documentation</vt:lpstr>
      <vt:lpstr>XBee3 – Operating Mode</vt:lpstr>
      <vt:lpstr>XBee3 – Transparent Mode (AT) – Data Mode</vt:lpstr>
      <vt:lpstr>XBee3 – Transparent Mode (AT) – Command Mode</vt:lpstr>
      <vt:lpstr>XBee3 – API Mode</vt:lpstr>
      <vt:lpstr>XBee3 – MicroPython via XCTU</vt:lpstr>
      <vt:lpstr>XBee3 – MicroPython via PyCharm PlugIn</vt:lpstr>
      <vt:lpstr>XBee3 – Python</vt:lpstr>
      <vt:lpstr>XCTU – First Configuration and First Communication</vt:lpstr>
      <vt:lpstr>XCTU Configuration Parameters</vt:lpstr>
      <vt:lpstr>XCTU - MicroPython</vt:lpstr>
      <vt:lpstr>Upload MicroPython – PyCharm PlugIn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 XBee 3 ZigBee RF Radio Modules with Python and MicroPython</dc:title>
  <dc:creator>dstaehle</dc:creator>
  <cp:lastModifiedBy>Dirk Staehle</cp:lastModifiedBy>
  <cp:revision>15</cp:revision>
  <dcterms:created xsi:type="dcterms:W3CDTF">2019-12-01T13:59:33Z</dcterms:created>
  <dcterms:modified xsi:type="dcterms:W3CDTF">2024-06-17T11:24:56Z</dcterms:modified>
</cp:coreProperties>
</file>